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1" r:id="rId3"/>
    <p:sldId id="260" r:id="rId4"/>
    <p:sldId id="263" r:id="rId5"/>
    <p:sldId id="285" r:id="rId6"/>
    <p:sldId id="264" r:id="rId7"/>
    <p:sldId id="265" r:id="rId8"/>
    <p:sldId id="266" r:id="rId9"/>
    <p:sldId id="279" r:id="rId10"/>
    <p:sldId id="282" r:id="rId11"/>
    <p:sldId id="283" r:id="rId12"/>
    <p:sldId id="284" r:id="rId13"/>
    <p:sldId id="280" r:id="rId14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16"/>
      <p:bold r:id="rId17"/>
      <p:italic r:id="rId18"/>
    </p:embeddedFont>
    <p:embeddedFont>
      <p:font typeface="Roboto Slab" panose="020B0604020202020204" charset="0"/>
      <p:regular r:id="rId19"/>
      <p:bold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ＭＳ Ｐゴシック" panose="020B0600070205080204" pitchFamily="34" charset="-128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242"/>
    <a:srgbClr val="C8D2C6"/>
    <a:srgbClr val="BC7A1A"/>
    <a:srgbClr val="EF3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982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Do it for self, family, something to prove. Positive attitude; potential; worth; internal locus of control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establish graduation goal; use academic resources; adapt learning techniques; ability to work hard; self awareness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parents, peers, staff, spirituality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cocurriculuar; leadership skills, social capital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uoVtDjjon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iliency.com/free-articles-resources/the-resiliency-quiz/" TargetMode="External"/><Relationship Id="rId3" Type="http://schemas.openxmlformats.org/officeDocument/2006/relationships/hyperlink" Target="http://pgbovine.net/OET-Draft-Grit-Report-2-17-13.pdf" TargetMode="External"/><Relationship Id="rId7" Type="http://schemas.openxmlformats.org/officeDocument/2006/relationships/hyperlink" Target="https://www.youtube.com/watch?v=403i7IWrv7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earbuster.com/" TargetMode="External"/><Relationship Id="rId5" Type="http://schemas.openxmlformats.org/officeDocument/2006/relationships/hyperlink" Target="https://undergrad.stanford.edu/resilience" TargetMode="External"/><Relationship Id="rId4" Type="http://schemas.openxmlformats.org/officeDocument/2006/relationships/hyperlink" Target="https://sites.sas.upenn.edu/?q=duckworth/pages/character-lab-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Building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GRIT &amp; RESILIENCE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250025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First-Year Experience 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Tips for Success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muoVtDjjon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09550"/>
            <a:ext cx="8603700" cy="48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368200" cy="686099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Bell MT" panose="02020503060305020303" pitchFamily="18" charset="0"/>
              </a:rPr>
              <a:t>Scheduling Your Time</a:t>
            </a:r>
            <a:endParaRPr lang="en-US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00" y="1144124"/>
            <a:ext cx="8368200" cy="3078899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Use technology notifications to your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advantage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Reserve adequate study time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 *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Follow the 2-for-1 rule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*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Bell MT" panose="02020503060305020303" pitchFamily="18" charset="0"/>
              </a:rPr>
              <a:t>Estimate time needed for </a:t>
            </a:r>
            <a:r>
              <a:rPr lang="en-US" sz="24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assignments</a:t>
            </a:r>
            <a:endParaRPr lang="en-US" sz="24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</a:rPr>
              <a:t>Schedule exercise &amp; time for self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</a:rPr>
              <a:t>care</a:t>
            </a:r>
            <a:endParaRPr lang="en-US" sz="2400" b="1" dirty="0">
              <a:solidFill>
                <a:srgbClr val="C00000"/>
              </a:solidFill>
              <a:latin typeface="Bell MT" panose="02020503060305020303" pitchFamily="18" charset="0"/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ell MT" panose="02020503060305020303" pitchFamily="18" charset="0"/>
                <a:ea typeface="ＭＳ Ｐゴシック" charset="-128"/>
                <a:cs typeface="ＭＳ Ｐゴシック" charset="-128"/>
              </a:rPr>
              <a:t>Accountability is your responsibility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ell MT" panose="02020503060305020303" pitchFamily="18" charset="0"/>
                <a:ea typeface="ＭＳ Ｐゴシック" charset="-128"/>
                <a:cs typeface="ＭＳ Ｐゴシック" charset="-128"/>
              </a:rPr>
              <a:t>Get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ell MT" panose="02020503060305020303" pitchFamily="18" charset="0"/>
                <a:ea typeface="ＭＳ Ｐゴシック" charset="-128"/>
                <a:cs typeface="ＭＳ Ｐゴシック" charset="-128"/>
              </a:rPr>
              <a:t>help early 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63" y="1200150"/>
            <a:ext cx="8579637" cy="33836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REMEMBER: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ou’re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control of two things - your attitude and your efforts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/>
              <a:t>HIT PAUSE: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how much external stimuli you allow, such as Netflix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gaming,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socializing, and social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media scrolling.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Invite space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and time in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your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day to decompress and declutter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your mind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through reflection,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stillness,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or exercise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STRESS LESS: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Pinpoint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sources of stress and pay attention to how they react to these stressors. W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here does stress originate for you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and what negative reactions or behaviors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does it provoke? How can you redirect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handle stress better?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09550"/>
            <a:ext cx="47339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5F06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Additional Resources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2013 US Dept. of Ed Report Promoting GRIT, Tenacity, and Perseverance: 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http://pgbovine.net/OET-Draft-Grit-Report-2-17-13.pdf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Duckworth Lab at Univ. of Pennsylvania: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https://sites.sas.upenn.edu/?q=duckworth/pages/character-lab-0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Resilience Project @ Stanford: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https://undergrad.stanford.edu/resilience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Jia Jiang’s 100 Days of Rejection: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http://fearbuster.com/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Science of Resiliency: </a:t>
            </a:r>
            <a:r>
              <a:rPr lang="en" sz="1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https://www.youtube.com/watch?v=403i7IWrv78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Resiliency quiz: </a:t>
            </a:r>
            <a:r>
              <a:rPr lang="en" sz="1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http://www.resiliency.com/free-articles-resources/the-resiliency-quiz/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TedTalks: Scott Gellar, Carrie Green, and Eduardo Briceno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0"/>
            <a:ext cx="5378604" cy="54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</a:rPr>
              <a:t>Steps 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to Success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4587" y="1362769"/>
            <a:ext cx="8368200" cy="8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 smtClean="0">
                <a:latin typeface="Bookman Old Style" panose="02050604050505020204" pitchFamily="18" charset="0"/>
                <a:ea typeface="Roboto" panose="020B0604020202020204" charset="0"/>
                <a:cs typeface="Roboto" panose="020B0604020202020204" charset="0"/>
              </a:rPr>
              <a:t>This </a:t>
            </a:r>
            <a:r>
              <a:rPr lang="en" sz="2000" dirty="0" smtClean="0">
                <a:latin typeface="Bookman Old Style" panose="02050604050505020204" pitchFamily="18" charset="0"/>
                <a:ea typeface="Roboto" panose="020B0604020202020204" charset="0"/>
                <a:cs typeface="Roboto" panose="020B0604020202020204" charset="0"/>
              </a:rPr>
              <a:t>study </a:t>
            </a:r>
            <a:r>
              <a:rPr lang="en" sz="2000" dirty="0" smtClean="0">
                <a:latin typeface="Bookman Old Style" panose="02050604050505020204" pitchFamily="18" charset="0"/>
                <a:ea typeface="Roboto" panose="020B0604020202020204" charset="0"/>
                <a:cs typeface="Roboto" panose="020B0604020202020204" charset="0"/>
              </a:rPr>
              <a:t>looked at successful college students to see what strategies they used </a:t>
            </a:r>
            <a:r>
              <a:rPr lang="en" sz="2000" dirty="0">
                <a:latin typeface="Bookman Old Style" panose="02050604050505020204" pitchFamily="18" charset="0"/>
                <a:ea typeface="Roboto" panose="020B0604020202020204" charset="0"/>
                <a:cs typeface="Roboto" panose="020B0604020202020204" charset="0"/>
              </a:rPr>
              <a:t>to help them </a:t>
            </a:r>
            <a:r>
              <a:rPr lang="en" sz="2000" dirty="0" smtClean="0">
                <a:latin typeface="Bookman Old Style" panose="02050604050505020204" pitchFamily="18" charset="0"/>
                <a:ea typeface="Roboto" panose="020B0604020202020204" charset="0"/>
                <a:cs typeface="Roboto" panose="020B0604020202020204" charset="0"/>
              </a:rPr>
              <a:t>succeed.</a:t>
            </a:r>
            <a:endParaRPr lang="en" sz="2000" dirty="0">
              <a:latin typeface="Bookman Old Style" panose="02050604050505020204" pitchFamily="18" charset="0"/>
              <a:ea typeface="Roboto" panose="020B0604020202020204" charset="0"/>
              <a:cs typeface="Roboto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 txBox="1"/>
          <p:nvPr/>
        </p:nvSpPr>
        <p:spPr>
          <a:xfrm>
            <a:off x="727444" y="2343150"/>
            <a:ext cx="42357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Four themes emerged:</a:t>
            </a:r>
            <a:endParaRPr lang="en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767717" y="2879661"/>
            <a:ext cx="5183227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AutoNum type="arabicPeriod"/>
            </a:pPr>
            <a:r>
              <a:rPr lang="en" sz="1800" b="1" dirty="0" smtClean="0">
                <a:solidFill>
                  <a:srgbClr val="92D050"/>
                </a:solidFill>
              </a:rPr>
              <a:t>A GROWTH MINDSET and RESILIENT ATTITUDE</a:t>
            </a:r>
            <a:endParaRPr lang="en" sz="1800" b="1" dirty="0">
              <a:solidFill>
                <a:srgbClr val="92D050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133600" y="3981913"/>
            <a:ext cx="3976199" cy="3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</a:rPr>
              <a:t>3. </a:t>
            </a:r>
            <a:r>
              <a:rPr lang="en" sz="1800" b="1" dirty="0">
                <a:solidFill>
                  <a:srgbClr val="EF31B0"/>
                </a:solidFill>
              </a:rPr>
              <a:t>SUPPORTIVE RELATIONSHIPS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600200" y="3529976"/>
            <a:ext cx="7391400" cy="5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</a:rPr>
              <a:t>2. </a:t>
            </a:r>
            <a:r>
              <a:rPr lang="en" sz="1600" b="1" dirty="0" smtClean="0">
                <a:solidFill>
                  <a:schemeClr val="accent6">
                    <a:lumMod val="75000"/>
                  </a:schemeClr>
                </a:solidFill>
              </a:rPr>
              <a:t>ACADEMIC SUPPORT  STRATEGIES; mentors, tutors, advisors</a:t>
            </a:r>
            <a:endParaRPr lang="en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895600" y="4488633"/>
            <a:ext cx="30912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</a:rPr>
              <a:t>4. </a:t>
            </a:r>
            <a:r>
              <a:rPr lang="en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MEANINGFUL INVOLVEMENT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248400" y="4705350"/>
            <a:ext cx="2777774" cy="309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i="1" dirty="0"/>
              <a:t>Thriving in Transitions</a:t>
            </a:r>
            <a:r>
              <a:rPr lang="en" sz="1000" dirty="0"/>
              <a:t>, 2012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2600" y="1581150"/>
            <a:ext cx="8988000" cy="34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This isn’t meant to be easy. </a:t>
            </a:r>
          </a:p>
          <a:p>
            <a:pPr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C000"/>
                </a:solidFill>
              </a:rPr>
              <a:t>Setbacks are </a:t>
            </a:r>
            <a:r>
              <a:rPr lang="en" sz="1600" b="1" dirty="0" smtClean="0">
                <a:solidFill>
                  <a:srgbClr val="FFC000"/>
                </a:solidFill>
              </a:rPr>
              <a:t>normal </a:t>
            </a:r>
            <a:r>
              <a:rPr lang="en" sz="1600" dirty="0" smtClean="0">
                <a:solidFill>
                  <a:srgbClr val="FFC000"/>
                </a:solidFill>
              </a:rPr>
              <a:t>&amp; are part of a </a:t>
            </a:r>
            <a:r>
              <a:rPr lang="en" sz="1600" dirty="0">
                <a:solidFill>
                  <a:srgbClr val="FFC000"/>
                </a:solidFill>
              </a:rPr>
              <a:t>r</a:t>
            </a:r>
            <a:r>
              <a:rPr lang="en" sz="1600" dirty="0" smtClean="0">
                <a:solidFill>
                  <a:srgbClr val="FFC000"/>
                </a:solidFill>
              </a:rPr>
              <a:t>igorous education.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 b="1" dirty="0"/>
              <a:t>G</a:t>
            </a:r>
            <a:r>
              <a:rPr lang="en" sz="1600" b="1" dirty="0" smtClean="0"/>
              <a:t>oals Help You Get There</a:t>
            </a:r>
            <a:r>
              <a:rPr lang="en" sz="1600" dirty="0" smtClean="0"/>
              <a:t>:  Plan, reflect, take action &amp; make adjustments to </a:t>
            </a:r>
            <a:r>
              <a:rPr lang="en" sz="1600" dirty="0"/>
              <a:t>o</a:t>
            </a:r>
            <a:r>
              <a:rPr lang="en" sz="1600" dirty="0" smtClean="0"/>
              <a:t>vercome </a:t>
            </a:r>
            <a:r>
              <a:rPr lang="en" sz="1600" dirty="0"/>
              <a:t>o</a:t>
            </a:r>
            <a:r>
              <a:rPr lang="en" sz="1600" dirty="0" smtClean="0"/>
              <a:t>bstacles</a:t>
            </a:r>
          </a:p>
          <a:p>
            <a:pPr rt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FC000"/>
                </a:solidFill>
              </a:rPr>
              <a:t>Failure is an </a:t>
            </a:r>
            <a:r>
              <a:rPr lang="en" sz="1600" dirty="0" smtClean="0">
                <a:solidFill>
                  <a:srgbClr val="FFC000"/>
                </a:solidFill>
              </a:rPr>
              <a:t>important </a:t>
            </a:r>
            <a:r>
              <a:rPr lang="en" sz="1600" dirty="0" smtClean="0">
                <a:solidFill>
                  <a:srgbClr val="FFC000"/>
                </a:solidFill>
              </a:rPr>
              <a:t>part of </a:t>
            </a:r>
            <a:r>
              <a:rPr lang="en" sz="1600" dirty="0">
                <a:solidFill>
                  <a:srgbClr val="FFC000"/>
                </a:solidFill>
              </a:rPr>
              <a:t>the learning process. </a:t>
            </a:r>
            <a:endParaRPr lang="en" sz="1600" dirty="0" smtClean="0">
              <a:solidFill>
                <a:srgbClr val="FFC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Take Risks. Be Brave.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FC000"/>
                </a:solidFill>
              </a:rPr>
              <a:t>Trying to avoid failure just limits your growth and success.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You Belong</a:t>
            </a:r>
            <a:r>
              <a:rPr lang="en" sz="1600" dirty="0"/>
              <a:t> </a:t>
            </a:r>
            <a:r>
              <a:rPr lang="en" sz="1600" dirty="0" smtClean="0"/>
              <a:t>Here!</a:t>
            </a:r>
            <a:endParaRPr lang="en" sz="16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026" name="Picture 2" descr="The College Checkpoint – The Court Street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234731"/>
            <a:ext cx="20066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0" y="2965354"/>
            <a:ext cx="2667000" cy="2025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08061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COLLEGE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3699" y="209550"/>
            <a:ext cx="6197101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Personal Resiliency Builders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Relationships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Service/Volunteerism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Humor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Gratitude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Involvement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Accepts Help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Optimism for the future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Love </a:t>
            </a: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of Learning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3200400" y="1491247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Self Awareness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Healthy </a:t>
            </a: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Habits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Spirituality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Perseverance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Creativity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Strong Physial and Mental Health </a:t>
            </a:r>
            <a:endParaRPr lang="en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228600"/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Checking Tasks off your To-Do </a:t>
            </a:r>
            <a:r>
              <a:rPr lang="e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list</a:t>
            </a:r>
            <a:endParaRPr lang="en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Patience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 descr="How to Strengthen Your Personal Resilience | Entrepren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-1022555"/>
            <a:ext cx="9528174" cy="76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trengthen Your Personal Resilience | Entrepren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42" y="1123950"/>
            <a:ext cx="3916558" cy="26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" y="54396"/>
            <a:ext cx="8924404" cy="49557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50" y="0"/>
            <a:ext cx="81293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75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454</Words>
  <Application>Microsoft Office PowerPoint</Application>
  <PresentationFormat>On-screen Show (16:9)</PresentationFormat>
  <Paragraphs>67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Bell MT</vt:lpstr>
      <vt:lpstr>Arial</vt:lpstr>
      <vt:lpstr>Roboto Slab</vt:lpstr>
      <vt:lpstr>Bookman Old Style</vt:lpstr>
      <vt:lpstr>ＭＳ Ｐゴシック</vt:lpstr>
      <vt:lpstr>Roboto</vt:lpstr>
      <vt:lpstr>marina</vt:lpstr>
      <vt:lpstr>Building  GRIT &amp; RESILIENCE </vt:lpstr>
      <vt:lpstr>PowerPoint Presentation</vt:lpstr>
      <vt:lpstr>Steps to Success</vt:lpstr>
      <vt:lpstr>PowerPoint Presentation</vt:lpstr>
      <vt:lpstr>PowerPoint Presentation</vt:lpstr>
      <vt:lpstr>Personal Resiliency Builders</vt:lpstr>
      <vt:lpstr>PowerPoint Presentation</vt:lpstr>
      <vt:lpstr>PowerPoint Presentation</vt:lpstr>
      <vt:lpstr>PowerPoint Presentation</vt:lpstr>
      <vt:lpstr> </vt:lpstr>
      <vt:lpstr>Scheduling Your Time</vt:lpstr>
      <vt:lpstr>TRY THIS: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 GRIT &amp; RESILIENCE</dc:title>
  <dc:creator>Shannon Holliday</dc:creator>
  <cp:lastModifiedBy>Shannon Holliday</cp:lastModifiedBy>
  <cp:revision>24</cp:revision>
  <dcterms:modified xsi:type="dcterms:W3CDTF">2023-09-15T15:13:45Z</dcterms:modified>
</cp:coreProperties>
</file>