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4" r:id="rId1"/>
  </p:sldMasterIdLst>
  <p:notesMasterIdLst>
    <p:notesMasterId r:id="rId11"/>
  </p:notesMasterIdLst>
  <p:sldIdLst>
    <p:sldId id="256" r:id="rId2"/>
    <p:sldId id="257" r:id="rId3"/>
    <p:sldId id="282" r:id="rId4"/>
    <p:sldId id="283" r:id="rId5"/>
    <p:sldId id="276" r:id="rId6"/>
    <p:sldId id="278" r:id="rId7"/>
    <p:sldId id="284" r:id="rId8"/>
    <p:sldId id="288" r:id="rId9"/>
    <p:sldId id="28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565" autoAdjust="0"/>
  </p:normalViewPr>
  <p:slideViewPr>
    <p:cSldViewPr>
      <p:cViewPr varScale="1">
        <p:scale>
          <a:sx n="115" d="100"/>
          <a:sy n="115" d="100"/>
        </p:scale>
        <p:origin x="7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15463-C56F-0844-8EC5-5F816E536D2E}" type="datetimeFigureOut">
              <a:rPr lang="en-US" smtClean="0"/>
              <a:pPr/>
              <a:t>8/28/2023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2569D-545F-8F40-9FDB-3AD1BAA86152}" type="slidenum">
              <a:rPr lang="en-US" smtClean="0"/>
              <a:pPr/>
              <a:t>‹#›</a:t>
            </a:fld>
            <a:endParaRPr lang="en-US" dirty="0"/>
          </a:p>
        </p:txBody>
      </p:sp>
    </p:spTree>
    <p:extLst>
      <p:ext uri="{BB962C8B-B14F-4D97-AF65-F5344CB8AC3E}">
        <p14:creationId xmlns:p14="http://schemas.microsoft.com/office/powerpoint/2010/main" val="233431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charset="-128"/>
                <a:cs typeface="ＭＳ Ｐゴシック" charset="-128"/>
              </a:rPr>
              <a:t>Hi class. I hope everyone is well. Are there any questions about anything we have discussed so far? </a:t>
            </a:r>
          </a:p>
          <a:p>
            <a:pPr eaLnBrk="1" hangingPunct="1">
              <a:spcBef>
                <a:spcPct val="0"/>
              </a:spcBef>
            </a:pPr>
            <a:r>
              <a:rPr lang="en-US" dirty="0" smtClean="0">
                <a:ea typeface="ＭＳ Ｐゴシック" charset="-128"/>
                <a:cs typeface="ＭＳ Ｐゴシック" charset="-128"/>
              </a:rPr>
              <a:t> </a:t>
            </a:r>
          </a:p>
          <a:p>
            <a:pPr eaLnBrk="1" hangingPunct="1">
              <a:spcBef>
                <a:spcPct val="0"/>
              </a:spcBef>
            </a:pP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cs typeface="ＭＳ Ｐゴシック" charset="-128"/>
              </a:rPr>
              <a:t>Today we will discuss time management, a key factor in achieving academic success. </a:t>
            </a:r>
            <a:r>
              <a:rPr lang="en-US" baseline="0" dirty="0" smtClean="0">
                <a:ea typeface="ＭＳ Ｐゴシック" charset="-128"/>
                <a:cs typeface="ＭＳ Ｐゴシック" charset="-128"/>
              </a:rPr>
              <a:t> You have control over how you use your time, so i</a:t>
            </a:r>
            <a:r>
              <a:rPr lang="en-US" dirty="0" smtClean="0">
                <a:ea typeface="ＭＳ Ｐゴシック" charset="-128"/>
                <a:cs typeface="ＭＳ Ｐゴシック" charset="-128"/>
              </a:rPr>
              <a:t>t is important to find a system that works for you.  This will help you stay organized and avoid falling behind throughout the semester. </a:t>
            </a: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Your best plans will not work if you don’t have the energy to make them happen. Energy is an essential resource. Although it is renewable, we each have a limited amount per day. </a:t>
            </a:r>
          </a:p>
          <a:p>
            <a:pPr>
              <a:defRPr/>
            </a:pPr>
            <a:endParaRPr lang="en-US" dirty="0" smtClean="0"/>
          </a:p>
          <a:p>
            <a:pPr>
              <a:defRPr/>
            </a:pPr>
            <a:r>
              <a:rPr lang="en-US" dirty="0" smtClean="0"/>
              <a:t>Each person has a daily pattern of physical, emotional, and mental activity. Some people are early risers and have a lot of energy in the morning, others accomplish tasks most effectively at the end of the day. You can better manage your energy by recognizing your daily pattern and establishing a routine around it. </a:t>
            </a:r>
          </a:p>
          <a:p>
            <a:pPr>
              <a:defRPr/>
            </a:pPr>
            <a:endParaRPr lang="en-US" dirty="0" smtClean="0"/>
          </a:p>
          <a:p>
            <a:pPr>
              <a:defRPr/>
            </a:pPr>
            <a:r>
              <a:rPr lang="en-US" dirty="0" smtClean="0"/>
              <a:t>Your energy also depends on how you take care of yourself. Give yourself a boost by:</a:t>
            </a:r>
          </a:p>
          <a:p>
            <a:pPr marL="171450" indent="-171450">
              <a:buFontTx/>
              <a:buChar char="-"/>
              <a:defRPr/>
            </a:pPr>
            <a:r>
              <a:rPr lang="en-US" dirty="0" smtClean="0"/>
              <a:t>Carrying healthy snacks with you, such as fruit, nuts, or yogurt. This will save your time and money as you avoid trips to vending machines and convenience stores. Eating well will also keep your energy up.</a:t>
            </a:r>
          </a:p>
          <a:p>
            <a:pPr marL="171450" indent="-171450">
              <a:buFontTx/>
              <a:buChar char="-"/>
              <a:defRPr/>
            </a:pPr>
            <a:r>
              <a:rPr lang="en-US" dirty="0" smtClean="0"/>
              <a:t>Drink plenty of water.</a:t>
            </a:r>
          </a:p>
          <a:p>
            <a:pPr marL="171450" indent="-171450">
              <a:buFontTx/>
              <a:buChar char="-"/>
              <a:defRPr/>
            </a:pPr>
            <a:r>
              <a:rPr lang="en-US" dirty="0" smtClean="0"/>
              <a:t>Take brief naps when possible. Research shows that naps are more effective than caffeine.</a:t>
            </a:r>
          </a:p>
          <a:p>
            <a:pPr>
              <a:defRPr/>
            </a:pPr>
            <a:endParaRPr lang="en-US" dirty="0" smtClean="0"/>
          </a:p>
          <a:p>
            <a:pPr>
              <a:defRPr/>
            </a:pPr>
            <a:r>
              <a:rPr lang="en-US" dirty="0" smtClean="0"/>
              <a:t>Being overextended, or having to much to do given your available resources, is a primary source of stress for college students. Avoid overextension by determining what a realistic workload is for you. Take on only what you can handle, and learn to say “no” to requests that prevent you from meeting your academic goals. You may have to let go of one or more commitments.</a:t>
            </a:r>
          </a:p>
        </p:txBody>
      </p:sp>
      <p:sp>
        <p:nvSpPr>
          <p:cNvPr id="4" name="Slide Number Placeholder 3"/>
          <p:cNvSpPr>
            <a:spLocks noGrp="1"/>
          </p:cNvSpPr>
          <p:nvPr>
            <p:ph type="sldNum" sz="quarter" idx="10"/>
          </p:nvPr>
        </p:nvSpPr>
        <p:spPr/>
        <p:txBody>
          <a:bodyPr/>
          <a:lstStyle/>
          <a:p>
            <a:fld id="{60D2569D-545F-8F40-9FDB-3AD1BAA86152}" type="slidenum">
              <a:rPr lang="en-US" smtClean="0"/>
              <a:pPr/>
              <a:t>3</a:t>
            </a:fld>
            <a:endParaRPr lang="en-US" dirty="0"/>
          </a:p>
        </p:txBody>
      </p:sp>
    </p:spTree>
    <p:extLst>
      <p:ext uri="{BB962C8B-B14F-4D97-AF65-F5344CB8AC3E}">
        <p14:creationId xmlns:p14="http://schemas.microsoft.com/office/powerpoint/2010/main" val="149190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If procrastination is a problem for you, work to overcome it by:</a:t>
            </a:r>
          </a:p>
          <a:p>
            <a:pPr marL="171450" indent="-171450">
              <a:buFontTx/>
              <a:buChar char="-"/>
              <a:defRPr/>
            </a:pPr>
            <a:r>
              <a:rPr lang="en-US" dirty="0" smtClean="0"/>
              <a:t>Reminding yourself of the possible consequences if you do not get down to work, and that not enjoying an assignment is not a good reason to put it off – it’s an excuse, not a reason.</a:t>
            </a:r>
          </a:p>
          <a:p>
            <a:pPr marL="171450" indent="-171450">
              <a:buFontTx/>
              <a:buChar char="-"/>
              <a:defRPr/>
            </a:pPr>
            <a:r>
              <a:rPr lang="en-US" dirty="0" smtClean="0"/>
              <a:t>Creating a to-do list. Check off items as you finish – this can be gratifying and motivating in and of itself, as you can visually track what you accomplish. Move things that aren’t getting done to the top of the list.</a:t>
            </a:r>
          </a:p>
          <a:p>
            <a:pPr marL="171450" indent="-171450">
              <a:buFontTx/>
              <a:buChar char="-"/>
              <a:defRPr/>
            </a:pPr>
            <a:r>
              <a:rPr lang="en-US" dirty="0" smtClean="0"/>
              <a:t>Breaking big jobs into smaller steps. Tackle short, easy-to-accomplish tasks first.</a:t>
            </a:r>
          </a:p>
          <a:p>
            <a:pPr marL="171450" indent="-171450">
              <a:buFontTx/>
              <a:buChar char="-"/>
              <a:defRPr/>
            </a:pPr>
            <a:r>
              <a:rPr lang="en-US" dirty="0" smtClean="0"/>
              <a:t>Promising yourself a reward for finishing a task. Use bigger and better rewards for finishing larger tasks.</a:t>
            </a:r>
          </a:p>
          <a:p>
            <a:pPr marL="171450" indent="-171450">
              <a:buFontTx/>
              <a:buChar char="-"/>
              <a:defRPr/>
            </a:pPr>
            <a:r>
              <a:rPr lang="en-US" dirty="0" smtClean="0"/>
              <a:t>Finding a place to study that’s comfortable and doesn’t allow for interactions.</a:t>
            </a:r>
          </a:p>
          <a:p>
            <a:pPr marL="171450" indent="-171450">
              <a:buFontTx/>
              <a:buChar char="-"/>
              <a:defRPr/>
            </a:pPr>
            <a:r>
              <a:rPr lang="en-US" dirty="0" smtClean="0"/>
              <a:t>Saying “no” to people who want your attention. Schedule time with them later.</a:t>
            </a:r>
          </a:p>
          <a:p>
            <a:pPr marL="171450" indent="-171450">
              <a:buFontTx/>
              <a:buChar char="-"/>
              <a:defRPr/>
            </a:pPr>
            <a:r>
              <a:rPr lang="en-US" dirty="0" smtClean="0"/>
              <a:t>Shutting off electronic devices and social media.</a:t>
            </a:r>
          </a:p>
          <a:p>
            <a:pPr marL="171450" indent="-171450">
              <a:buFontTx/>
              <a:buChar char="-"/>
              <a:defRPr/>
            </a:pPr>
            <a:r>
              <a:rPr lang="en-US" dirty="0" smtClean="0"/>
              <a:t>Being aware that it may be more difficult to stay on track in online courses, as there are few or no weekly meetings. Connecting with another student in the course can help you both stay focused.</a:t>
            </a:r>
          </a:p>
          <a:p>
            <a:pPr marL="171450" indent="-171450">
              <a:buFontTx/>
              <a:buChar char="-"/>
              <a:defRPr/>
            </a:pPr>
            <a:r>
              <a:rPr lang="en-US" dirty="0" smtClean="0"/>
              <a:t>Considering asking those you live with the help keep you on track. Have them remind you to study.</a:t>
            </a:r>
          </a:p>
          <a:p>
            <a:pPr>
              <a:defRPr/>
            </a:pPr>
            <a:endParaRPr lang="en-US" dirty="0" smtClean="0"/>
          </a:p>
          <a:p>
            <a:pPr>
              <a:defRPr/>
            </a:pPr>
            <a:r>
              <a:rPr lang="en-US" dirty="0" smtClean="0"/>
              <a:t>If none of these strategies work, consider re-examining your purpose and priorities in terms of college. If you unwilling or unable to stop procrastinating, may you are not ready to commit to academic priorities. </a:t>
            </a: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4</a:t>
            </a:fld>
            <a:endParaRPr lang="en-US" dirty="0"/>
          </a:p>
        </p:txBody>
      </p:sp>
    </p:spTree>
    <p:extLst>
      <p:ext uri="{BB962C8B-B14F-4D97-AF65-F5344CB8AC3E}">
        <p14:creationId xmlns:p14="http://schemas.microsoft.com/office/powerpoint/2010/main" val="195393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charset="-128"/>
                <a:cs typeface="ＭＳ Ｐゴシック" charset="-128"/>
              </a:rPr>
              <a:t>Be sure to enter details such as locations, phone numbers, etc. to ensure that your planner is complete.</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Many people find a backup planner valuable. You might have heard of people who lost their planner and had no idea of their schedule as a result. Part of time</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management is developing a backup system. However, there are some challenges to using two planning devices. You can put information on one and forget to do so on another. One trick is to use two electronic planners linked to one another. I suggest you make it a habit to back up one planner daily to the other. That way, any changes you make in your primary planner will be reflected in your backup at least daily.</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No matter how thorough you are in your planning, there are many reasons to revise a schedule. You may need to change your plan because some tasks were not completed, and of course, emergencies can happen. Flexibility is important in college, as in life. As you practice skills, you will find that you will need less time for many tasks as you become more proficient in them. You will also get better at estimating the time you need for specific types of tasks.</a:t>
            </a:r>
          </a:p>
        </p:txBody>
      </p:sp>
      <p:sp>
        <p:nvSpPr>
          <p:cNvPr id="4" name="Slide Number Placeholder 3"/>
          <p:cNvSpPr>
            <a:spLocks noGrp="1"/>
          </p:cNvSpPr>
          <p:nvPr>
            <p:ph type="sldNum" sz="quarter" idx="10"/>
          </p:nvPr>
        </p:nvSpPr>
        <p:spPr/>
        <p:txBody>
          <a:bodyPr/>
          <a:lstStyle/>
          <a:p>
            <a:fld id="{60D2569D-545F-8F40-9FDB-3AD1BAA8615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charset="-128"/>
                <a:cs typeface="ＭＳ Ｐゴシック" charset="-128"/>
              </a:rPr>
              <a:t>After you consider the big picture, you need to focus on daily tasks. </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Remember, college often requires more self discipline to ensure due dates are met.</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Long-term goals and priorities CAN drive your schedule if you take charge, but remember to be realistic and flexible.</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While you are a whole person and have to balance multiple needs and responsibilities, you cannot do everything at the same time. Planning is the key to success.</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Practice and flexibility will help you learn to manage your time effectively. And ask for help when needed.</a:t>
            </a:r>
          </a:p>
          <a:p>
            <a:pPr eaLnBrk="1" hangingPunct="1">
              <a:spcBef>
                <a:spcPct val="0"/>
              </a:spcBef>
            </a:pPr>
            <a:endParaRPr lang="en-US" dirty="0" smtClean="0">
              <a:ea typeface="ＭＳ Ｐゴシック" charset="-128"/>
              <a:cs typeface="ＭＳ Ｐゴシック"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ea typeface="ＭＳ Ｐゴシック" charset="-128"/>
                <a:cs typeface="ＭＳ Ｐゴシック" charset="-128"/>
              </a:rPr>
              <a:t>Create one of your own. As you do, keep in mind the suggestions we’ve discussed. Do you want your back-to-back or with breaks in between? How early in the morning are you willing to start classes? Do you prefer—or do work or family commitments require you—to take evening classes? Are there times of day when you are more alert? Less alert? </a:t>
            </a:r>
          </a:p>
          <a:p>
            <a:pPr eaLnBrk="1" hangingPunct="1">
              <a:spcBef>
                <a:spcPct val="0"/>
              </a:spcBef>
            </a:pP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cs typeface="ＭＳ Ｐゴシック" charset="-128"/>
              </a:rPr>
              <a:t>It is important to keep the syllabus for your classes in a safe place.  Once the professor distributes a syllabus, it becomes your responsibility to follow the course requirements with few or no reminders. Each week, do your assigned reading and review notes and summaries.</a:t>
            </a:r>
          </a:p>
          <a:p>
            <a:endParaRPr lang="en-US" dirty="0"/>
          </a:p>
        </p:txBody>
      </p:sp>
      <p:sp>
        <p:nvSpPr>
          <p:cNvPr id="4" name="Slide Number Placeholder 3"/>
          <p:cNvSpPr>
            <a:spLocks noGrp="1"/>
          </p:cNvSpPr>
          <p:nvPr>
            <p:ph type="sldNum" sz="quarter" idx="10"/>
          </p:nvPr>
        </p:nvSpPr>
        <p:spPr/>
        <p:txBody>
          <a:bodyPr/>
          <a:lstStyle/>
          <a:p>
            <a:fld id="{90E4A21B-8837-BF4B-B225-4560E7E12CD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ea typeface="ＭＳ Ｐゴシック" charset="-128"/>
                <a:cs typeface="ＭＳ Ｐゴシック" charset="-128"/>
              </a:rPr>
              <a:t>Taking notes in math and science differs in many important ways from non-quantitative courses. Summarizing information will not be helpful in math and science. Math and science terminology is unique to the context and can be confusing because terms have a generic meaning as well as a specialized meaning for a course. For example, vector has many meanings in different contexts. In math, vector is quantity that has both direction and magnitude, such as force or velocity, and is usually represented by an arrow. In computer language a vector has any length but only one dimension. Finally, in biology a vector could be a disease-transmitting organism like a mosquito. It is important to listen carefully to the meaning of terms in specific classes and consider the context.</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Also be sure to write down and explain symbols and abbreviations. Check your notes after class to ensure you correctly recorded the information.</a:t>
            </a:r>
          </a:p>
        </p:txBody>
      </p:sp>
      <p:sp>
        <p:nvSpPr>
          <p:cNvPr id="4" name="Slide Number Placeholder 3"/>
          <p:cNvSpPr>
            <a:spLocks noGrp="1"/>
          </p:cNvSpPr>
          <p:nvPr>
            <p:ph type="sldNum" sz="quarter" idx="10"/>
          </p:nvPr>
        </p:nvSpPr>
        <p:spPr/>
        <p:txBody>
          <a:bodyPr/>
          <a:lstStyle/>
          <a:p>
            <a:fld id="{90E4A21B-8837-BF4B-B225-4560E7E12CD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ct val="0"/>
              </a:spcBef>
            </a:pPr>
            <a:r>
              <a:rPr lang="en-US" dirty="0" smtClean="0">
                <a:latin typeface="Times New Roman" charset="0"/>
                <a:ea typeface="ＭＳ Ｐゴシック" charset="-128"/>
                <a:cs typeface="ＭＳ Ｐゴシック" charset="-128"/>
              </a:rPr>
              <a:t>Review and revise your notes as quickly as possible after each class and do not wait until later to review and highlight notes. You will remember information better if you review the material immediately, and waiting until later will likely result in your forgetting information.</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Reflect on how the class meshes with the information you already know.</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Revise your notes as needed.</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If you are an aural learner, reciting your ideas out loud might be helpful.</a:t>
            </a:r>
            <a:endParaRPr lang="en-US" dirty="0" smtClean="0">
              <a:latin typeface="Times New Roman" charset="0"/>
              <a:ea typeface="ＭＳ Ｐゴシック" charset="-128"/>
              <a:cs typeface="ＭＳ Ｐゴシック" charset="-128"/>
            </a:endParaRP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Remember that reflection is important for learning. Reflection and identification helps you better understand and remember information.  </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Consider how classes mesh with each other when setting up your schedule. Perhaps it will help to have an hour or so between classes so you have time to revise your notes from the previous class and review your preparation for the upcoming class.</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One challenge of college is that in a single day you may have classes with distinctly different content. What strategies could you use for example between an English literature class and a biology lecture?</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Exercising between classes could help you clear your head. </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Finally, being organized is incredibly important when you need to review notes before the next class or for a test so using binders can be really helpful. </a:t>
            </a:r>
          </a:p>
          <a:p>
            <a:endParaRPr lang="en-US" dirty="0"/>
          </a:p>
        </p:txBody>
      </p:sp>
      <p:sp>
        <p:nvSpPr>
          <p:cNvPr id="4" name="Slide Number Placeholder 3"/>
          <p:cNvSpPr>
            <a:spLocks noGrp="1"/>
          </p:cNvSpPr>
          <p:nvPr>
            <p:ph type="sldNum" sz="quarter" idx="10"/>
          </p:nvPr>
        </p:nvSpPr>
        <p:spPr/>
        <p:txBody>
          <a:bodyPr/>
          <a:lstStyle/>
          <a:p>
            <a:fld id="{90E4A21B-8837-BF4B-B225-4560E7E12CD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DAD3C12-1571-460E-AB7D-B577ACC010BB}" type="datetimeFigureOut">
              <a:rPr lang="en-US" smtClean="0"/>
              <a:pPr/>
              <a:t>8/28/2023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78199BD-C4AF-43DD-A6FD-0AA413315EC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AD3C12-1571-460E-AB7D-B577ACC010BB}" type="datetimeFigureOut">
              <a:rPr lang="en-US" smtClean="0"/>
              <a:pPr/>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8199BD-C4AF-43DD-A6FD-0AA413315EC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AD3C12-1571-460E-AB7D-B577ACC010BB}" type="datetimeFigureOut">
              <a:rPr lang="en-US" smtClean="0"/>
              <a:pPr/>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8199BD-C4AF-43DD-A6FD-0AA413315EC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DAD3C12-1571-460E-AB7D-B577ACC010BB}" type="datetimeFigureOut">
              <a:rPr lang="en-US" smtClean="0"/>
              <a:pPr/>
              <a:t>8/28/2023</a:t>
            </a:fld>
            <a:endParaRPr lang="en-US" dirty="0"/>
          </a:p>
        </p:txBody>
      </p:sp>
      <p:sp>
        <p:nvSpPr>
          <p:cNvPr id="9" name="Slide Number Placeholder 8"/>
          <p:cNvSpPr>
            <a:spLocks noGrp="1"/>
          </p:cNvSpPr>
          <p:nvPr>
            <p:ph type="sldNum" sz="quarter" idx="15"/>
          </p:nvPr>
        </p:nvSpPr>
        <p:spPr/>
        <p:txBody>
          <a:bodyPr rtlCol="0"/>
          <a:lstStyle/>
          <a:p>
            <a:fld id="{C78199BD-C4AF-43DD-A6FD-0AA413315EC0}"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DAD3C12-1571-460E-AB7D-B577ACC010BB}" type="datetimeFigureOut">
              <a:rPr lang="en-US" smtClean="0"/>
              <a:pPr/>
              <a:t>8/28/2023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C78199BD-C4AF-43DD-A6FD-0AA413315EC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DAD3C12-1571-460E-AB7D-B577ACC010BB}" type="datetimeFigureOut">
              <a:rPr lang="en-US" smtClean="0"/>
              <a:pPr/>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8199BD-C4AF-43DD-A6FD-0AA413315EC0}"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DAD3C12-1571-460E-AB7D-B577ACC010BB}" type="datetimeFigureOut">
              <a:rPr lang="en-US" smtClean="0"/>
              <a:pPr/>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8199BD-C4AF-43DD-A6FD-0AA413315EC0}"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DAD3C12-1571-460E-AB7D-B577ACC010BB}" type="datetimeFigureOut">
              <a:rPr lang="en-US" smtClean="0"/>
              <a:pPr/>
              <a:t>8/28/2023</a:t>
            </a:fld>
            <a:endParaRPr lang="en-US" dirty="0"/>
          </a:p>
        </p:txBody>
      </p:sp>
      <p:sp>
        <p:nvSpPr>
          <p:cNvPr id="7" name="Slide Number Placeholder 6"/>
          <p:cNvSpPr>
            <a:spLocks noGrp="1"/>
          </p:cNvSpPr>
          <p:nvPr>
            <p:ph type="sldNum" sz="quarter" idx="11"/>
          </p:nvPr>
        </p:nvSpPr>
        <p:spPr/>
        <p:txBody>
          <a:bodyPr rtlCol="0"/>
          <a:lstStyle/>
          <a:p>
            <a:fld id="{C78199BD-C4AF-43DD-A6FD-0AA413315EC0}"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D3C12-1571-460E-AB7D-B577ACC010BB}" type="datetimeFigureOut">
              <a:rPr lang="en-US" smtClean="0"/>
              <a:pPr/>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8199BD-C4AF-43DD-A6FD-0AA413315EC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DAD3C12-1571-460E-AB7D-B577ACC010BB}" type="datetimeFigureOut">
              <a:rPr lang="en-US" smtClean="0"/>
              <a:pPr/>
              <a:t>8/28/2023</a:t>
            </a:fld>
            <a:endParaRPr lang="en-US" dirty="0"/>
          </a:p>
        </p:txBody>
      </p:sp>
      <p:sp>
        <p:nvSpPr>
          <p:cNvPr id="22" name="Slide Number Placeholder 21"/>
          <p:cNvSpPr>
            <a:spLocks noGrp="1"/>
          </p:cNvSpPr>
          <p:nvPr>
            <p:ph type="sldNum" sz="quarter" idx="15"/>
          </p:nvPr>
        </p:nvSpPr>
        <p:spPr/>
        <p:txBody>
          <a:bodyPr rtlCol="0"/>
          <a:lstStyle/>
          <a:p>
            <a:fld id="{C78199BD-C4AF-43DD-A6FD-0AA413315EC0}"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DAD3C12-1571-460E-AB7D-B577ACC010BB}" type="datetimeFigureOut">
              <a:rPr lang="en-US" smtClean="0"/>
              <a:pPr/>
              <a:t>8/28/2023</a:t>
            </a:fld>
            <a:endParaRPr lang="en-US" dirty="0"/>
          </a:p>
        </p:txBody>
      </p:sp>
      <p:sp>
        <p:nvSpPr>
          <p:cNvPr id="18" name="Slide Number Placeholder 17"/>
          <p:cNvSpPr>
            <a:spLocks noGrp="1"/>
          </p:cNvSpPr>
          <p:nvPr>
            <p:ph type="sldNum" sz="quarter" idx="11"/>
          </p:nvPr>
        </p:nvSpPr>
        <p:spPr/>
        <p:txBody>
          <a:bodyPr rtlCol="0"/>
          <a:lstStyle/>
          <a:p>
            <a:fld id="{C78199BD-C4AF-43DD-A6FD-0AA413315EC0}"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DAD3C12-1571-460E-AB7D-B577ACC010BB}" type="datetimeFigureOut">
              <a:rPr lang="en-US" smtClean="0"/>
              <a:pPr/>
              <a:t>8/28/2023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8199BD-C4AF-43DD-A6FD-0AA413315EC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FYEX 101</a:t>
            </a:r>
            <a:br>
              <a:rPr lang="en-US" dirty="0" smtClean="0"/>
            </a:br>
            <a:endParaRPr lang="en-US" dirty="0"/>
          </a:p>
        </p:txBody>
      </p:sp>
      <p:sp>
        <p:nvSpPr>
          <p:cNvPr id="3" name="Subtitle 2"/>
          <p:cNvSpPr>
            <a:spLocks noGrp="1"/>
          </p:cNvSpPr>
          <p:nvPr>
            <p:ph type="subTitle" idx="1"/>
          </p:nvPr>
        </p:nvSpPr>
        <p:spPr/>
        <p:txBody>
          <a:bodyPr/>
          <a:lstStyle/>
          <a:p>
            <a:endParaRPr lang="en-US" dirty="0"/>
          </a:p>
          <a:p>
            <a:r>
              <a:rPr lang="en-US" dirty="0" smtClean="0"/>
              <a:t>TIME MANAGEMENT &amp; STUDY SKILLS</a:t>
            </a:r>
            <a:endParaRPr lang="en-US" dirty="0"/>
          </a:p>
        </p:txBody>
      </p:sp>
    </p:spTree>
    <p:extLst>
      <p:ext uri="{BB962C8B-B14F-4D97-AF65-F5344CB8AC3E}">
        <p14:creationId xmlns:p14="http://schemas.microsoft.com/office/powerpoint/2010/main" val="259534736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a:effectLst>
            <a:glow rad="127000">
              <a:schemeClr val="accent1">
                <a:alpha val="0"/>
              </a:schemeClr>
            </a:glow>
          </a:effectLst>
        </p:spPr>
      </p:pic>
      <p:sp>
        <p:nvSpPr>
          <p:cNvPr id="2" name="Title 1"/>
          <p:cNvSpPr>
            <a:spLocks noGrp="1"/>
          </p:cNvSpPr>
          <p:nvPr>
            <p:ph type="title"/>
          </p:nvPr>
        </p:nvSpPr>
        <p:spPr>
          <a:xfrm>
            <a:off x="533400" y="228600"/>
            <a:ext cx="7467600" cy="685800"/>
          </a:xfrm>
        </p:spPr>
        <p:txBody>
          <a:bodyPr>
            <a:normAutofit/>
          </a:bodyPr>
          <a:lstStyle/>
          <a:p>
            <a:r>
              <a:rPr lang="en-US" sz="2800" dirty="0" smtClean="0"/>
              <a:t>TIME MANAGEMENT</a:t>
            </a:r>
            <a:endParaRPr lang="en-US" sz="2800" dirty="0"/>
          </a:p>
        </p:txBody>
      </p:sp>
      <p:sp>
        <p:nvSpPr>
          <p:cNvPr id="3" name="Content Placeholder 2"/>
          <p:cNvSpPr>
            <a:spLocks noGrp="1"/>
          </p:cNvSpPr>
          <p:nvPr>
            <p:ph sz="quarter" idx="1"/>
          </p:nvPr>
        </p:nvSpPr>
        <p:spPr>
          <a:xfrm>
            <a:off x="5181600" y="2193997"/>
            <a:ext cx="3810000" cy="3296690"/>
          </a:xfrm>
        </p:spPr>
        <p:txBody>
          <a:bodyPr>
            <a:normAutofit lnSpcReduction="10000"/>
          </a:bodyPr>
          <a:lstStyle/>
          <a:p>
            <a:r>
              <a:rPr lang="en-US" dirty="0" smtClean="0"/>
              <a:t>Time is your Most Valuable Resource</a:t>
            </a:r>
          </a:p>
          <a:p>
            <a:pPr marL="0" indent="0">
              <a:buNone/>
            </a:pPr>
            <a:endParaRPr lang="en-US" dirty="0" smtClean="0"/>
          </a:p>
          <a:p>
            <a:r>
              <a:rPr lang="en-US" dirty="0"/>
              <a:t>Maximize </a:t>
            </a:r>
            <a:r>
              <a:rPr lang="en-US" dirty="0" smtClean="0"/>
              <a:t>study </a:t>
            </a:r>
            <a:r>
              <a:rPr lang="en-US" dirty="0"/>
              <a:t>and </a:t>
            </a:r>
            <a:r>
              <a:rPr lang="en-US" dirty="0" smtClean="0"/>
              <a:t>review time</a:t>
            </a:r>
          </a:p>
          <a:p>
            <a:pPr marL="0" indent="0">
              <a:buNone/>
            </a:pPr>
            <a:endParaRPr lang="en-US" dirty="0"/>
          </a:p>
          <a:p>
            <a:r>
              <a:rPr lang="en-US" dirty="0"/>
              <a:t>Organize your e</a:t>
            </a:r>
            <a:r>
              <a:rPr lang="en-US" dirty="0" smtClean="0"/>
              <a:t>nvironment</a:t>
            </a:r>
            <a:endParaRPr lang="en-US" dirty="0"/>
          </a:p>
          <a:p>
            <a:pPr marL="0" indent="0">
              <a:buNone/>
            </a:pPr>
            <a:endParaRPr lang="en-US" dirty="0">
              <a:ea typeface="ＭＳ Ｐゴシック" charset="-128"/>
              <a:cs typeface="ＭＳ Ｐゴシック" charset="-128"/>
            </a:endParaRPr>
          </a:p>
          <a:p>
            <a:pPr marL="0" indent="0">
              <a:buNone/>
            </a:pPr>
            <a:endParaRPr lang="en-US" dirty="0">
              <a:ea typeface="ＭＳ Ｐゴシック" charset="-128"/>
            </a:endParaRPr>
          </a:p>
        </p:txBody>
      </p:sp>
      <p:sp>
        <p:nvSpPr>
          <p:cNvPr id="5" name="Rectangle 4"/>
          <p:cNvSpPr/>
          <p:nvPr/>
        </p:nvSpPr>
        <p:spPr>
          <a:xfrm>
            <a:off x="6019800" y="276136"/>
            <a:ext cx="1794081" cy="1200329"/>
          </a:xfrm>
          <a:prstGeom prst="rect">
            <a:avLst/>
          </a:prstGeom>
        </p:spPr>
        <p:txBody>
          <a:bodyPr wrap="none">
            <a:spAutoFit/>
          </a:bodyPr>
          <a:lstStyle/>
          <a:p>
            <a:pPr algn="ctr"/>
            <a:r>
              <a:rPr lang="en-US" dirty="0">
                <a:solidFill>
                  <a:srgbClr val="7030A0"/>
                </a:solidFill>
                <a:ea typeface="ＭＳ Ｐゴシック" charset="-128"/>
              </a:rPr>
              <a:t>A</a:t>
            </a:r>
            <a:r>
              <a:rPr lang="en-US" dirty="0">
                <a:solidFill>
                  <a:srgbClr val="7030A0"/>
                </a:solidFill>
              </a:rPr>
              <a:t>ccountability </a:t>
            </a:r>
            <a:endParaRPr lang="en-US" dirty="0" smtClean="0">
              <a:solidFill>
                <a:srgbClr val="7030A0"/>
              </a:solidFill>
            </a:endParaRPr>
          </a:p>
          <a:p>
            <a:pPr algn="ctr"/>
            <a:r>
              <a:rPr lang="en-US" dirty="0" smtClean="0">
                <a:solidFill>
                  <a:srgbClr val="7030A0"/>
                </a:solidFill>
              </a:rPr>
              <a:t>is </a:t>
            </a:r>
          </a:p>
          <a:p>
            <a:pPr algn="ctr"/>
            <a:r>
              <a:rPr lang="en-US" dirty="0" smtClean="0">
                <a:solidFill>
                  <a:srgbClr val="7030A0"/>
                </a:solidFill>
              </a:rPr>
              <a:t>your </a:t>
            </a:r>
          </a:p>
          <a:p>
            <a:pPr algn="ctr"/>
            <a:r>
              <a:rPr lang="en-US" dirty="0" smtClean="0">
                <a:solidFill>
                  <a:srgbClr val="7030A0"/>
                </a:solidFill>
              </a:rPr>
              <a:t>Responsibility</a:t>
            </a:r>
            <a:r>
              <a:rPr lang="en-US" dirty="0">
                <a:solidFill>
                  <a:srgbClr val="7030A0"/>
                </a:solidFill>
              </a:rPr>
              <a:t>.</a:t>
            </a:r>
          </a:p>
        </p:txBody>
      </p:sp>
      <p:sp>
        <p:nvSpPr>
          <p:cNvPr id="6" name="Rectangle 5"/>
          <p:cNvSpPr/>
          <p:nvPr/>
        </p:nvSpPr>
        <p:spPr>
          <a:xfrm>
            <a:off x="256381" y="1476465"/>
            <a:ext cx="4177003" cy="3416320"/>
          </a:xfrm>
          <a:prstGeom prst="rect">
            <a:avLst/>
          </a:prstGeom>
        </p:spPr>
        <p:txBody>
          <a:bodyPr wrap="square">
            <a:spAutoFit/>
          </a:bodyPr>
          <a:lstStyle/>
          <a:p>
            <a:r>
              <a:rPr lang="en-US" dirty="0">
                <a:solidFill>
                  <a:srgbClr val="7030A0"/>
                </a:solidFill>
                <a:ea typeface="ＭＳ Ｐゴシック" charset="-128"/>
                <a:cs typeface="ＭＳ Ｐゴシック" charset="-128"/>
              </a:rPr>
              <a:t>C</a:t>
            </a:r>
            <a:r>
              <a:rPr lang="en-US" dirty="0" smtClean="0">
                <a:solidFill>
                  <a:srgbClr val="7030A0"/>
                </a:solidFill>
                <a:ea typeface="ＭＳ Ｐゴシック" charset="-128"/>
                <a:cs typeface="ＭＳ Ｐゴシック" charset="-128"/>
              </a:rPr>
              <a:t>ontrol </a:t>
            </a:r>
            <a:r>
              <a:rPr lang="en-US" dirty="0">
                <a:solidFill>
                  <a:srgbClr val="7030A0"/>
                </a:solidFill>
                <a:ea typeface="ＭＳ Ｐゴシック" charset="-128"/>
                <a:cs typeface="ＭＳ Ｐゴシック" charset="-128"/>
              </a:rPr>
              <a:t>how you use your time, </a:t>
            </a:r>
            <a:r>
              <a:rPr lang="en-US" dirty="0" smtClean="0">
                <a:solidFill>
                  <a:srgbClr val="7030A0"/>
                </a:solidFill>
                <a:ea typeface="ＭＳ Ｐゴシック" charset="-128"/>
                <a:cs typeface="ＭＳ Ｐゴシック" charset="-128"/>
              </a:rPr>
              <a:t>rather than letting it control you.</a:t>
            </a:r>
          </a:p>
          <a:p>
            <a:endParaRPr lang="en-US" dirty="0" smtClean="0">
              <a:solidFill>
                <a:srgbClr val="7030A0"/>
              </a:solidFill>
              <a:ea typeface="ＭＳ Ｐゴシック" charset="-128"/>
              <a:cs typeface="ＭＳ Ｐゴシック" charset="-128"/>
            </a:endParaRPr>
          </a:p>
          <a:p>
            <a:endParaRPr lang="en-US" dirty="0">
              <a:solidFill>
                <a:srgbClr val="7030A0"/>
              </a:solidFill>
              <a:ea typeface="ＭＳ Ｐゴシック" charset="-128"/>
              <a:cs typeface="ＭＳ Ｐゴシック" charset="-128"/>
            </a:endParaRPr>
          </a:p>
          <a:p>
            <a:endParaRPr lang="en-US" dirty="0">
              <a:solidFill>
                <a:srgbClr val="7030A0"/>
              </a:solidFill>
              <a:ea typeface="ＭＳ Ｐゴシック" charset="-128"/>
              <a:cs typeface="ＭＳ Ｐゴシック" charset="-128"/>
            </a:endParaRPr>
          </a:p>
          <a:p>
            <a:r>
              <a:rPr lang="en-US" dirty="0" smtClean="0">
                <a:solidFill>
                  <a:srgbClr val="7030A0"/>
                </a:solidFill>
                <a:ea typeface="ＭＳ Ｐゴシック" charset="-128"/>
                <a:cs typeface="ＭＳ Ｐゴシック" charset="-128"/>
              </a:rPr>
              <a:t>Falling behind and stressing to </a:t>
            </a:r>
          </a:p>
          <a:p>
            <a:r>
              <a:rPr lang="en-US" dirty="0" smtClean="0">
                <a:solidFill>
                  <a:srgbClr val="7030A0"/>
                </a:solidFill>
                <a:ea typeface="ＭＳ Ｐゴシック" charset="-128"/>
                <a:cs typeface="ＭＳ Ｐゴシック" charset="-128"/>
              </a:rPr>
              <a:t>catch up is a recipe for failure.</a:t>
            </a:r>
          </a:p>
          <a:p>
            <a:endParaRPr lang="en-US" dirty="0" smtClean="0">
              <a:solidFill>
                <a:srgbClr val="7030A0"/>
              </a:solidFill>
              <a:ea typeface="ＭＳ Ｐゴシック" charset="-128"/>
              <a:cs typeface="ＭＳ Ｐゴシック" charset="-128"/>
            </a:endParaRPr>
          </a:p>
          <a:p>
            <a:endParaRPr lang="en-US" dirty="0" smtClean="0">
              <a:solidFill>
                <a:srgbClr val="7030A0"/>
              </a:solidFill>
              <a:ea typeface="ＭＳ Ｐゴシック" charset="-128"/>
              <a:cs typeface="ＭＳ Ｐゴシック" charset="-128"/>
            </a:endParaRPr>
          </a:p>
          <a:p>
            <a:endParaRPr lang="en-US" dirty="0">
              <a:solidFill>
                <a:srgbClr val="7030A0"/>
              </a:solidFill>
              <a:ea typeface="ＭＳ Ｐゴシック" charset="-128"/>
              <a:cs typeface="ＭＳ Ｐゴシック" charset="-128"/>
            </a:endParaRPr>
          </a:p>
          <a:p>
            <a:r>
              <a:rPr lang="en-US" dirty="0" smtClean="0">
                <a:solidFill>
                  <a:srgbClr val="7030A0"/>
                </a:solidFill>
                <a:ea typeface="ＭＳ Ｐゴシック" charset="-128"/>
                <a:cs typeface="ＭＳ Ｐゴシック" charset="-128"/>
              </a:rPr>
              <a:t>Find </a:t>
            </a:r>
            <a:r>
              <a:rPr lang="en-US" dirty="0">
                <a:solidFill>
                  <a:srgbClr val="7030A0"/>
                </a:solidFill>
                <a:ea typeface="ＭＳ Ｐゴシック" charset="-128"/>
                <a:cs typeface="ＭＳ Ｐゴシック" charset="-128"/>
              </a:rPr>
              <a:t>a system that works for you and stick with it. </a:t>
            </a:r>
          </a:p>
        </p:txBody>
      </p:sp>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580">
                                          <p:stCondLst>
                                            <p:cond delay="0"/>
                                          </p:stCondLst>
                                        </p:cTn>
                                        <p:tgtEl>
                                          <p:spTgt spid="5">
                                            <p:txEl>
                                              <p:pRg st="2" end="2"/>
                                            </p:txEl>
                                          </p:spTgt>
                                        </p:tgtEl>
                                      </p:cBhvr>
                                    </p:animEffect>
                                    <p:anim calcmode="lin" valueType="num">
                                      <p:cBhvr>
                                        <p:cTn id="4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2" end="2"/>
                                            </p:txEl>
                                          </p:spTgt>
                                        </p:tgtEl>
                                      </p:cBhvr>
                                      <p:to x="100000" y="60000"/>
                                    </p:animScale>
                                    <p:animScale>
                                      <p:cBhvr>
                                        <p:cTn id="46" dur="166" decel="50000">
                                          <p:stCondLst>
                                            <p:cond delay="676"/>
                                          </p:stCondLst>
                                        </p:cTn>
                                        <p:tgtEl>
                                          <p:spTgt spid="5">
                                            <p:txEl>
                                              <p:pRg st="2" end="2"/>
                                            </p:txEl>
                                          </p:spTgt>
                                        </p:tgtEl>
                                      </p:cBhvr>
                                      <p:to x="100000" y="100000"/>
                                    </p:animScale>
                                    <p:animScale>
                                      <p:cBhvr>
                                        <p:cTn id="47" dur="26">
                                          <p:stCondLst>
                                            <p:cond delay="1312"/>
                                          </p:stCondLst>
                                        </p:cTn>
                                        <p:tgtEl>
                                          <p:spTgt spid="5">
                                            <p:txEl>
                                              <p:pRg st="2" end="2"/>
                                            </p:txEl>
                                          </p:spTgt>
                                        </p:tgtEl>
                                      </p:cBhvr>
                                      <p:to x="100000" y="80000"/>
                                    </p:animScale>
                                    <p:animScale>
                                      <p:cBhvr>
                                        <p:cTn id="48" dur="166" decel="50000">
                                          <p:stCondLst>
                                            <p:cond delay="1338"/>
                                          </p:stCondLst>
                                        </p:cTn>
                                        <p:tgtEl>
                                          <p:spTgt spid="5">
                                            <p:txEl>
                                              <p:pRg st="2" end="2"/>
                                            </p:txEl>
                                          </p:spTgt>
                                        </p:tgtEl>
                                      </p:cBhvr>
                                      <p:to x="100000" y="100000"/>
                                    </p:animScale>
                                    <p:animScale>
                                      <p:cBhvr>
                                        <p:cTn id="49" dur="26">
                                          <p:stCondLst>
                                            <p:cond delay="1642"/>
                                          </p:stCondLst>
                                        </p:cTn>
                                        <p:tgtEl>
                                          <p:spTgt spid="5">
                                            <p:txEl>
                                              <p:pRg st="2" end="2"/>
                                            </p:txEl>
                                          </p:spTgt>
                                        </p:tgtEl>
                                      </p:cBhvr>
                                      <p:to x="100000" y="90000"/>
                                    </p:animScale>
                                    <p:animScale>
                                      <p:cBhvr>
                                        <p:cTn id="50" dur="166" decel="50000">
                                          <p:stCondLst>
                                            <p:cond delay="1668"/>
                                          </p:stCondLst>
                                        </p:cTn>
                                        <p:tgtEl>
                                          <p:spTgt spid="5">
                                            <p:txEl>
                                              <p:pRg st="2" end="2"/>
                                            </p:txEl>
                                          </p:spTgt>
                                        </p:tgtEl>
                                      </p:cBhvr>
                                      <p:to x="100000" y="100000"/>
                                    </p:animScale>
                                    <p:animScale>
                                      <p:cBhvr>
                                        <p:cTn id="51" dur="26">
                                          <p:stCondLst>
                                            <p:cond delay="1808"/>
                                          </p:stCondLst>
                                        </p:cTn>
                                        <p:tgtEl>
                                          <p:spTgt spid="5">
                                            <p:txEl>
                                              <p:pRg st="2" end="2"/>
                                            </p:txEl>
                                          </p:spTgt>
                                        </p:tgtEl>
                                      </p:cBhvr>
                                      <p:to x="100000" y="95000"/>
                                    </p:animScale>
                                    <p:animScale>
                                      <p:cBhvr>
                                        <p:cTn id="52" dur="166" decel="50000">
                                          <p:stCondLst>
                                            <p:cond delay="1834"/>
                                          </p:stCondLst>
                                        </p:cTn>
                                        <p:tgtEl>
                                          <p:spTgt spid="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down)">
                                      <p:cBhvr>
                                        <p:cTn id="55" dur="580">
                                          <p:stCondLst>
                                            <p:cond delay="0"/>
                                          </p:stCondLst>
                                        </p:cTn>
                                        <p:tgtEl>
                                          <p:spTgt spid="5">
                                            <p:txEl>
                                              <p:pRg st="3" end="3"/>
                                            </p:txEl>
                                          </p:spTgt>
                                        </p:tgtEl>
                                      </p:cBhvr>
                                    </p:animEffect>
                                    <p:anim calcmode="lin" valueType="num">
                                      <p:cBhvr>
                                        <p:cTn id="56"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3" end="3"/>
                                            </p:txEl>
                                          </p:spTgt>
                                        </p:tgtEl>
                                      </p:cBhvr>
                                      <p:to x="100000" y="60000"/>
                                    </p:animScale>
                                    <p:animScale>
                                      <p:cBhvr>
                                        <p:cTn id="62" dur="166" decel="50000">
                                          <p:stCondLst>
                                            <p:cond delay="676"/>
                                          </p:stCondLst>
                                        </p:cTn>
                                        <p:tgtEl>
                                          <p:spTgt spid="5">
                                            <p:txEl>
                                              <p:pRg st="3" end="3"/>
                                            </p:txEl>
                                          </p:spTgt>
                                        </p:tgtEl>
                                      </p:cBhvr>
                                      <p:to x="100000" y="100000"/>
                                    </p:animScale>
                                    <p:animScale>
                                      <p:cBhvr>
                                        <p:cTn id="63" dur="26">
                                          <p:stCondLst>
                                            <p:cond delay="1312"/>
                                          </p:stCondLst>
                                        </p:cTn>
                                        <p:tgtEl>
                                          <p:spTgt spid="5">
                                            <p:txEl>
                                              <p:pRg st="3" end="3"/>
                                            </p:txEl>
                                          </p:spTgt>
                                        </p:tgtEl>
                                      </p:cBhvr>
                                      <p:to x="100000" y="80000"/>
                                    </p:animScale>
                                    <p:animScale>
                                      <p:cBhvr>
                                        <p:cTn id="64" dur="166" decel="50000">
                                          <p:stCondLst>
                                            <p:cond delay="1338"/>
                                          </p:stCondLst>
                                        </p:cTn>
                                        <p:tgtEl>
                                          <p:spTgt spid="5">
                                            <p:txEl>
                                              <p:pRg st="3" end="3"/>
                                            </p:txEl>
                                          </p:spTgt>
                                        </p:tgtEl>
                                      </p:cBhvr>
                                      <p:to x="100000" y="100000"/>
                                    </p:animScale>
                                    <p:animScale>
                                      <p:cBhvr>
                                        <p:cTn id="65" dur="26">
                                          <p:stCondLst>
                                            <p:cond delay="1642"/>
                                          </p:stCondLst>
                                        </p:cTn>
                                        <p:tgtEl>
                                          <p:spTgt spid="5">
                                            <p:txEl>
                                              <p:pRg st="3" end="3"/>
                                            </p:txEl>
                                          </p:spTgt>
                                        </p:tgtEl>
                                      </p:cBhvr>
                                      <p:to x="100000" y="90000"/>
                                    </p:animScale>
                                    <p:animScale>
                                      <p:cBhvr>
                                        <p:cTn id="66" dur="166" decel="50000">
                                          <p:stCondLst>
                                            <p:cond delay="1668"/>
                                          </p:stCondLst>
                                        </p:cTn>
                                        <p:tgtEl>
                                          <p:spTgt spid="5">
                                            <p:txEl>
                                              <p:pRg st="3" end="3"/>
                                            </p:txEl>
                                          </p:spTgt>
                                        </p:tgtEl>
                                      </p:cBhvr>
                                      <p:to x="100000" y="100000"/>
                                    </p:animScale>
                                    <p:animScale>
                                      <p:cBhvr>
                                        <p:cTn id="67" dur="26">
                                          <p:stCondLst>
                                            <p:cond delay="1808"/>
                                          </p:stCondLst>
                                        </p:cTn>
                                        <p:tgtEl>
                                          <p:spTgt spid="5">
                                            <p:txEl>
                                              <p:pRg st="3" end="3"/>
                                            </p:txEl>
                                          </p:spTgt>
                                        </p:tgtEl>
                                      </p:cBhvr>
                                      <p:to x="100000" y="95000"/>
                                    </p:animScale>
                                    <p:animScale>
                                      <p:cBhvr>
                                        <p:cTn id="68" dur="166" decel="50000">
                                          <p:stCondLst>
                                            <p:cond delay="1834"/>
                                          </p:stCondLst>
                                        </p:cTn>
                                        <p:tgtEl>
                                          <p:spTgt spid="5">
                                            <p:txEl>
                                              <p:pRg st="3" end="3"/>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Energy</a:t>
            </a:r>
            <a:endParaRPr lang="en-US" dirty="0"/>
          </a:p>
        </p:txBody>
      </p:sp>
      <p:sp>
        <p:nvSpPr>
          <p:cNvPr id="3" name="Content Placeholder 2"/>
          <p:cNvSpPr>
            <a:spLocks noGrp="1"/>
          </p:cNvSpPr>
          <p:nvPr>
            <p:ph sz="quarter" idx="1"/>
          </p:nvPr>
        </p:nvSpPr>
        <p:spPr>
          <a:xfrm>
            <a:off x="304800" y="1600200"/>
            <a:ext cx="7620000" cy="4873752"/>
          </a:xfrm>
        </p:spPr>
        <p:txBody>
          <a:bodyPr>
            <a:normAutofit/>
          </a:bodyPr>
          <a:lstStyle/>
          <a:p>
            <a:r>
              <a:rPr lang="en-US" dirty="0" smtClean="0"/>
              <a:t>Recognize your daily energy pattern.</a:t>
            </a:r>
          </a:p>
          <a:p>
            <a:pPr lvl="1"/>
            <a:r>
              <a:rPr lang="en-US" sz="2000" dirty="0" smtClean="0"/>
              <a:t>When are you most energized? Early morning? At night?</a:t>
            </a:r>
          </a:p>
          <a:p>
            <a:pPr marL="365760" lvl="1" indent="0">
              <a:buNone/>
            </a:pPr>
            <a:endParaRPr lang="en-US" sz="2000" dirty="0" smtClean="0"/>
          </a:p>
          <a:p>
            <a:r>
              <a:rPr lang="en-US" dirty="0" smtClean="0"/>
              <a:t>Strategies to re-energize:</a:t>
            </a:r>
          </a:p>
          <a:p>
            <a:pPr lvl="1"/>
            <a:r>
              <a:rPr lang="en-US" dirty="0" smtClean="0"/>
              <a:t>Carry healthy snacks</a:t>
            </a:r>
          </a:p>
          <a:p>
            <a:pPr lvl="1"/>
            <a:r>
              <a:rPr lang="en-US" dirty="0" smtClean="0"/>
              <a:t>Drink water</a:t>
            </a:r>
          </a:p>
          <a:p>
            <a:pPr lvl="1"/>
            <a:r>
              <a:rPr lang="en-US" dirty="0" smtClean="0"/>
              <a:t>Take breaks</a:t>
            </a:r>
          </a:p>
          <a:p>
            <a:pPr lvl="1"/>
            <a:r>
              <a:rPr lang="en-US" dirty="0" smtClean="0"/>
              <a:t>Walk, Stretch, &amp; Breathe</a:t>
            </a:r>
          </a:p>
          <a:p>
            <a:pPr lvl="1"/>
            <a:r>
              <a:rPr lang="en-US" dirty="0" smtClean="0"/>
              <a:t>Short Nap (10-15 min)</a:t>
            </a:r>
          </a:p>
          <a:p>
            <a:pPr marL="365760" lvl="1" indent="0">
              <a:buNone/>
            </a:pPr>
            <a:endParaRPr lang="en-US" dirty="0"/>
          </a:p>
          <a:p>
            <a:pPr marL="365760" lvl="1" indent="0">
              <a:buNone/>
            </a:pPr>
            <a:endParaRPr lang="en-US" dirty="0" smtClean="0"/>
          </a:p>
          <a:p>
            <a:pPr marL="365760" lvl="1" indent="0">
              <a:buNone/>
            </a:pPr>
            <a:r>
              <a:rPr lang="en-US" dirty="0" smtClean="0"/>
              <a:t>Don’t overextend yourself!</a:t>
            </a:r>
          </a:p>
        </p:txBody>
      </p:sp>
      <p:pic>
        <p:nvPicPr>
          <p:cNvPr id="2050" name="Picture 2" descr="A student is seen asleep on the study table surrounded by books. The spectacles can also be seen lying on the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74758"/>
            <a:ext cx="4508678" cy="298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217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Overcoming Procrastination: </a:t>
            </a:r>
            <a:endParaRPr lang="en-US" dirty="0"/>
          </a:p>
        </p:txBody>
      </p:sp>
      <p:sp>
        <p:nvSpPr>
          <p:cNvPr id="3" name="Content Placeholder 2"/>
          <p:cNvSpPr>
            <a:spLocks noGrp="1"/>
          </p:cNvSpPr>
          <p:nvPr>
            <p:ph sz="quarter" idx="1"/>
          </p:nvPr>
        </p:nvSpPr>
        <p:spPr>
          <a:xfrm>
            <a:off x="457200" y="1600200"/>
            <a:ext cx="7467600" cy="4873752"/>
          </a:xfrm>
        </p:spPr>
        <p:txBody>
          <a:bodyPr>
            <a:normAutofit fontScale="92500" lnSpcReduction="10000"/>
          </a:bodyPr>
          <a:lstStyle/>
          <a:p>
            <a:pPr marL="0" indent="0">
              <a:buNone/>
            </a:pPr>
            <a:r>
              <a:rPr lang="en-US" dirty="0" smtClean="0">
                <a:solidFill>
                  <a:srgbClr val="7030A0"/>
                </a:solidFill>
              </a:rPr>
              <a:t>Use a planner and create </a:t>
            </a:r>
            <a:r>
              <a:rPr lang="en-US" dirty="0">
                <a:solidFill>
                  <a:srgbClr val="7030A0"/>
                </a:solidFill>
              </a:rPr>
              <a:t>to-do </a:t>
            </a:r>
            <a:r>
              <a:rPr lang="en-US" dirty="0" smtClean="0">
                <a:solidFill>
                  <a:srgbClr val="7030A0"/>
                </a:solidFill>
              </a:rPr>
              <a:t>lists</a:t>
            </a:r>
          </a:p>
          <a:p>
            <a:pPr marL="0" indent="0">
              <a:buNone/>
            </a:pPr>
            <a:endParaRPr lang="en-US" dirty="0">
              <a:solidFill>
                <a:srgbClr val="7030A0"/>
              </a:solidFill>
            </a:endParaRPr>
          </a:p>
          <a:p>
            <a:pPr marL="0" indent="0">
              <a:buNone/>
            </a:pPr>
            <a:r>
              <a:rPr lang="en-US" dirty="0">
                <a:solidFill>
                  <a:srgbClr val="0070C0"/>
                </a:solidFill>
              </a:rPr>
              <a:t>Break big jobs into </a:t>
            </a:r>
            <a:r>
              <a:rPr lang="en-US" dirty="0" smtClean="0">
                <a:solidFill>
                  <a:srgbClr val="0070C0"/>
                </a:solidFill>
              </a:rPr>
              <a:t>manageable tasks</a:t>
            </a:r>
          </a:p>
          <a:p>
            <a:pPr marL="0" indent="0">
              <a:buNone/>
            </a:pPr>
            <a:endParaRPr lang="en-US" dirty="0" smtClean="0"/>
          </a:p>
          <a:p>
            <a:pPr marL="0" indent="0">
              <a:buNone/>
            </a:pPr>
            <a:r>
              <a:rPr lang="en-US" dirty="0" smtClean="0">
                <a:solidFill>
                  <a:srgbClr val="00B050"/>
                </a:solidFill>
              </a:rPr>
              <a:t>Circuit train your to-do list</a:t>
            </a:r>
          </a:p>
          <a:p>
            <a:pPr lvl="1"/>
            <a:r>
              <a:rPr lang="en-US" dirty="0" smtClean="0"/>
              <a:t>Rotate through 4-5 items on your to-do list in fixed intervals of time</a:t>
            </a:r>
          </a:p>
          <a:p>
            <a:pPr lvl="1"/>
            <a:r>
              <a:rPr lang="en-US" dirty="0" smtClean="0"/>
              <a:t>When you find a groove and feel focused on a task, stick with it for longer while you’re on a roll</a:t>
            </a:r>
          </a:p>
          <a:p>
            <a:pPr marL="365760" lvl="1" indent="0">
              <a:buNone/>
            </a:pPr>
            <a:endParaRPr lang="en-US" dirty="0"/>
          </a:p>
          <a:p>
            <a:pPr marL="0" indent="0">
              <a:buNone/>
            </a:pPr>
            <a:r>
              <a:rPr lang="en-US" dirty="0" smtClean="0">
                <a:solidFill>
                  <a:schemeClr val="bg2">
                    <a:lumMod val="50000"/>
                  </a:schemeClr>
                </a:solidFill>
              </a:rPr>
              <a:t>Find </a:t>
            </a:r>
            <a:r>
              <a:rPr lang="en-US" dirty="0">
                <a:solidFill>
                  <a:schemeClr val="bg2">
                    <a:lumMod val="50000"/>
                  </a:schemeClr>
                </a:solidFill>
              </a:rPr>
              <a:t>the right place to </a:t>
            </a:r>
            <a:r>
              <a:rPr lang="en-US" dirty="0" smtClean="0">
                <a:solidFill>
                  <a:schemeClr val="bg2">
                    <a:lumMod val="50000"/>
                  </a:schemeClr>
                </a:solidFill>
              </a:rPr>
              <a:t>study</a:t>
            </a:r>
            <a:endParaRPr lang="en-US" dirty="0">
              <a:solidFill>
                <a:schemeClr val="bg2">
                  <a:lumMod val="50000"/>
                </a:schemeClr>
              </a:solidFill>
            </a:endParaRPr>
          </a:p>
          <a:p>
            <a:pPr marL="0" indent="0">
              <a:buNone/>
            </a:pPr>
            <a:r>
              <a:rPr lang="en-US" dirty="0">
                <a:solidFill>
                  <a:schemeClr val="accent1"/>
                </a:solidFill>
              </a:rPr>
              <a:t>Limit </a:t>
            </a:r>
            <a:r>
              <a:rPr lang="en-US" dirty="0" smtClean="0">
                <a:solidFill>
                  <a:schemeClr val="accent1"/>
                </a:solidFill>
              </a:rPr>
              <a:t>distractions</a:t>
            </a:r>
            <a:endParaRPr lang="en-US" dirty="0">
              <a:solidFill>
                <a:schemeClr val="accent1"/>
              </a:solidFill>
            </a:endParaRPr>
          </a:p>
          <a:p>
            <a:pPr marL="0" indent="0">
              <a:buNone/>
            </a:pPr>
            <a:r>
              <a:rPr lang="en-US" dirty="0">
                <a:solidFill>
                  <a:srgbClr val="FF0000"/>
                </a:solidFill>
              </a:rPr>
              <a:t>Reward yourself</a:t>
            </a:r>
          </a:p>
          <a:p>
            <a:endParaRPr lang="en-US" dirty="0"/>
          </a:p>
        </p:txBody>
      </p:sp>
    </p:spTree>
    <p:extLst>
      <p:ext uri="{BB962C8B-B14F-4D97-AF65-F5344CB8AC3E}">
        <p14:creationId xmlns:p14="http://schemas.microsoft.com/office/powerpoint/2010/main" val="19971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14400"/>
            <a:ext cx="7848600" cy="5222564"/>
          </a:xfrm>
          <a:prstGeom prst="rect">
            <a:avLst/>
          </a:prstGeom>
        </p:spPr>
      </p:pic>
      <p:sp>
        <p:nvSpPr>
          <p:cNvPr id="2" name="Title 1"/>
          <p:cNvSpPr>
            <a:spLocks noGrp="1"/>
          </p:cNvSpPr>
          <p:nvPr>
            <p:ph type="title"/>
          </p:nvPr>
        </p:nvSpPr>
        <p:spPr>
          <a:xfrm>
            <a:off x="457200" y="274638"/>
            <a:ext cx="7467600" cy="639762"/>
          </a:xfrm>
        </p:spPr>
        <p:txBody>
          <a:bodyPr/>
          <a:lstStyle/>
          <a:p>
            <a:r>
              <a:rPr lang="en-US" dirty="0" smtClean="0"/>
              <a:t>Using a Daily or Weekly Planner</a:t>
            </a:r>
            <a:endParaRPr lang="en-US" dirty="0"/>
          </a:p>
        </p:txBody>
      </p:sp>
      <p:sp>
        <p:nvSpPr>
          <p:cNvPr id="3" name="Content Placeholder 2"/>
          <p:cNvSpPr>
            <a:spLocks noGrp="1"/>
          </p:cNvSpPr>
          <p:nvPr>
            <p:ph sz="quarter" idx="1"/>
          </p:nvPr>
        </p:nvSpPr>
        <p:spPr>
          <a:xfrm>
            <a:off x="247650" y="3393764"/>
            <a:ext cx="7467600" cy="2743200"/>
          </a:xfrm>
        </p:spPr>
        <p:txBody>
          <a:bodyPr/>
          <a:lstStyle/>
          <a:p>
            <a:r>
              <a:rPr lang="en-US" dirty="0" smtClean="0"/>
              <a:t>Carry your planner at all times.</a:t>
            </a:r>
          </a:p>
          <a:p>
            <a:r>
              <a:rPr lang="en-US" dirty="0" smtClean="0"/>
              <a:t>Use a planner that is convenient for your lifestyle.</a:t>
            </a:r>
          </a:p>
          <a:p>
            <a:r>
              <a:rPr lang="en-US" dirty="0" smtClean="0"/>
              <a:t>Add contact information.</a:t>
            </a:r>
          </a:p>
          <a:p>
            <a:r>
              <a:rPr lang="en-US" dirty="0" smtClean="0"/>
              <a:t>Back up your planner.</a:t>
            </a:r>
          </a:p>
          <a:p>
            <a:r>
              <a:rPr lang="en-US" dirty="0" smtClean="0"/>
              <a:t>Review syllabi and revise as needed.</a:t>
            </a:r>
            <a:endParaRPr lang="en-US" dirty="0"/>
          </a:p>
        </p:txBody>
      </p:sp>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Scheduling Your Time</a:t>
            </a:r>
            <a:endParaRPr lang="en-US" dirty="0"/>
          </a:p>
        </p:txBody>
      </p:sp>
      <p:sp>
        <p:nvSpPr>
          <p:cNvPr id="3" name="Content Placeholder 2"/>
          <p:cNvSpPr>
            <a:spLocks noGrp="1"/>
          </p:cNvSpPr>
          <p:nvPr>
            <p:ph sz="quarter" idx="1"/>
          </p:nvPr>
        </p:nvSpPr>
        <p:spPr>
          <a:xfrm>
            <a:off x="457200" y="1219200"/>
            <a:ext cx="7467600" cy="5254752"/>
          </a:xfrm>
        </p:spPr>
        <p:txBody>
          <a:bodyPr>
            <a:normAutofit fontScale="92500" lnSpcReduction="10000"/>
          </a:bodyPr>
          <a:lstStyle/>
          <a:p>
            <a:pPr marL="0" indent="0" algn="ctr">
              <a:buNone/>
            </a:pPr>
            <a:endParaRPr lang="en-US" dirty="0" smtClean="0">
              <a:solidFill>
                <a:schemeClr val="bg2">
                  <a:lumMod val="50000"/>
                </a:schemeClr>
              </a:solidFill>
            </a:endParaRPr>
          </a:p>
          <a:p>
            <a:pPr marL="0" indent="0" algn="ctr">
              <a:buNone/>
            </a:pPr>
            <a:r>
              <a:rPr lang="en-US" dirty="0" smtClean="0">
                <a:solidFill>
                  <a:schemeClr val="accent3">
                    <a:lumMod val="75000"/>
                  </a:schemeClr>
                </a:solidFill>
              </a:rPr>
              <a:t>Use technology notifications to your advantage</a:t>
            </a:r>
          </a:p>
          <a:p>
            <a:pPr marL="0" indent="0" algn="ctr">
              <a:buNone/>
            </a:pPr>
            <a:endParaRPr lang="en-US" dirty="0" smtClean="0">
              <a:solidFill>
                <a:schemeClr val="accent2">
                  <a:lumMod val="75000"/>
                </a:schemeClr>
              </a:solidFill>
            </a:endParaRPr>
          </a:p>
          <a:p>
            <a:pPr marL="0" indent="0" algn="ctr">
              <a:buNone/>
            </a:pPr>
            <a:r>
              <a:rPr lang="en-US" dirty="0" smtClean="0">
                <a:solidFill>
                  <a:schemeClr val="accent2">
                    <a:lumMod val="75000"/>
                  </a:schemeClr>
                </a:solidFill>
              </a:rPr>
              <a:t>Reserve adequate study time</a:t>
            </a:r>
            <a:r>
              <a:rPr lang="en-US" dirty="0">
                <a:solidFill>
                  <a:schemeClr val="accent2">
                    <a:lumMod val="75000"/>
                  </a:schemeClr>
                </a:solidFill>
              </a:rPr>
              <a:t> </a:t>
            </a:r>
            <a:endParaRPr lang="en-US" dirty="0" smtClean="0">
              <a:solidFill>
                <a:schemeClr val="accent2">
                  <a:lumMod val="75000"/>
                </a:schemeClr>
              </a:solidFill>
            </a:endParaRPr>
          </a:p>
          <a:p>
            <a:pPr marL="0" indent="0" algn="ctr">
              <a:buNone/>
            </a:pPr>
            <a:r>
              <a:rPr lang="en-US" dirty="0">
                <a:solidFill>
                  <a:schemeClr val="accent2">
                    <a:lumMod val="75000"/>
                  </a:schemeClr>
                </a:solidFill>
              </a:rPr>
              <a:t>	*</a:t>
            </a:r>
            <a:r>
              <a:rPr lang="en-US" dirty="0" smtClean="0">
                <a:solidFill>
                  <a:schemeClr val="accent2">
                    <a:lumMod val="75000"/>
                  </a:schemeClr>
                </a:solidFill>
              </a:rPr>
              <a:t>Follow the 2-for-1 rule*</a:t>
            </a:r>
          </a:p>
          <a:p>
            <a:pPr marL="0" indent="0" algn="ctr">
              <a:buNone/>
            </a:pPr>
            <a:endParaRPr lang="en-US" dirty="0" smtClean="0">
              <a:solidFill>
                <a:schemeClr val="tx2">
                  <a:lumMod val="75000"/>
                </a:schemeClr>
              </a:solidFill>
            </a:endParaRPr>
          </a:p>
          <a:p>
            <a:pPr marL="0" indent="0" algn="ctr">
              <a:buNone/>
            </a:pPr>
            <a:r>
              <a:rPr lang="en-US" dirty="0" smtClean="0">
                <a:solidFill>
                  <a:schemeClr val="tx2">
                    <a:lumMod val="75000"/>
                  </a:schemeClr>
                </a:solidFill>
              </a:rPr>
              <a:t>Estimate time needed for assignments</a:t>
            </a:r>
          </a:p>
          <a:p>
            <a:pPr marL="0" indent="0" algn="ctr">
              <a:buNone/>
            </a:pPr>
            <a:endParaRPr lang="en-US" dirty="0" smtClean="0">
              <a:solidFill>
                <a:schemeClr val="bg2">
                  <a:lumMod val="50000"/>
                </a:schemeClr>
              </a:solidFill>
            </a:endParaRPr>
          </a:p>
          <a:p>
            <a:pPr marL="0" indent="0" algn="ctr">
              <a:buNone/>
            </a:pPr>
            <a:r>
              <a:rPr lang="en-US" dirty="0" smtClean="0">
                <a:solidFill>
                  <a:schemeClr val="bg2">
                    <a:lumMod val="50000"/>
                  </a:schemeClr>
                </a:solidFill>
              </a:rPr>
              <a:t>Schedule exercise &amp; time for self care</a:t>
            </a:r>
          </a:p>
          <a:p>
            <a:pPr marL="0" indent="0" algn="ctr">
              <a:buNone/>
            </a:pPr>
            <a:endParaRPr lang="en-US" dirty="0" smtClean="0">
              <a:solidFill>
                <a:srgbClr val="C00000"/>
              </a:solidFill>
              <a:ea typeface="ＭＳ Ｐゴシック" charset="-128"/>
              <a:cs typeface="ＭＳ Ｐゴシック" charset="-128"/>
            </a:endParaRPr>
          </a:p>
          <a:p>
            <a:pPr marL="0" indent="0" algn="ctr">
              <a:buNone/>
            </a:pPr>
            <a:r>
              <a:rPr lang="en-US" dirty="0" smtClean="0">
                <a:solidFill>
                  <a:srgbClr val="C00000"/>
                </a:solidFill>
                <a:ea typeface="ＭＳ Ｐゴシック" charset="-128"/>
                <a:cs typeface="ＭＳ Ｐゴシック" charset="-128"/>
              </a:rPr>
              <a:t>College requires </a:t>
            </a:r>
            <a:r>
              <a:rPr lang="en-US" dirty="0">
                <a:solidFill>
                  <a:srgbClr val="C00000"/>
                </a:solidFill>
                <a:ea typeface="ＭＳ Ｐゴシック" charset="-128"/>
                <a:cs typeface="ＭＳ Ｐゴシック" charset="-128"/>
              </a:rPr>
              <a:t>more self </a:t>
            </a:r>
            <a:r>
              <a:rPr lang="en-US" dirty="0" smtClean="0">
                <a:solidFill>
                  <a:srgbClr val="C00000"/>
                </a:solidFill>
                <a:ea typeface="ＭＳ Ｐゴシック" charset="-128"/>
                <a:cs typeface="ＭＳ Ｐゴシック" charset="-128"/>
              </a:rPr>
              <a:t>discipline </a:t>
            </a:r>
          </a:p>
          <a:p>
            <a:pPr marL="0" indent="0" algn="ctr">
              <a:buNone/>
            </a:pPr>
            <a:endParaRPr lang="en-US" dirty="0" smtClean="0">
              <a:solidFill>
                <a:schemeClr val="accent2">
                  <a:lumMod val="50000"/>
                </a:schemeClr>
              </a:solidFill>
              <a:ea typeface="ＭＳ Ｐゴシック" charset="-128"/>
              <a:cs typeface="ＭＳ Ｐゴシック" charset="-128"/>
            </a:endParaRPr>
          </a:p>
          <a:p>
            <a:pPr marL="0" indent="0" algn="ctr">
              <a:buNone/>
            </a:pPr>
            <a:r>
              <a:rPr lang="en-US" dirty="0" smtClean="0">
                <a:solidFill>
                  <a:schemeClr val="accent2">
                    <a:lumMod val="50000"/>
                  </a:schemeClr>
                </a:solidFill>
                <a:ea typeface="ＭＳ Ｐゴシック" charset="-128"/>
                <a:cs typeface="ＭＳ Ｐゴシック" charset="-128"/>
              </a:rPr>
              <a:t>Get help early on </a:t>
            </a:r>
          </a:p>
          <a:p>
            <a:pPr marL="0" indent="0">
              <a:buNone/>
            </a:pPr>
            <a:endParaRPr lang="en-US" dirty="0">
              <a:ea typeface="ＭＳ Ｐゴシック" charset="-128"/>
              <a:cs typeface="ＭＳ Ｐゴシック" charset="-128"/>
            </a:endParaRPr>
          </a:p>
          <a:p>
            <a:pPr marL="0" indent="0">
              <a:buNone/>
            </a:pPr>
            <a:endParaRPr lang="en-US" dirty="0"/>
          </a:p>
        </p:txBody>
      </p:sp>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 Most out of Class</a:t>
            </a:r>
            <a:br>
              <a:rPr lang="en-US" dirty="0" smtClean="0"/>
            </a:br>
            <a:endParaRPr lang="en-US" dirty="0"/>
          </a:p>
        </p:txBody>
      </p:sp>
      <p:sp>
        <p:nvSpPr>
          <p:cNvPr id="3" name="Content Placeholder 2"/>
          <p:cNvSpPr>
            <a:spLocks noGrp="1"/>
          </p:cNvSpPr>
          <p:nvPr>
            <p:ph sz="quarter" idx="1"/>
          </p:nvPr>
        </p:nvSpPr>
        <p:spPr>
          <a:xfrm>
            <a:off x="457200" y="914400"/>
            <a:ext cx="7467600" cy="5791200"/>
          </a:xfrm>
        </p:spPr>
        <p:txBody>
          <a:bodyPr>
            <a:normAutofit fontScale="92500" lnSpcReduction="20000"/>
          </a:bodyPr>
          <a:lstStyle/>
          <a:p>
            <a:endParaRPr lang="en-US" dirty="0" smtClean="0"/>
          </a:p>
          <a:p>
            <a:r>
              <a:rPr lang="en-US" dirty="0" smtClean="0"/>
              <a:t>Pay attention to the syllabus</a:t>
            </a:r>
          </a:p>
          <a:p>
            <a:endParaRPr lang="en-US" dirty="0" smtClean="0"/>
          </a:p>
          <a:p>
            <a:r>
              <a:rPr lang="en-US" dirty="0" smtClean="0"/>
              <a:t>Do assigned reading ahead of class</a:t>
            </a:r>
          </a:p>
          <a:p>
            <a:endParaRPr lang="en-US" dirty="0" smtClean="0"/>
          </a:p>
          <a:p>
            <a:r>
              <a:rPr lang="en-US" dirty="0" smtClean="0"/>
              <a:t>Bring materials with you to class</a:t>
            </a:r>
          </a:p>
          <a:p>
            <a:endParaRPr lang="en-US" dirty="0"/>
          </a:p>
          <a:p>
            <a:r>
              <a:rPr lang="en-US" b="1" dirty="0" smtClean="0"/>
              <a:t>Listen</a:t>
            </a:r>
            <a:r>
              <a:rPr lang="en-US" dirty="0" smtClean="0"/>
              <a:t> for main concepts &amp; new ideas</a:t>
            </a:r>
          </a:p>
          <a:p>
            <a:endParaRPr lang="en-US" dirty="0" smtClean="0"/>
          </a:p>
          <a:p>
            <a:r>
              <a:rPr lang="en-US" dirty="0" smtClean="0"/>
              <a:t>Participate in class discussion</a:t>
            </a:r>
          </a:p>
          <a:p>
            <a:endParaRPr lang="en-US" dirty="0" smtClean="0"/>
          </a:p>
          <a:p>
            <a:r>
              <a:rPr lang="en-US" dirty="0" smtClean="0"/>
              <a:t>Ask questions</a:t>
            </a:r>
          </a:p>
          <a:p>
            <a:endParaRPr lang="en-US" dirty="0" smtClean="0"/>
          </a:p>
          <a:p>
            <a:r>
              <a:rPr lang="en-US" dirty="0" smtClean="0"/>
              <a:t>Know your learning style</a:t>
            </a:r>
          </a:p>
          <a:p>
            <a:endParaRPr lang="en-US" dirty="0" smtClean="0"/>
          </a:p>
          <a:p>
            <a:r>
              <a:rPr lang="en-US" dirty="0" smtClean="0"/>
              <a:t>Study with friends or tutors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91000"/>
            <a:ext cx="3943710" cy="278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51908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189"/>
                    </a14:imgEffect>
                    <a14:imgEffect>
                      <a14:saturation sat="62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52400" y="382012"/>
            <a:ext cx="9601200" cy="6832640"/>
          </a:xfrm>
          <a:prstGeom prst="rect">
            <a:avLst/>
          </a:prstGeom>
        </p:spPr>
        <p:txBody>
          <a:bodyPr wrap="square">
            <a:spAutoFit/>
          </a:bodyPr>
          <a:lstStyle/>
          <a:p>
            <a:r>
              <a:rPr lang="en-US" sz="3200" b="1" dirty="0">
                <a:solidFill>
                  <a:srgbClr val="002060"/>
                </a:solidFill>
              </a:rPr>
              <a:t>Prepare For </a:t>
            </a:r>
            <a:r>
              <a:rPr lang="en-US" sz="3200" b="1" dirty="0" smtClean="0">
                <a:solidFill>
                  <a:srgbClr val="002060"/>
                </a:solidFill>
              </a:rPr>
              <a:t>The </a:t>
            </a:r>
            <a:r>
              <a:rPr lang="en-US" sz="3200" b="1" dirty="0" smtClean="0">
                <a:solidFill>
                  <a:srgbClr val="002060"/>
                </a:solidFill>
              </a:rPr>
              <a:t>Lecture</a:t>
            </a:r>
          </a:p>
          <a:p>
            <a:endParaRPr lang="en-US" sz="3200" b="1" dirty="0" smtClean="0">
              <a:solidFill>
                <a:srgbClr val="FF0000"/>
              </a:solidFill>
            </a:endParaRP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a:p>
          <a:p>
            <a:pPr lvl="0"/>
            <a:r>
              <a:rPr lang="en-US" sz="2400" b="1" dirty="0" smtClean="0">
                <a:solidFill>
                  <a:schemeClr val="accent3">
                    <a:lumMod val="75000"/>
                  </a:schemeClr>
                </a:solidFill>
              </a:rPr>
              <a:t>Read </a:t>
            </a:r>
            <a:r>
              <a:rPr lang="en-US" sz="2400" b="1" dirty="0" smtClean="0">
                <a:solidFill>
                  <a:schemeClr val="accent3">
                    <a:lumMod val="75000"/>
                  </a:schemeClr>
                </a:solidFill>
              </a:rPr>
              <a:t>all assigned reading </a:t>
            </a:r>
            <a:r>
              <a:rPr lang="en-US" sz="3200" b="1" dirty="0" smtClean="0">
                <a:solidFill>
                  <a:schemeClr val="accent3">
                    <a:lumMod val="75000"/>
                  </a:schemeClr>
                </a:solidFill>
              </a:rPr>
              <a:t>prior </a:t>
            </a:r>
            <a:r>
              <a:rPr lang="en-US" sz="3200" b="1" dirty="0" smtClean="0">
                <a:solidFill>
                  <a:schemeClr val="accent3">
                    <a:lumMod val="75000"/>
                  </a:schemeClr>
                </a:solidFill>
              </a:rPr>
              <a:t>to </a:t>
            </a:r>
            <a:r>
              <a:rPr lang="en-US" sz="3200" b="1" dirty="0" smtClean="0">
                <a:solidFill>
                  <a:schemeClr val="accent3">
                    <a:lumMod val="75000"/>
                  </a:schemeClr>
                </a:solidFill>
              </a:rPr>
              <a:t>class</a:t>
            </a:r>
            <a:endParaRPr lang="en-US" b="1" dirty="0" smtClean="0">
              <a:solidFill>
                <a:srgbClr val="FFFF00"/>
              </a:solidFill>
            </a:endParaRPr>
          </a:p>
          <a:p>
            <a:pPr lvl="0"/>
            <a:endParaRPr lang="en-US" b="1" dirty="0">
              <a:solidFill>
                <a:srgbClr val="FFFF00"/>
              </a:solidFill>
            </a:endParaRPr>
          </a:p>
          <a:p>
            <a:pPr lvl="0"/>
            <a:r>
              <a:rPr lang="en-US" b="1" dirty="0" smtClean="0">
                <a:solidFill>
                  <a:srgbClr val="FFFF00"/>
                </a:solidFill>
              </a:rPr>
              <a:t>		</a:t>
            </a:r>
            <a:r>
              <a:rPr lang="en-US" b="1" dirty="0" smtClean="0">
                <a:solidFill>
                  <a:schemeClr val="accent2">
                    <a:lumMod val="50000"/>
                  </a:schemeClr>
                </a:solidFill>
              </a:rPr>
              <a:t>Attend </a:t>
            </a:r>
            <a:r>
              <a:rPr lang="en-US" b="1" dirty="0" smtClean="0">
                <a:solidFill>
                  <a:schemeClr val="accent2">
                    <a:lumMod val="50000"/>
                  </a:schemeClr>
                </a:solidFill>
              </a:rPr>
              <a:t>Class</a:t>
            </a:r>
          </a:p>
          <a:p>
            <a:pPr lvl="0"/>
            <a:r>
              <a:rPr lang="en-US" b="1" dirty="0" smtClean="0">
                <a:solidFill>
                  <a:schemeClr val="accent2">
                    <a:lumMod val="50000"/>
                  </a:schemeClr>
                </a:solidFill>
              </a:rPr>
              <a:t>		Take </a:t>
            </a:r>
            <a:r>
              <a:rPr lang="en-US" b="1" dirty="0" smtClean="0">
                <a:solidFill>
                  <a:schemeClr val="accent2">
                    <a:lumMod val="50000"/>
                  </a:schemeClr>
                </a:solidFill>
              </a:rPr>
              <a:t>Notes</a:t>
            </a:r>
          </a:p>
          <a:p>
            <a:endParaRPr lang="en-US" dirty="0"/>
          </a:p>
          <a:p>
            <a:endParaRPr lang="en-US" dirty="0" smtClean="0"/>
          </a:p>
          <a:p>
            <a:r>
              <a:rPr lang="en-US" dirty="0" smtClean="0"/>
              <a:t>You </a:t>
            </a:r>
            <a:r>
              <a:rPr lang="en-US" dirty="0"/>
              <a:t>are familiar with the </a:t>
            </a:r>
            <a:r>
              <a:rPr lang="en-US" dirty="0" smtClean="0"/>
              <a:t>subject, concepts are clearer </a:t>
            </a:r>
            <a:r>
              <a:rPr lang="en-US" dirty="0" smtClean="0"/>
              <a:t>&amp; you </a:t>
            </a:r>
            <a:r>
              <a:rPr lang="en-US" dirty="0"/>
              <a:t>know what to ask.</a:t>
            </a:r>
          </a:p>
          <a:p>
            <a:pPr lvl="0"/>
            <a:endParaRPr lang="en-US" dirty="0" smtClean="0"/>
          </a:p>
          <a:p>
            <a:pPr lvl="0"/>
            <a:r>
              <a:rPr lang="en-US" dirty="0" smtClean="0"/>
              <a:t>    D</a:t>
            </a:r>
            <a:r>
              <a:rPr lang="en-US" dirty="0" smtClean="0"/>
              <a:t>on’t </a:t>
            </a:r>
            <a:r>
              <a:rPr lang="en-US" dirty="0" smtClean="0"/>
              <a:t>waste time by </a:t>
            </a:r>
            <a:r>
              <a:rPr lang="en-US" dirty="0"/>
              <a:t>writing down stuff that is </a:t>
            </a:r>
            <a:r>
              <a:rPr lang="en-US" dirty="0" smtClean="0"/>
              <a:t>already </a:t>
            </a:r>
            <a:r>
              <a:rPr lang="en-US" dirty="0"/>
              <a:t>in your study </a:t>
            </a:r>
            <a:r>
              <a:rPr lang="en-US" dirty="0" smtClean="0"/>
              <a:t>materials.</a:t>
            </a:r>
          </a:p>
          <a:p>
            <a:pPr lvl="0"/>
            <a:endParaRPr lang="en-US" dirty="0"/>
          </a:p>
          <a:p>
            <a:pPr lvl="0"/>
            <a:r>
              <a:rPr lang="en-US" dirty="0" smtClean="0"/>
              <a:t> 				Ask </a:t>
            </a:r>
            <a:r>
              <a:rPr lang="en-US" dirty="0"/>
              <a:t>professors </a:t>
            </a:r>
            <a:r>
              <a:rPr lang="en-US" dirty="0" smtClean="0"/>
              <a:t>if </a:t>
            </a:r>
            <a:r>
              <a:rPr lang="en-US" dirty="0"/>
              <a:t>you can tape their lecture. </a:t>
            </a:r>
          </a:p>
          <a:p>
            <a:endParaRPr lang="en-US" dirty="0"/>
          </a:p>
        </p:txBody>
      </p:sp>
    </p:spTree>
    <p:extLst>
      <p:ext uri="{BB962C8B-B14F-4D97-AF65-F5344CB8AC3E}">
        <p14:creationId xmlns:p14="http://schemas.microsoft.com/office/powerpoint/2010/main" val="3652193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Reviewing Your Notes</a:t>
            </a:r>
            <a:endParaRPr lang="en-US" dirty="0"/>
          </a:p>
        </p:txBody>
      </p:sp>
      <p:sp>
        <p:nvSpPr>
          <p:cNvPr id="3" name="Content Placeholder 2"/>
          <p:cNvSpPr>
            <a:spLocks noGrp="1"/>
          </p:cNvSpPr>
          <p:nvPr>
            <p:ph sz="quarter" idx="1"/>
          </p:nvPr>
        </p:nvSpPr>
        <p:spPr>
          <a:xfrm>
            <a:off x="457200" y="990600"/>
            <a:ext cx="7467600" cy="5638800"/>
          </a:xfrm>
        </p:spPr>
        <p:txBody>
          <a:bodyPr>
            <a:normAutofit/>
          </a:bodyPr>
          <a:lstStyle/>
          <a:p>
            <a:r>
              <a:rPr lang="en-US" dirty="0" smtClean="0"/>
              <a:t>Forgetting curve: most forgetting happens in 1</a:t>
            </a:r>
            <a:r>
              <a:rPr lang="en-US" baseline="30000" dirty="0" smtClean="0"/>
              <a:t>st</a:t>
            </a:r>
            <a:r>
              <a:rPr lang="en-US" dirty="0" smtClean="0"/>
              <a:t> twenty-four hours</a:t>
            </a:r>
          </a:p>
          <a:p>
            <a:endParaRPr lang="en-US" dirty="0" smtClean="0"/>
          </a:p>
          <a:p>
            <a:r>
              <a:rPr lang="en-US" dirty="0" smtClean="0"/>
              <a:t>Write down the main ideas a second or third time</a:t>
            </a:r>
          </a:p>
          <a:p>
            <a:endParaRPr lang="en-US" dirty="0" smtClean="0"/>
          </a:p>
          <a:p>
            <a:r>
              <a:rPr lang="en-US" dirty="0" smtClean="0"/>
              <a:t>Recite ideas out loud</a:t>
            </a:r>
          </a:p>
          <a:p>
            <a:endParaRPr lang="en-US" dirty="0" smtClean="0"/>
          </a:p>
          <a:p>
            <a:r>
              <a:rPr lang="en-US" dirty="0" smtClean="0"/>
              <a:t>Preview your notes again before the next class</a:t>
            </a:r>
          </a:p>
          <a:p>
            <a:endParaRPr lang="en-US" dirty="0" smtClean="0"/>
          </a:p>
          <a:p>
            <a:r>
              <a:rPr lang="en-US" dirty="0" smtClean="0"/>
              <a:t>Compare </a:t>
            </a:r>
            <a:r>
              <a:rPr lang="en-US" dirty="0" smtClean="0"/>
              <a:t>notes with a classmate</a:t>
            </a:r>
            <a:endParaRPr lang="en-US" dirty="0" smtClean="0"/>
          </a:p>
          <a:p>
            <a:endParaRPr lang="en-US" dirty="0" smtClean="0"/>
          </a:p>
          <a:p>
            <a:r>
              <a:rPr lang="en-US" dirty="0" smtClean="0"/>
              <a:t>Hide your notes from yourself and see if you can reconstruct them from memory</a:t>
            </a:r>
          </a:p>
          <a:p>
            <a:pPr marL="0" indent="0">
              <a:buNone/>
            </a:pPr>
            <a:endParaRPr lang="en-US" dirty="0" smtClean="0"/>
          </a:p>
        </p:txBody>
      </p:sp>
    </p:spTree>
    <p:extLst>
      <p:ext uri="{BB962C8B-B14F-4D97-AF65-F5344CB8AC3E}">
        <p14:creationId xmlns:p14="http://schemas.microsoft.com/office/powerpoint/2010/main" val="317832784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627</TotalTime>
  <Words>1869</Words>
  <Application>Microsoft Office PowerPoint</Application>
  <PresentationFormat>On-screen Show (4:3)</PresentationFormat>
  <Paragraphs>189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Calibri</vt:lpstr>
      <vt:lpstr>Century Schoolbook</vt:lpstr>
      <vt:lpstr>Times New Roman</vt:lpstr>
      <vt:lpstr>Wingdings</vt:lpstr>
      <vt:lpstr>Wingdings 2</vt:lpstr>
      <vt:lpstr>Oriel</vt:lpstr>
      <vt:lpstr>FYEX 101 </vt:lpstr>
      <vt:lpstr>TIME MANAGEMENT</vt:lpstr>
      <vt:lpstr>Managing Your Energy</vt:lpstr>
      <vt:lpstr>Overcoming Procrastination: </vt:lpstr>
      <vt:lpstr>Using a Daily or Weekly Planner</vt:lpstr>
      <vt:lpstr>Scheduling Your Time</vt:lpstr>
      <vt:lpstr>Get the Most out of Class </vt:lpstr>
      <vt:lpstr>PowerPoint Presentation</vt:lpstr>
      <vt:lpstr>Reviewing Your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Gordon</dc:creator>
  <cp:lastModifiedBy>Shannon Holliday</cp:lastModifiedBy>
  <cp:revision>83</cp:revision>
  <dcterms:created xsi:type="dcterms:W3CDTF">2014-11-03T22:20:53Z</dcterms:created>
  <dcterms:modified xsi:type="dcterms:W3CDTF">2023-08-28T13:07:32Z</dcterms:modified>
</cp:coreProperties>
</file>