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256" r:id="rId2"/>
    <p:sldId id="281" r:id="rId3"/>
    <p:sldId id="260" r:id="rId4"/>
    <p:sldId id="263" r:id="rId5"/>
    <p:sldId id="264" r:id="rId6"/>
    <p:sldId id="265" r:id="rId7"/>
    <p:sldId id="266" r:id="rId8"/>
    <p:sldId id="279" r:id="rId9"/>
    <p:sldId id="282" r:id="rId10"/>
    <p:sldId id="283" r:id="rId11"/>
    <p:sldId id="284" r:id="rId12"/>
    <p:sldId id="280" r:id="rId13"/>
  </p:sldIdLst>
  <p:sldSz cx="9144000" cy="5143500" type="screen16x9"/>
  <p:notesSz cx="6858000" cy="9144000"/>
  <p:embeddedFontLst>
    <p:embeddedFont>
      <p:font typeface="Roboto Slab" panose="020B0604020202020204" charset="0"/>
      <p:regular r:id="rId15"/>
      <p:bold r:id="rId16"/>
    </p:embeddedFont>
    <p:embeddedFont>
      <p:font typeface="Bell MT" panose="02020503060305020303" pitchFamily="18" charset="0"/>
      <p:regular r:id="rId17"/>
      <p:bold r:id="rId18"/>
      <p:italic r:id="rId19"/>
    </p:embeddedFont>
    <p:embeddedFont>
      <p:font typeface="ＭＳ Ｐゴシック" panose="020B0600070205080204" pitchFamily="34" charset="-128"/>
      <p:regular r:id="rId20"/>
    </p:embeddedFont>
    <p:embeddedFont>
      <p:font typeface="Roboto" panose="020B0604020202020204" charset="0"/>
      <p:regular r:id="rId21"/>
      <p:bold r:id="rId22"/>
      <p:italic r:id="rId23"/>
      <p:boldItalic r:id="rId24"/>
    </p:embeddedFont>
  </p:embeddedFontLst>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2242"/>
    <a:srgbClr val="C8D2C6"/>
    <a:srgbClr val="BC7A1A"/>
    <a:srgbClr val="EF31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654"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1438982172"/>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3" name="Shape 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228600" rtl="0">
              <a:spcBef>
                <a:spcPts val="0"/>
              </a:spcBef>
              <a:buAutoNum type="arabicPeriod"/>
            </a:pPr>
            <a:r>
              <a:rPr lang="en" dirty="0"/>
              <a:t>Do it for self, family, something to prove. Positive attitude; potential; worth; internal locus of control</a:t>
            </a:r>
          </a:p>
          <a:p>
            <a:pPr marL="457200" lvl="0" indent="-228600" rtl="0">
              <a:spcBef>
                <a:spcPts val="0"/>
              </a:spcBef>
              <a:buAutoNum type="arabicPeriod"/>
            </a:pPr>
            <a:r>
              <a:rPr lang="en" dirty="0"/>
              <a:t>establish graduation goal; use academic resources; adapt learning techniques; ability to work hard; self awareness</a:t>
            </a:r>
          </a:p>
          <a:p>
            <a:pPr marL="457200" lvl="0" indent="-228600" rtl="0">
              <a:spcBef>
                <a:spcPts val="0"/>
              </a:spcBef>
              <a:buAutoNum type="arabicPeriod"/>
            </a:pPr>
            <a:r>
              <a:rPr lang="en" dirty="0"/>
              <a:t>parents, peers, staff, spirituality</a:t>
            </a:r>
          </a:p>
          <a:p>
            <a:pPr marL="457200" lvl="0" indent="-228600">
              <a:spcBef>
                <a:spcPts val="0"/>
              </a:spcBef>
              <a:buAutoNum type="arabicPeriod"/>
            </a:pPr>
            <a:r>
              <a:rPr lang="en" dirty="0"/>
              <a:t>cocurriculuar; leadership skills, social capital</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0" name="Shape 1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7" name="Shape 1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2" name="Shape 1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7" name="Shape 1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18" name="Shape 2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24" name="Shape 2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
        <p:cNvGrpSpPr/>
        <p:nvPr/>
      </p:nvGrpSpPr>
      <p:grpSpPr>
        <a:xfrm>
          <a:off x="0" y="0"/>
          <a:ext cx="0" cy="0"/>
          <a:chOff x="0" y="0"/>
          <a:chExt cx="0" cy="0"/>
        </a:xfrm>
      </p:grpSpPr>
      <p:sp>
        <p:nvSpPr>
          <p:cNvPr id="9" name="Shape 9"/>
          <p:cNvSpPr/>
          <p:nvPr/>
        </p:nvSpPr>
        <p:spPr>
          <a:xfrm>
            <a:off x="1524800" y="672605"/>
            <a:ext cx="1081625" cy="1124950"/>
          </a:xfrm>
          <a:custGeom>
            <a:avLst/>
            <a:gdLst/>
            <a:ahLst/>
            <a:cxnLst/>
            <a:rect l="0" t="0" r="0" b="0"/>
            <a:pathLst>
              <a:path w="43265" h="44998" extrusionOk="0">
                <a:moveTo>
                  <a:pt x="0" y="44998"/>
                </a:moveTo>
                <a:lnTo>
                  <a:pt x="0" y="0"/>
                </a:lnTo>
                <a:lnTo>
                  <a:pt x="43265" y="0"/>
                </a:lnTo>
              </a:path>
            </a:pathLst>
          </a:custGeom>
          <a:noFill/>
          <a:ln w="28575" cap="flat" cmpd="sng">
            <a:solidFill>
              <a:schemeClr val="accent5"/>
            </a:solidFill>
            <a:prstDash val="solid"/>
            <a:miter/>
            <a:headEnd type="none" w="med" len="med"/>
            <a:tailEnd type="none" w="med" len="med"/>
          </a:ln>
        </p:spPr>
      </p:sp>
      <p:sp>
        <p:nvSpPr>
          <p:cNvPr id="10" name="Shape 10"/>
          <p:cNvSpPr/>
          <p:nvPr/>
        </p:nvSpPr>
        <p:spPr>
          <a:xfrm rot="10800000">
            <a:off x="6537562" y="3342925"/>
            <a:ext cx="1081625" cy="1124950"/>
          </a:xfrm>
          <a:custGeom>
            <a:avLst/>
            <a:gdLst/>
            <a:ahLst/>
            <a:cxnLst/>
            <a:rect l="0" t="0" r="0" b="0"/>
            <a:pathLst>
              <a:path w="43265" h="44998" extrusionOk="0">
                <a:moveTo>
                  <a:pt x="0" y="44998"/>
                </a:moveTo>
                <a:lnTo>
                  <a:pt x="0" y="0"/>
                </a:lnTo>
                <a:lnTo>
                  <a:pt x="43265" y="0"/>
                </a:lnTo>
              </a:path>
            </a:pathLst>
          </a:custGeom>
          <a:noFill/>
          <a:ln w="28575" cap="flat" cmpd="sng">
            <a:solidFill>
              <a:schemeClr val="accent5"/>
            </a:solidFill>
            <a:prstDash val="solid"/>
            <a:miter/>
            <a:headEnd type="none" w="med" len="med"/>
            <a:tailEnd type="none" w="med" len="med"/>
          </a:ln>
        </p:spPr>
      </p:sp>
      <p:cxnSp>
        <p:nvCxnSpPr>
          <p:cNvPr id="11" name="Shape 11"/>
          <p:cNvCxnSpPr/>
          <p:nvPr/>
        </p:nvCxnSpPr>
        <p:spPr>
          <a:xfrm>
            <a:off x="4359601" y="2817463"/>
            <a:ext cx="424799" cy="0"/>
          </a:xfrm>
          <a:prstGeom prst="straightConnector1">
            <a:avLst/>
          </a:prstGeom>
          <a:noFill/>
          <a:ln w="38100" cap="flat" cmpd="sng">
            <a:solidFill>
              <a:schemeClr val="accent4"/>
            </a:solidFill>
            <a:prstDash val="solid"/>
            <a:round/>
            <a:headEnd type="none" w="med" len="med"/>
            <a:tailEnd type="none" w="med" len="med"/>
          </a:ln>
        </p:spPr>
      </p:cxnSp>
      <p:sp>
        <p:nvSpPr>
          <p:cNvPr id="12" name="Shape 12"/>
          <p:cNvSpPr txBox="1">
            <a:spLocks noGrp="1"/>
          </p:cNvSpPr>
          <p:nvPr>
            <p:ph type="ctrTitle"/>
          </p:nvPr>
        </p:nvSpPr>
        <p:spPr>
          <a:xfrm>
            <a:off x="1680301" y="1188925"/>
            <a:ext cx="5783400" cy="1457399"/>
          </a:xfrm>
          <a:prstGeom prst="rect">
            <a:avLst/>
          </a:prstGeom>
        </p:spPr>
        <p:txBody>
          <a:bodyPr lIns="91425" tIns="91425" rIns="91425" bIns="91425" anchor="b" anchorCtr="0"/>
          <a:lstStyle>
            <a:lvl1pPr algn="ctr">
              <a:spcBef>
                <a:spcPts val="0"/>
              </a:spcBef>
              <a:buSzPct val="100000"/>
              <a:defRPr sz="4000"/>
            </a:lvl1pPr>
            <a:lvl2pPr algn="ctr">
              <a:spcBef>
                <a:spcPts val="0"/>
              </a:spcBef>
              <a:buSzPct val="100000"/>
              <a:defRPr sz="4000"/>
            </a:lvl2pPr>
            <a:lvl3pPr algn="ctr">
              <a:spcBef>
                <a:spcPts val="0"/>
              </a:spcBef>
              <a:buSzPct val="100000"/>
              <a:defRPr sz="4000"/>
            </a:lvl3pPr>
            <a:lvl4pPr algn="ctr">
              <a:spcBef>
                <a:spcPts val="0"/>
              </a:spcBef>
              <a:buSzPct val="100000"/>
              <a:defRPr sz="4000"/>
            </a:lvl4pPr>
            <a:lvl5pPr algn="ctr">
              <a:spcBef>
                <a:spcPts val="0"/>
              </a:spcBef>
              <a:buSzPct val="100000"/>
              <a:defRPr sz="4000"/>
            </a:lvl5pPr>
            <a:lvl6pPr algn="ctr">
              <a:spcBef>
                <a:spcPts val="0"/>
              </a:spcBef>
              <a:buSzPct val="100000"/>
              <a:defRPr sz="4000"/>
            </a:lvl6pPr>
            <a:lvl7pPr algn="ctr">
              <a:spcBef>
                <a:spcPts val="0"/>
              </a:spcBef>
              <a:buSzPct val="100000"/>
              <a:defRPr sz="4000"/>
            </a:lvl7pPr>
            <a:lvl8pPr algn="ctr">
              <a:spcBef>
                <a:spcPts val="0"/>
              </a:spcBef>
              <a:buSzPct val="100000"/>
              <a:defRPr sz="4000"/>
            </a:lvl8pPr>
            <a:lvl9pPr algn="ctr">
              <a:spcBef>
                <a:spcPts val="0"/>
              </a:spcBef>
              <a:buSzPct val="100000"/>
              <a:defRPr sz="4000"/>
            </a:lvl9pPr>
          </a:lstStyle>
          <a:p>
            <a:endParaRPr/>
          </a:p>
        </p:txBody>
      </p:sp>
      <p:sp>
        <p:nvSpPr>
          <p:cNvPr id="13" name="Shape 13"/>
          <p:cNvSpPr txBox="1">
            <a:spLocks noGrp="1"/>
          </p:cNvSpPr>
          <p:nvPr>
            <p:ph type="subTitle" idx="1"/>
          </p:nvPr>
        </p:nvSpPr>
        <p:spPr>
          <a:xfrm>
            <a:off x="1680301" y="3049450"/>
            <a:ext cx="5783400" cy="909000"/>
          </a:xfrm>
          <a:prstGeom prst="rect">
            <a:avLst/>
          </a:prstGeom>
        </p:spPr>
        <p:txBody>
          <a:bodyPr lIns="91425" tIns="91425" rIns="91425" bIns="91425" anchor="t" anchorCtr="0"/>
          <a:lstStyle>
            <a:lvl1pPr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1pPr>
            <a:lvl2pPr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2pPr>
            <a:lvl3pPr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3pPr>
            <a:lvl4pPr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4pPr>
            <a:lvl5pPr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5pPr>
            <a:lvl6pPr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6pPr>
            <a:lvl7pPr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7pPr>
            <a:lvl8pPr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8pPr>
            <a:lvl9pPr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9pPr>
          </a:lstStyle>
          <a:p>
            <a:endParaRPr/>
          </a:p>
        </p:txBody>
      </p:sp>
      <p:sp>
        <p:nvSpPr>
          <p:cNvPr id="14" name="Shape 14"/>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51"/>
        <p:cNvGrpSpPr/>
        <p:nvPr/>
      </p:nvGrpSpPr>
      <p:grpSpPr>
        <a:xfrm>
          <a:off x="0" y="0"/>
          <a:ext cx="0" cy="0"/>
          <a:chOff x="0" y="0"/>
          <a:chExt cx="0" cy="0"/>
        </a:xfrm>
      </p:grpSpPr>
      <p:sp>
        <p:nvSpPr>
          <p:cNvPr id="52" name="Shape 52"/>
          <p:cNvSpPr/>
          <p:nvPr/>
        </p:nvSpPr>
        <p:spPr>
          <a:xfrm>
            <a:off x="150" y="5076825"/>
            <a:ext cx="9143699" cy="66599"/>
          </a:xfrm>
          <a:prstGeom prst="rect">
            <a:avLst/>
          </a:prstGeom>
          <a:solidFill>
            <a:schemeClr val="accent4"/>
          </a:solidFill>
          <a:ln>
            <a:noFill/>
          </a:ln>
        </p:spPr>
        <p:txBody>
          <a:bodyPr lIns="91425" tIns="91425" rIns="91425" bIns="91425" anchor="ctr" anchorCtr="0">
            <a:noAutofit/>
          </a:bodyPr>
          <a:lstStyle/>
          <a:p>
            <a:pPr>
              <a:spcBef>
                <a:spcPts val="0"/>
              </a:spcBef>
              <a:buNone/>
            </a:pPr>
            <a:endParaRPr/>
          </a:p>
        </p:txBody>
      </p:sp>
      <p:sp>
        <p:nvSpPr>
          <p:cNvPr id="53" name="Shape 53"/>
          <p:cNvSpPr txBox="1">
            <a:spLocks noGrp="1"/>
          </p:cNvSpPr>
          <p:nvPr>
            <p:ph type="title"/>
          </p:nvPr>
        </p:nvSpPr>
        <p:spPr>
          <a:xfrm>
            <a:off x="387900" y="1152450"/>
            <a:ext cx="8368200" cy="1538399"/>
          </a:xfrm>
          <a:prstGeom prst="rect">
            <a:avLst/>
          </a:prstGeom>
        </p:spPr>
        <p:txBody>
          <a:bodyPr lIns="91425" tIns="91425" rIns="91425" bIns="91425" anchor="ctr" anchorCtr="0"/>
          <a:lstStyle>
            <a:lvl1pPr algn="ctr">
              <a:spcBef>
                <a:spcPts val="0"/>
              </a:spcBef>
              <a:buClr>
                <a:schemeClr val="accent5"/>
              </a:buClr>
              <a:buSzPct val="100000"/>
              <a:defRPr sz="13000">
                <a:solidFill>
                  <a:schemeClr val="accent5"/>
                </a:solidFill>
              </a:defRPr>
            </a:lvl1pPr>
            <a:lvl2pPr algn="ctr">
              <a:spcBef>
                <a:spcPts val="0"/>
              </a:spcBef>
              <a:buClr>
                <a:schemeClr val="accent5"/>
              </a:buClr>
              <a:buSzPct val="100000"/>
              <a:defRPr sz="13000">
                <a:solidFill>
                  <a:schemeClr val="accent5"/>
                </a:solidFill>
              </a:defRPr>
            </a:lvl2pPr>
            <a:lvl3pPr algn="ctr">
              <a:spcBef>
                <a:spcPts val="0"/>
              </a:spcBef>
              <a:buClr>
                <a:schemeClr val="accent5"/>
              </a:buClr>
              <a:buSzPct val="100000"/>
              <a:defRPr sz="13000">
                <a:solidFill>
                  <a:schemeClr val="accent5"/>
                </a:solidFill>
              </a:defRPr>
            </a:lvl3pPr>
            <a:lvl4pPr algn="ctr">
              <a:spcBef>
                <a:spcPts val="0"/>
              </a:spcBef>
              <a:buClr>
                <a:schemeClr val="accent5"/>
              </a:buClr>
              <a:buSzPct val="100000"/>
              <a:defRPr sz="13000">
                <a:solidFill>
                  <a:schemeClr val="accent5"/>
                </a:solidFill>
              </a:defRPr>
            </a:lvl4pPr>
            <a:lvl5pPr algn="ctr">
              <a:spcBef>
                <a:spcPts val="0"/>
              </a:spcBef>
              <a:buClr>
                <a:schemeClr val="accent5"/>
              </a:buClr>
              <a:buSzPct val="100000"/>
              <a:defRPr sz="13000">
                <a:solidFill>
                  <a:schemeClr val="accent5"/>
                </a:solidFill>
              </a:defRPr>
            </a:lvl5pPr>
            <a:lvl6pPr algn="ctr">
              <a:spcBef>
                <a:spcPts val="0"/>
              </a:spcBef>
              <a:buClr>
                <a:schemeClr val="accent5"/>
              </a:buClr>
              <a:buSzPct val="100000"/>
              <a:defRPr sz="13000">
                <a:solidFill>
                  <a:schemeClr val="accent5"/>
                </a:solidFill>
              </a:defRPr>
            </a:lvl6pPr>
            <a:lvl7pPr algn="ctr">
              <a:spcBef>
                <a:spcPts val="0"/>
              </a:spcBef>
              <a:buClr>
                <a:schemeClr val="accent5"/>
              </a:buClr>
              <a:buSzPct val="100000"/>
              <a:defRPr sz="13000">
                <a:solidFill>
                  <a:schemeClr val="accent5"/>
                </a:solidFill>
              </a:defRPr>
            </a:lvl7pPr>
            <a:lvl8pPr algn="ctr">
              <a:spcBef>
                <a:spcPts val="0"/>
              </a:spcBef>
              <a:buClr>
                <a:schemeClr val="accent5"/>
              </a:buClr>
              <a:buSzPct val="100000"/>
              <a:defRPr sz="13000">
                <a:solidFill>
                  <a:schemeClr val="accent5"/>
                </a:solidFill>
              </a:defRPr>
            </a:lvl8pPr>
            <a:lvl9pPr algn="ctr">
              <a:spcBef>
                <a:spcPts val="0"/>
              </a:spcBef>
              <a:buClr>
                <a:schemeClr val="accent5"/>
              </a:buClr>
              <a:buSzPct val="100000"/>
              <a:defRPr sz="13000">
                <a:solidFill>
                  <a:schemeClr val="accent5"/>
                </a:solidFill>
              </a:defRPr>
            </a:lvl9pPr>
          </a:lstStyle>
          <a:p>
            <a:endParaRPr/>
          </a:p>
        </p:txBody>
      </p:sp>
      <p:sp>
        <p:nvSpPr>
          <p:cNvPr id="54" name="Shape 54"/>
          <p:cNvSpPr txBox="1">
            <a:spLocks noGrp="1"/>
          </p:cNvSpPr>
          <p:nvPr>
            <p:ph type="body" idx="1"/>
          </p:nvPr>
        </p:nvSpPr>
        <p:spPr>
          <a:xfrm>
            <a:off x="387900" y="2919450"/>
            <a:ext cx="8368200" cy="1071599"/>
          </a:xfrm>
          <a:prstGeom prst="rect">
            <a:avLst/>
          </a:prstGeom>
        </p:spPr>
        <p:txBody>
          <a:bodyPr lIns="91425" tIns="91425" rIns="91425" bIns="91425" anchor="t" anchorCtr="0"/>
          <a:lstStyle>
            <a:lvl1pPr algn="ctr">
              <a:spcBef>
                <a:spcPts val="0"/>
              </a:spcBef>
              <a:defRPr/>
            </a:lvl1pPr>
            <a:lvl2pPr algn="ctr">
              <a:spcBef>
                <a:spcPts val="0"/>
              </a:spcBef>
              <a:defRPr/>
            </a:lvl2pPr>
            <a:lvl3pPr algn="ctr">
              <a:spcBef>
                <a:spcPts val="0"/>
              </a:spcBef>
              <a:defRPr/>
            </a:lvl3pPr>
            <a:lvl4pPr algn="ctr">
              <a:spcBef>
                <a:spcPts val="0"/>
              </a:spcBef>
              <a:defRPr/>
            </a:lvl4pPr>
            <a:lvl5pPr algn="ctr">
              <a:spcBef>
                <a:spcPts val="0"/>
              </a:spcBef>
              <a:defRPr/>
            </a:lvl5pPr>
            <a:lvl6pPr algn="ctr">
              <a:spcBef>
                <a:spcPts val="0"/>
              </a:spcBef>
              <a:defRPr/>
            </a:lvl6pPr>
            <a:lvl7pPr algn="ctr">
              <a:spcBef>
                <a:spcPts val="0"/>
              </a:spcBef>
              <a:defRPr/>
            </a:lvl7pPr>
            <a:lvl8pPr algn="ctr">
              <a:spcBef>
                <a:spcPts val="0"/>
              </a:spcBef>
              <a:defRPr/>
            </a:lvl8pPr>
            <a:lvl9pPr algn="ctr">
              <a:spcBef>
                <a:spcPts val="0"/>
              </a:spcBef>
              <a:defRPr/>
            </a:lvl9pPr>
          </a:lstStyle>
          <a:p>
            <a:endParaRPr/>
          </a:p>
        </p:txBody>
      </p:sp>
      <p:sp>
        <p:nvSpPr>
          <p:cNvPr id="55" name="Shape 55"/>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6"/>
        <p:cNvGrpSpPr/>
        <p:nvPr/>
      </p:nvGrpSpPr>
      <p:grpSpPr>
        <a:xfrm>
          <a:off x="0" y="0"/>
          <a:ext cx="0" cy="0"/>
          <a:chOff x="0" y="0"/>
          <a:chExt cx="0" cy="0"/>
        </a:xfrm>
      </p:grpSpPr>
      <p:sp>
        <p:nvSpPr>
          <p:cNvPr id="57" name="Shape 57"/>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title">
    <p:spTree>
      <p:nvGrpSpPr>
        <p:cNvPr id="1" name="Shape 15"/>
        <p:cNvGrpSpPr/>
        <p:nvPr/>
      </p:nvGrpSpPr>
      <p:grpSpPr>
        <a:xfrm>
          <a:off x="0" y="0"/>
          <a:ext cx="0" cy="0"/>
          <a:chOff x="0" y="0"/>
          <a:chExt cx="0" cy="0"/>
        </a:xfrm>
      </p:grpSpPr>
      <p:cxnSp>
        <p:nvCxnSpPr>
          <p:cNvPr id="16" name="Shape 16"/>
          <p:cNvCxnSpPr/>
          <p:nvPr/>
        </p:nvCxnSpPr>
        <p:spPr>
          <a:xfrm>
            <a:off x="4359601" y="2817463"/>
            <a:ext cx="424799" cy="0"/>
          </a:xfrm>
          <a:prstGeom prst="straightConnector1">
            <a:avLst/>
          </a:prstGeom>
          <a:noFill/>
          <a:ln w="38100" cap="flat" cmpd="sng">
            <a:solidFill>
              <a:schemeClr val="accent4"/>
            </a:solidFill>
            <a:prstDash val="solid"/>
            <a:round/>
            <a:headEnd type="none" w="med" len="med"/>
            <a:tailEnd type="none" w="med" len="med"/>
          </a:ln>
        </p:spPr>
      </p:cxnSp>
      <p:sp>
        <p:nvSpPr>
          <p:cNvPr id="17" name="Shape 17"/>
          <p:cNvSpPr txBox="1">
            <a:spLocks noGrp="1"/>
          </p:cNvSpPr>
          <p:nvPr>
            <p:ph type="title"/>
          </p:nvPr>
        </p:nvSpPr>
        <p:spPr>
          <a:xfrm>
            <a:off x="480750" y="1764950"/>
            <a:ext cx="8222100" cy="907500"/>
          </a:xfrm>
          <a:prstGeom prst="rect">
            <a:avLst/>
          </a:prstGeom>
        </p:spPr>
        <p:txBody>
          <a:bodyPr lIns="91425" tIns="91425" rIns="91425" bIns="91425" anchor="b" anchorCtr="0"/>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a:endParaRPr/>
          </a:p>
        </p:txBody>
      </p:sp>
      <p:sp>
        <p:nvSpPr>
          <p:cNvPr id="18" name="Shape 18"/>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9"/>
        <p:cNvGrpSpPr/>
        <p:nvPr/>
      </p:nvGrpSpPr>
      <p:grpSpPr>
        <a:xfrm>
          <a:off x="0" y="0"/>
          <a:ext cx="0" cy="0"/>
          <a:chOff x="0" y="0"/>
          <a:chExt cx="0" cy="0"/>
        </a:xfrm>
      </p:grpSpPr>
      <p:cxnSp>
        <p:nvCxnSpPr>
          <p:cNvPr id="20" name="Shape 20"/>
          <p:cNvCxnSpPr/>
          <p:nvPr/>
        </p:nvCxnSpPr>
        <p:spPr>
          <a:xfrm>
            <a:off x="492562" y="1260283"/>
            <a:ext cx="424799" cy="0"/>
          </a:xfrm>
          <a:prstGeom prst="straightConnector1">
            <a:avLst/>
          </a:prstGeom>
          <a:noFill/>
          <a:ln w="38100" cap="flat" cmpd="sng">
            <a:solidFill>
              <a:schemeClr val="accent4"/>
            </a:solidFill>
            <a:prstDash val="solid"/>
            <a:round/>
            <a:headEnd type="none" w="med" len="med"/>
            <a:tailEnd type="none" w="med" len="med"/>
          </a:ln>
        </p:spPr>
      </p:cxnSp>
      <p:sp>
        <p:nvSpPr>
          <p:cNvPr id="21" name="Shape 21"/>
          <p:cNvSpPr txBox="1">
            <a:spLocks noGrp="1"/>
          </p:cNvSpPr>
          <p:nvPr>
            <p:ph type="title"/>
          </p:nvPr>
        </p:nvSpPr>
        <p:spPr>
          <a:xfrm>
            <a:off x="387900" y="458025"/>
            <a:ext cx="8368200" cy="686099"/>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2" name="Shape 22"/>
          <p:cNvSpPr txBox="1">
            <a:spLocks noGrp="1"/>
          </p:cNvSpPr>
          <p:nvPr>
            <p:ph type="body" idx="1"/>
          </p:nvPr>
        </p:nvSpPr>
        <p:spPr>
          <a:xfrm>
            <a:off x="387900" y="1489824"/>
            <a:ext cx="8368200" cy="30788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4"/>
        <p:cNvGrpSpPr/>
        <p:nvPr/>
      </p:nvGrpSpPr>
      <p:grpSpPr>
        <a:xfrm>
          <a:off x="0" y="0"/>
          <a:ext cx="0" cy="0"/>
          <a:chOff x="0" y="0"/>
          <a:chExt cx="0" cy="0"/>
        </a:xfrm>
      </p:grpSpPr>
      <p:cxnSp>
        <p:nvCxnSpPr>
          <p:cNvPr id="25" name="Shape 25"/>
          <p:cNvCxnSpPr/>
          <p:nvPr/>
        </p:nvCxnSpPr>
        <p:spPr>
          <a:xfrm>
            <a:off x="492562" y="1260283"/>
            <a:ext cx="424799" cy="0"/>
          </a:xfrm>
          <a:prstGeom prst="straightConnector1">
            <a:avLst/>
          </a:prstGeom>
          <a:noFill/>
          <a:ln w="38100" cap="flat" cmpd="sng">
            <a:solidFill>
              <a:schemeClr val="accent4"/>
            </a:solidFill>
            <a:prstDash val="solid"/>
            <a:round/>
            <a:headEnd type="none" w="med" len="med"/>
            <a:tailEnd type="none" w="med" len="med"/>
          </a:ln>
        </p:spPr>
      </p:cxnSp>
      <p:sp>
        <p:nvSpPr>
          <p:cNvPr id="26" name="Shape 26"/>
          <p:cNvSpPr txBox="1">
            <a:spLocks noGrp="1"/>
          </p:cNvSpPr>
          <p:nvPr>
            <p:ph type="title"/>
          </p:nvPr>
        </p:nvSpPr>
        <p:spPr>
          <a:xfrm>
            <a:off x="387900" y="458025"/>
            <a:ext cx="8368200" cy="686099"/>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7" name="Shape 27"/>
          <p:cNvSpPr txBox="1">
            <a:spLocks noGrp="1"/>
          </p:cNvSpPr>
          <p:nvPr>
            <p:ph type="body" idx="1"/>
          </p:nvPr>
        </p:nvSpPr>
        <p:spPr>
          <a:xfrm>
            <a:off x="387900" y="1489825"/>
            <a:ext cx="3999899" cy="3078899"/>
          </a:xfrm>
          <a:prstGeom prst="rect">
            <a:avLst/>
          </a:prstGeom>
        </p:spPr>
        <p:txBody>
          <a:bodyPr lIns="91425" tIns="91425" rIns="91425" bIns="91425" anchor="t" anchorCtr="0"/>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28" name="Shape 28"/>
          <p:cNvSpPr txBox="1">
            <a:spLocks noGrp="1"/>
          </p:cNvSpPr>
          <p:nvPr>
            <p:ph type="body" idx="2"/>
          </p:nvPr>
        </p:nvSpPr>
        <p:spPr>
          <a:xfrm>
            <a:off x="4756200" y="1489825"/>
            <a:ext cx="3999899" cy="3078899"/>
          </a:xfrm>
          <a:prstGeom prst="rect">
            <a:avLst/>
          </a:prstGeom>
        </p:spPr>
        <p:txBody>
          <a:bodyPr lIns="91425" tIns="91425" rIns="91425" bIns="91425" anchor="t" anchorCtr="0"/>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29" name="Shape 29"/>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387900" y="458025"/>
            <a:ext cx="8368200" cy="686099"/>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32" name="Shape 32"/>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3"/>
        <p:cNvGrpSpPr/>
        <p:nvPr/>
      </p:nvGrpSpPr>
      <p:grpSpPr>
        <a:xfrm>
          <a:off x="0" y="0"/>
          <a:ext cx="0" cy="0"/>
          <a:chOff x="0" y="0"/>
          <a:chExt cx="0" cy="0"/>
        </a:xfrm>
      </p:grpSpPr>
      <p:cxnSp>
        <p:nvCxnSpPr>
          <p:cNvPr id="34" name="Shape 34"/>
          <p:cNvCxnSpPr/>
          <p:nvPr/>
        </p:nvCxnSpPr>
        <p:spPr>
          <a:xfrm>
            <a:off x="489218" y="1412276"/>
            <a:ext cx="331500" cy="0"/>
          </a:xfrm>
          <a:prstGeom prst="straightConnector1">
            <a:avLst/>
          </a:prstGeom>
          <a:noFill/>
          <a:ln w="38100" cap="flat" cmpd="sng">
            <a:solidFill>
              <a:schemeClr val="accent4"/>
            </a:solidFill>
            <a:prstDash val="solid"/>
            <a:round/>
            <a:headEnd type="none" w="med" len="med"/>
            <a:tailEnd type="none" w="med" len="med"/>
          </a:ln>
        </p:spPr>
      </p:cxnSp>
      <p:sp>
        <p:nvSpPr>
          <p:cNvPr id="35" name="Shape 35"/>
          <p:cNvSpPr txBox="1">
            <a:spLocks noGrp="1"/>
          </p:cNvSpPr>
          <p:nvPr>
            <p:ph type="title"/>
          </p:nvPr>
        </p:nvSpPr>
        <p:spPr>
          <a:xfrm>
            <a:off x="387900" y="555600"/>
            <a:ext cx="2807999" cy="755699"/>
          </a:xfrm>
          <a:prstGeom prst="rect">
            <a:avLst/>
          </a:prstGeom>
        </p:spPr>
        <p:txBody>
          <a:bodyPr lIns="91425" tIns="91425" rIns="91425" bIns="91425" anchor="b" anchorCtr="0"/>
          <a:lstStyle>
            <a:lvl1pPr>
              <a:spcBef>
                <a:spcPts val="0"/>
              </a:spcBef>
              <a:buSzPct val="100000"/>
              <a:defRPr sz="2400"/>
            </a:lvl1pPr>
            <a:lvl2pPr>
              <a:spcBef>
                <a:spcPts val="0"/>
              </a:spcBef>
              <a:buSzPct val="100000"/>
              <a:defRPr sz="2400"/>
            </a:lvl2pPr>
            <a:lvl3pPr>
              <a:spcBef>
                <a:spcPts val="0"/>
              </a:spcBef>
              <a:buSzPct val="100000"/>
              <a:defRPr sz="2400"/>
            </a:lvl3pPr>
            <a:lvl4pPr>
              <a:spcBef>
                <a:spcPts val="0"/>
              </a:spcBef>
              <a:buSzPct val="100000"/>
              <a:defRPr sz="2400"/>
            </a:lvl4pPr>
            <a:lvl5pPr>
              <a:spcBef>
                <a:spcPts val="0"/>
              </a:spcBef>
              <a:buSzPct val="100000"/>
              <a:defRPr sz="2400"/>
            </a:lvl5pPr>
            <a:lvl6pPr>
              <a:spcBef>
                <a:spcPts val="0"/>
              </a:spcBef>
              <a:buSzPct val="100000"/>
              <a:defRPr sz="2400"/>
            </a:lvl6pPr>
            <a:lvl7pPr>
              <a:spcBef>
                <a:spcPts val="0"/>
              </a:spcBef>
              <a:buSzPct val="100000"/>
              <a:defRPr sz="2400"/>
            </a:lvl7pPr>
            <a:lvl8pPr>
              <a:spcBef>
                <a:spcPts val="0"/>
              </a:spcBef>
              <a:buSzPct val="100000"/>
              <a:defRPr sz="2400"/>
            </a:lvl8pPr>
            <a:lvl9pPr>
              <a:spcBef>
                <a:spcPts val="0"/>
              </a:spcBef>
              <a:buSzPct val="100000"/>
              <a:defRPr sz="2400"/>
            </a:lvl9pPr>
          </a:lstStyle>
          <a:p>
            <a:endParaRPr/>
          </a:p>
        </p:txBody>
      </p:sp>
      <p:sp>
        <p:nvSpPr>
          <p:cNvPr id="36" name="Shape 36"/>
          <p:cNvSpPr txBox="1">
            <a:spLocks noGrp="1"/>
          </p:cNvSpPr>
          <p:nvPr>
            <p:ph type="body" idx="1"/>
          </p:nvPr>
        </p:nvSpPr>
        <p:spPr>
          <a:xfrm>
            <a:off x="387900" y="1594025"/>
            <a:ext cx="2807999" cy="2681100"/>
          </a:xfrm>
          <a:prstGeom prst="rect">
            <a:avLst/>
          </a:prstGeom>
        </p:spPr>
        <p:txBody>
          <a:bodyPr lIns="91425" tIns="91425" rIns="91425" bIns="91425" anchor="t" anchorCtr="0"/>
          <a:lstStyle>
            <a:lvl1pPr>
              <a:spcBef>
                <a:spcPts val="0"/>
              </a:spcBef>
              <a:buSzPct val="100000"/>
              <a:defRPr sz="12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37" name="Shape 37"/>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90250" y="526350"/>
            <a:ext cx="5618700" cy="4090800"/>
          </a:xfrm>
          <a:prstGeom prst="rect">
            <a:avLst/>
          </a:prstGeom>
        </p:spPr>
        <p:txBody>
          <a:bodyPr lIns="91425" tIns="91425" rIns="91425" bIns="91425" anchor="ctr" anchorCtr="0"/>
          <a:lstStyle>
            <a:lvl1pPr>
              <a:spcBef>
                <a:spcPts val="0"/>
              </a:spcBef>
              <a:buSzPct val="100000"/>
              <a:defRPr sz="4800"/>
            </a:lvl1pPr>
            <a:lvl2pPr>
              <a:spcBef>
                <a:spcPts val="0"/>
              </a:spcBef>
              <a:buSzPct val="100000"/>
              <a:defRPr sz="4800"/>
            </a:lvl2pPr>
            <a:lvl3pPr>
              <a:spcBef>
                <a:spcPts val="0"/>
              </a:spcBef>
              <a:buSzPct val="100000"/>
              <a:defRPr sz="4800"/>
            </a:lvl3pPr>
            <a:lvl4pPr>
              <a:spcBef>
                <a:spcPts val="0"/>
              </a:spcBef>
              <a:buSzPct val="100000"/>
              <a:defRPr sz="4800"/>
            </a:lvl4pPr>
            <a:lvl5pPr>
              <a:spcBef>
                <a:spcPts val="0"/>
              </a:spcBef>
              <a:buSzPct val="100000"/>
              <a:defRPr sz="4800"/>
            </a:lvl5pPr>
            <a:lvl6pPr>
              <a:spcBef>
                <a:spcPts val="0"/>
              </a:spcBef>
              <a:buSzPct val="100000"/>
              <a:defRPr sz="4800"/>
            </a:lvl6pPr>
            <a:lvl7pPr>
              <a:spcBef>
                <a:spcPts val="0"/>
              </a:spcBef>
              <a:buSzPct val="100000"/>
              <a:defRPr sz="4800"/>
            </a:lvl7pPr>
            <a:lvl8pPr>
              <a:spcBef>
                <a:spcPts val="0"/>
              </a:spcBef>
              <a:buSzPct val="100000"/>
              <a:defRPr sz="4800"/>
            </a:lvl8pPr>
            <a:lvl9pPr>
              <a:spcBef>
                <a:spcPts val="0"/>
              </a:spcBef>
              <a:buSzPct val="100000"/>
              <a:defRPr sz="4800"/>
            </a:lvl9pPr>
          </a:lstStyle>
          <a:p>
            <a:endParaRPr/>
          </a:p>
        </p:txBody>
      </p:sp>
      <p:sp>
        <p:nvSpPr>
          <p:cNvPr id="40" name="Shape 40"/>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1"/>
        <p:cNvGrpSpPr/>
        <p:nvPr/>
      </p:nvGrpSpPr>
      <p:grpSpPr>
        <a:xfrm>
          <a:off x="0" y="0"/>
          <a:ext cx="0" cy="0"/>
          <a:chOff x="0" y="0"/>
          <a:chExt cx="0" cy="0"/>
        </a:xfrm>
      </p:grpSpPr>
      <p:sp>
        <p:nvSpPr>
          <p:cNvPr id="42" name="Shape 42"/>
          <p:cNvSpPr/>
          <p:nvPr/>
        </p:nvSpPr>
        <p:spPr>
          <a:xfrm>
            <a:off x="4572000" y="-75"/>
            <a:ext cx="4572000" cy="5143499"/>
          </a:xfrm>
          <a:prstGeom prst="rect">
            <a:avLst/>
          </a:prstGeom>
          <a:solidFill>
            <a:schemeClr val="dk2"/>
          </a:solidFill>
          <a:ln>
            <a:noFill/>
          </a:ln>
        </p:spPr>
        <p:txBody>
          <a:bodyPr lIns="91425" tIns="91425" rIns="91425" bIns="91425" anchor="ctr" anchorCtr="0">
            <a:noAutofit/>
          </a:bodyPr>
          <a:lstStyle/>
          <a:p>
            <a:pPr>
              <a:spcBef>
                <a:spcPts val="0"/>
              </a:spcBef>
              <a:buNone/>
            </a:pPr>
            <a:endParaRPr/>
          </a:p>
        </p:txBody>
      </p:sp>
      <p:cxnSp>
        <p:nvCxnSpPr>
          <p:cNvPr id="43" name="Shape 43"/>
          <p:cNvCxnSpPr/>
          <p:nvPr/>
        </p:nvCxnSpPr>
        <p:spPr>
          <a:xfrm>
            <a:off x="5029675" y="4495503"/>
            <a:ext cx="540899" cy="0"/>
          </a:xfrm>
          <a:prstGeom prst="straightConnector1">
            <a:avLst/>
          </a:prstGeom>
          <a:noFill/>
          <a:ln w="38100" cap="flat" cmpd="sng">
            <a:solidFill>
              <a:schemeClr val="accent5"/>
            </a:solidFill>
            <a:prstDash val="solid"/>
            <a:round/>
            <a:headEnd type="none" w="med" len="med"/>
            <a:tailEnd type="none" w="med" len="med"/>
          </a:ln>
        </p:spPr>
      </p:cxnSp>
      <p:sp>
        <p:nvSpPr>
          <p:cNvPr id="44" name="Shape 44"/>
          <p:cNvSpPr txBox="1">
            <a:spLocks noGrp="1"/>
          </p:cNvSpPr>
          <p:nvPr>
            <p:ph type="title"/>
          </p:nvPr>
        </p:nvSpPr>
        <p:spPr>
          <a:xfrm>
            <a:off x="265500" y="1209075"/>
            <a:ext cx="4045199" cy="1506299"/>
          </a:xfrm>
          <a:prstGeom prst="rect">
            <a:avLst/>
          </a:prstGeom>
        </p:spPr>
        <p:txBody>
          <a:bodyPr lIns="91425" tIns="91425" rIns="91425" bIns="91425" anchor="b" anchorCtr="0"/>
          <a:lstStyle>
            <a:lvl1pPr algn="ctr">
              <a:spcBef>
                <a:spcPts val="0"/>
              </a:spcBef>
              <a:buSzPct val="100000"/>
              <a:defRPr sz="3800"/>
            </a:lvl1pPr>
            <a:lvl2pPr algn="ctr">
              <a:spcBef>
                <a:spcPts val="0"/>
              </a:spcBef>
              <a:buSzPct val="100000"/>
              <a:defRPr sz="3800"/>
            </a:lvl2pPr>
            <a:lvl3pPr algn="ctr">
              <a:spcBef>
                <a:spcPts val="0"/>
              </a:spcBef>
              <a:buSzPct val="100000"/>
              <a:defRPr sz="3800"/>
            </a:lvl3pPr>
            <a:lvl4pPr algn="ctr">
              <a:spcBef>
                <a:spcPts val="0"/>
              </a:spcBef>
              <a:buSzPct val="100000"/>
              <a:defRPr sz="3800"/>
            </a:lvl4pPr>
            <a:lvl5pPr algn="ctr">
              <a:spcBef>
                <a:spcPts val="0"/>
              </a:spcBef>
              <a:buSzPct val="100000"/>
              <a:defRPr sz="3800"/>
            </a:lvl5pPr>
            <a:lvl6pPr algn="ctr">
              <a:spcBef>
                <a:spcPts val="0"/>
              </a:spcBef>
              <a:buSzPct val="100000"/>
              <a:defRPr sz="3800"/>
            </a:lvl6pPr>
            <a:lvl7pPr algn="ctr">
              <a:spcBef>
                <a:spcPts val="0"/>
              </a:spcBef>
              <a:buSzPct val="100000"/>
              <a:defRPr sz="3800"/>
            </a:lvl7pPr>
            <a:lvl8pPr algn="ctr">
              <a:spcBef>
                <a:spcPts val="0"/>
              </a:spcBef>
              <a:buSzPct val="100000"/>
              <a:defRPr sz="3800"/>
            </a:lvl8pPr>
            <a:lvl9pPr algn="ctr">
              <a:spcBef>
                <a:spcPts val="0"/>
              </a:spcBef>
              <a:buSzPct val="100000"/>
              <a:defRPr sz="3800"/>
            </a:lvl9pPr>
          </a:lstStyle>
          <a:p>
            <a:endParaRPr/>
          </a:p>
        </p:txBody>
      </p:sp>
      <p:sp>
        <p:nvSpPr>
          <p:cNvPr id="45" name="Shape 45"/>
          <p:cNvSpPr txBox="1">
            <a:spLocks noGrp="1"/>
          </p:cNvSpPr>
          <p:nvPr>
            <p:ph type="subTitle" idx="1"/>
          </p:nvPr>
        </p:nvSpPr>
        <p:spPr>
          <a:xfrm>
            <a:off x="265500" y="2769000"/>
            <a:ext cx="4045199" cy="1345500"/>
          </a:xfrm>
          <a:prstGeom prst="rect">
            <a:avLst/>
          </a:prstGeom>
        </p:spPr>
        <p:txBody>
          <a:bodyPr lIns="91425" tIns="91425" rIns="91425" bIns="91425" anchor="t" anchorCtr="0"/>
          <a:lstStyle>
            <a:lvl1pPr algn="ctr">
              <a:lnSpc>
                <a:spcPct val="100000"/>
              </a:lnSpc>
              <a:spcBef>
                <a:spcPts val="0"/>
              </a:spcBef>
              <a:spcAft>
                <a:spcPts val="0"/>
              </a:spcAft>
              <a:buClr>
                <a:schemeClr val="accent5"/>
              </a:buClr>
              <a:buSzPct val="100000"/>
              <a:buNone/>
              <a:defRPr sz="2100">
                <a:solidFill>
                  <a:schemeClr val="accent5"/>
                </a:solidFill>
              </a:defRPr>
            </a:lvl1pPr>
            <a:lvl2pPr algn="ctr">
              <a:lnSpc>
                <a:spcPct val="100000"/>
              </a:lnSpc>
              <a:spcBef>
                <a:spcPts val="0"/>
              </a:spcBef>
              <a:spcAft>
                <a:spcPts val="0"/>
              </a:spcAft>
              <a:buClr>
                <a:schemeClr val="accent5"/>
              </a:buClr>
              <a:buSzPct val="100000"/>
              <a:buNone/>
              <a:defRPr sz="2100">
                <a:solidFill>
                  <a:schemeClr val="accent5"/>
                </a:solidFill>
              </a:defRPr>
            </a:lvl2pPr>
            <a:lvl3pPr algn="ctr">
              <a:lnSpc>
                <a:spcPct val="100000"/>
              </a:lnSpc>
              <a:spcBef>
                <a:spcPts val="0"/>
              </a:spcBef>
              <a:spcAft>
                <a:spcPts val="0"/>
              </a:spcAft>
              <a:buClr>
                <a:schemeClr val="accent5"/>
              </a:buClr>
              <a:buSzPct val="100000"/>
              <a:buNone/>
              <a:defRPr sz="2100">
                <a:solidFill>
                  <a:schemeClr val="accent5"/>
                </a:solidFill>
              </a:defRPr>
            </a:lvl3pPr>
            <a:lvl4pPr algn="ctr">
              <a:lnSpc>
                <a:spcPct val="100000"/>
              </a:lnSpc>
              <a:spcBef>
                <a:spcPts val="0"/>
              </a:spcBef>
              <a:spcAft>
                <a:spcPts val="0"/>
              </a:spcAft>
              <a:buClr>
                <a:schemeClr val="accent5"/>
              </a:buClr>
              <a:buSzPct val="100000"/>
              <a:buNone/>
              <a:defRPr sz="2100">
                <a:solidFill>
                  <a:schemeClr val="accent5"/>
                </a:solidFill>
              </a:defRPr>
            </a:lvl4pPr>
            <a:lvl5pPr algn="ctr">
              <a:lnSpc>
                <a:spcPct val="100000"/>
              </a:lnSpc>
              <a:spcBef>
                <a:spcPts val="0"/>
              </a:spcBef>
              <a:spcAft>
                <a:spcPts val="0"/>
              </a:spcAft>
              <a:buClr>
                <a:schemeClr val="accent5"/>
              </a:buClr>
              <a:buSzPct val="100000"/>
              <a:buNone/>
              <a:defRPr sz="2100">
                <a:solidFill>
                  <a:schemeClr val="accent5"/>
                </a:solidFill>
              </a:defRPr>
            </a:lvl5pPr>
            <a:lvl6pPr algn="ctr">
              <a:lnSpc>
                <a:spcPct val="100000"/>
              </a:lnSpc>
              <a:spcBef>
                <a:spcPts val="0"/>
              </a:spcBef>
              <a:spcAft>
                <a:spcPts val="0"/>
              </a:spcAft>
              <a:buClr>
                <a:schemeClr val="accent5"/>
              </a:buClr>
              <a:buSzPct val="100000"/>
              <a:buNone/>
              <a:defRPr sz="2100">
                <a:solidFill>
                  <a:schemeClr val="accent5"/>
                </a:solidFill>
              </a:defRPr>
            </a:lvl6pPr>
            <a:lvl7pPr algn="ctr">
              <a:lnSpc>
                <a:spcPct val="100000"/>
              </a:lnSpc>
              <a:spcBef>
                <a:spcPts val="0"/>
              </a:spcBef>
              <a:spcAft>
                <a:spcPts val="0"/>
              </a:spcAft>
              <a:buClr>
                <a:schemeClr val="accent5"/>
              </a:buClr>
              <a:buSzPct val="100000"/>
              <a:buNone/>
              <a:defRPr sz="2100">
                <a:solidFill>
                  <a:schemeClr val="accent5"/>
                </a:solidFill>
              </a:defRPr>
            </a:lvl7pPr>
            <a:lvl8pPr algn="ctr">
              <a:lnSpc>
                <a:spcPct val="100000"/>
              </a:lnSpc>
              <a:spcBef>
                <a:spcPts val="0"/>
              </a:spcBef>
              <a:spcAft>
                <a:spcPts val="0"/>
              </a:spcAft>
              <a:buClr>
                <a:schemeClr val="accent5"/>
              </a:buClr>
              <a:buSzPct val="100000"/>
              <a:buNone/>
              <a:defRPr sz="2100">
                <a:solidFill>
                  <a:schemeClr val="accent5"/>
                </a:solidFill>
              </a:defRPr>
            </a:lvl8pPr>
            <a:lvl9pPr algn="ctr">
              <a:lnSpc>
                <a:spcPct val="100000"/>
              </a:lnSpc>
              <a:spcBef>
                <a:spcPts val="0"/>
              </a:spcBef>
              <a:spcAft>
                <a:spcPts val="0"/>
              </a:spcAft>
              <a:buClr>
                <a:schemeClr val="accent5"/>
              </a:buClr>
              <a:buSzPct val="100000"/>
              <a:buNone/>
              <a:defRPr sz="2100">
                <a:solidFill>
                  <a:schemeClr val="accent5"/>
                </a:solidFill>
              </a:defRPr>
            </a:lvl9pPr>
          </a:lstStyle>
          <a:p>
            <a:endParaRPr/>
          </a:p>
        </p:txBody>
      </p:sp>
      <p:sp>
        <p:nvSpPr>
          <p:cNvPr id="46" name="Shape 46"/>
          <p:cNvSpPr txBox="1">
            <a:spLocks noGrp="1"/>
          </p:cNvSpPr>
          <p:nvPr>
            <p:ph type="body" idx="2"/>
          </p:nvPr>
        </p:nvSpPr>
        <p:spPr>
          <a:xfrm>
            <a:off x="4939500" y="724200"/>
            <a:ext cx="3837000" cy="3695099"/>
          </a:xfrm>
          <a:prstGeom prst="rect">
            <a:avLst/>
          </a:prstGeom>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47" name="Shape 47"/>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8"/>
        <p:cNvGrpSpPr/>
        <p:nvPr/>
      </p:nvGrpSpPr>
      <p:grpSpPr>
        <a:xfrm>
          <a:off x="0" y="0"/>
          <a:ext cx="0" cy="0"/>
          <a:chOff x="0" y="0"/>
          <a:chExt cx="0" cy="0"/>
        </a:xfrm>
      </p:grpSpPr>
      <p:sp>
        <p:nvSpPr>
          <p:cNvPr id="49" name="Shape 49"/>
          <p:cNvSpPr txBox="1">
            <a:spLocks noGrp="1"/>
          </p:cNvSpPr>
          <p:nvPr>
            <p:ph type="body" idx="1"/>
          </p:nvPr>
        </p:nvSpPr>
        <p:spPr>
          <a:xfrm>
            <a:off x="319500" y="4233725"/>
            <a:ext cx="5998800" cy="598799"/>
          </a:xfrm>
          <a:prstGeom prst="rect">
            <a:avLst/>
          </a:prstGeom>
        </p:spPr>
        <p:txBody>
          <a:bodyPr lIns="91425" tIns="91425" rIns="91425" bIns="91425" anchor="ctr" anchorCtr="0"/>
          <a:lstStyle>
            <a:lvl1pPr>
              <a:lnSpc>
                <a:spcPct val="100000"/>
              </a:lnSpc>
              <a:spcBef>
                <a:spcPts val="0"/>
              </a:spcBef>
              <a:spcAft>
                <a:spcPts val="0"/>
              </a:spcAft>
              <a:buFont typeface="Roboto Slab"/>
              <a:buNone/>
              <a:defRPr>
                <a:latin typeface="Roboto Slab"/>
                <a:ea typeface="Roboto Slab"/>
                <a:cs typeface="Roboto Slab"/>
                <a:sym typeface="Roboto Slab"/>
              </a:defRPr>
            </a:lvl1pPr>
          </a:lstStyle>
          <a:p>
            <a:endParaRPr/>
          </a:p>
        </p:txBody>
      </p:sp>
      <p:sp>
        <p:nvSpPr>
          <p:cNvPr id="50" name="Shape 50"/>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387900" y="458025"/>
            <a:ext cx="8368200" cy="686099"/>
          </a:xfrm>
          <a:prstGeom prst="rect">
            <a:avLst/>
          </a:prstGeom>
          <a:noFill/>
          <a:ln>
            <a:noFill/>
          </a:ln>
        </p:spPr>
        <p:txBody>
          <a:bodyPr lIns="91425" tIns="91425" rIns="91425" bIns="91425" anchor="b" anchorCtr="0"/>
          <a:lstStyle>
            <a:lvl1pPr>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1pPr>
            <a:lvl2pPr>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2pPr>
            <a:lvl3pPr>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3pPr>
            <a:lvl4pPr>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4pPr>
            <a:lvl5pPr>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5pPr>
            <a:lvl6pPr>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6pPr>
            <a:lvl7pPr>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7pPr>
            <a:lvl8pPr>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8pPr>
            <a:lvl9pPr>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9pPr>
          </a:lstStyle>
          <a:p>
            <a:endParaRPr/>
          </a:p>
        </p:txBody>
      </p:sp>
      <p:sp>
        <p:nvSpPr>
          <p:cNvPr id="6" name="Shape 6"/>
          <p:cNvSpPr txBox="1">
            <a:spLocks noGrp="1"/>
          </p:cNvSpPr>
          <p:nvPr>
            <p:ph type="body" idx="1"/>
          </p:nvPr>
        </p:nvSpPr>
        <p:spPr>
          <a:xfrm>
            <a:off x="387900" y="1489824"/>
            <a:ext cx="8368200" cy="3078899"/>
          </a:xfrm>
          <a:prstGeom prst="rect">
            <a:avLst/>
          </a:prstGeom>
          <a:noFill/>
          <a:ln>
            <a:noFill/>
          </a:ln>
        </p:spPr>
        <p:txBody>
          <a:bodyPr lIns="91425" tIns="91425" rIns="91425" bIns="91425" anchor="t" anchorCtr="0"/>
          <a:lstStyle>
            <a:lvl1pPr>
              <a:lnSpc>
                <a:spcPct val="115000"/>
              </a:lnSpc>
              <a:spcBef>
                <a:spcPts val="0"/>
              </a:spcBef>
              <a:spcAft>
                <a:spcPts val="1600"/>
              </a:spcAft>
              <a:buClr>
                <a:schemeClr val="dk1"/>
              </a:buClr>
              <a:buSzPct val="100000"/>
              <a:buFont typeface="Roboto"/>
              <a:defRPr sz="1800">
                <a:solidFill>
                  <a:schemeClr val="dk1"/>
                </a:solidFill>
                <a:latin typeface="Roboto"/>
                <a:ea typeface="Roboto"/>
                <a:cs typeface="Roboto"/>
                <a:sym typeface="Roboto"/>
              </a:defRPr>
            </a:lvl1pPr>
            <a:lvl2pPr>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2pPr>
            <a:lvl3pPr>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3pPr>
            <a:lvl4pPr>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4pPr>
            <a:lvl5pPr>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5pPr>
            <a:lvl6pPr>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6pPr>
            <a:lvl7pPr>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7pPr>
            <a:lvl8pPr>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8pPr>
            <a:lvl9pPr>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9pPr>
          </a:lstStyle>
          <a:p>
            <a:endParaRPr/>
          </a:p>
        </p:txBody>
      </p:sp>
      <p:sp>
        <p:nvSpPr>
          <p:cNvPr id="7" name="Shape 7"/>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algn="r">
              <a:spcBef>
                <a:spcPts val="0"/>
              </a:spcBef>
              <a:buNone/>
            </a:pPr>
            <a:fld id="{00000000-1234-1234-1234-123412341234}" type="slidenum">
              <a:rPr lang="en" sz="1000">
                <a:solidFill>
                  <a:schemeClr val="dk1"/>
                </a:solidFill>
                <a:latin typeface="Roboto"/>
                <a:ea typeface="Roboto"/>
                <a:cs typeface="Roboto"/>
                <a:sym typeface="Roboto"/>
              </a:rPr>
              <a:t>‹#›</a:t>
            </a:fld>
            <a:endParaRPr lang="en" sz="1000">
              <a:solidFill>
                <a:schemeClr val="dk1"/>
              </a:solidFill>
              <a:latin typeface="Roboto"/>
              <a:ea typeface="Roboto"/>
              <a:cs typeface="Roboto"/>
              <a:sym typeface="Robot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hyperlink" Target="http://www.resiliency.com/free-articles-resources/the-resiliency-quiz/" TargetMode="External"/><Relationship Id="rId3" Type="http://schemas.openxmlformats.org/officeDocument/2006/relationships/hyperlink" Target="http://pgbovine.net/OET-Draft-Grit-Report-2-17-13.pdf" TargetMode="External"/><Relationship Id="rId7" Type="http://schemas.openxmlformats.org/officeDocument/2006/relationships/hyperlink" Target="https://www.youtube.com/watch?v=403i7IWrv78"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hyperlink" Target="http://fearbuster.com/" TargetMode="External"/><Relationship Id="rId5" Type="http://schemas.openxmlformats.org/officeDocument/2006/relationships/hyperlink" Target="https://undergrad.stanford.edu/resilience" TargetMode="External"/><Relationship Id="rId4" Type="http://schemas.openxmlformats.org/officeDocument/2006/relationships/hyperlink" Target="https://sites.sas.upenn.edu/?q=duckworth/pages/character-lab-0"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3.xml"/><Relationship Id="rId1" Type="http://schemas.openxmlformats.org/officeDocument/2006/relationships/video" Target="https://www.youtube.com/embed/3sAckI5Ldy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66666"/>
        </a:solidFill>
        <a:effectLst/>
      </p:bgPr>
    </p:bg>
    <p:spTree>
      <p:nvGrpSpPr>
        <p:cNvPr id="1" name="Shape 58"/>
        <p:cNvGrpSpPr/>
        <p:nvPr/>
      </p:nvGrpSpPr>
      <p:grpSpPr>
        <a:xfrm>
          <a:off x="0" y="0"/>
          <a:ext cx="0" cy="0"/>
          <a:chOff x="0" y="0"/>
          <a:chExt cx="0" cy="0"/>
        </a:xfrm>
      </p:grpSpPr>
      <p:sp>
        <p:nvSpPr>
          <p:cNvPr id="59" name="Shape 59"/>
          <p:cNvSpPr txBox="1">
            <a:spLocks noGrp="1"/>
          </p:cNvSpPr>
          <p:nvPr>
            <p:ph type="ctrTitle"/>
          </p:nvPr>
        </p:nvSpPr>
        <p:spPr>
          <a:xfrm>
            <a:off x="1680301" y="1188925"/>
            <a:ext cx="5783400" cy="1457399"/>
          </a:xfrm>
          <a:prstGeom prst="rect">
            <a:avLst/>
          </a:prstGeom>
        </p:spPr>
        <p:txBody>
          <a:bodyPr lIns="91425" tIns="91425" rIns="91425" bIns="91425" anchor="b" anchorCtr="0">
            <a:noAutofit/>
          </a:bodyPr>
          <a:lstStyle/>
          <a:p>
            <a:pPr algn="l" rtl="0">
              <a:spcBef>
                <a:spcPts val="0"/>
              </a:spcBef>
              <a:buNone/>
            </a:pPr>
            <a:r>
              <a:rPr lang="en"/>
              <a:t>Building </a:t>
            </a:r>
          </a:p>
          <a:p>
            <a:pPr algn="l">
              <a:spcBef>
                <a:spcPts val="0"/>
              </a:spcBef>
              <a:buNone/>
            </a:pPr>
            <a:r>
              <a:rPr lang="en"/>
              <a:t>GRIT &amp; RESILIENCE </a:t>
            </a:r>
          </a:p>
        </p:txBody>
      </p:sp>
      <p:sp>
        <p:nvSpPr>
          <p:cNvPr id="60" name="Shape 60"/>
          <p:cNvSpPr txBox="1">
            <a:spLocks noGrp="1"/>
          </p:cNvSpPr>
          <p:nvPr>
            <p:ph type="subTitle" idx="1"/>
          </p:nvPr>
        </p:nvSpPr>
        <p:spPr>
          <a:xfrm>
            <a:off x="1680301" y="3250025"/>
            <a:ext cx="5783400" cy="909000"/>
          </a:xfrm>
          <a:prstGeom prst="rect">
            <a:avLst/>
          </a:prstGeom>
        </p:spPr>
        <p:txBody>
          <a:bodyPr lIns="91425" tIns="91425" rIns="91425" bIns="91425" anchor="t" anchorCtr="0">
            <a:noAutofit/>
          </a:bodyPr>
          <a:lstStyle/>
          <a:p>
            <a:pPr>
              <a:spcBef>
                <a:spcPts val="0"/>
              </a:spcBef>
              <a:buNone/>
            </a:pPr>
            <a:r>
              <a:rPr lang="en" dirty="0" smtClean="0"/>
              <a:t>First-Year Experience </a:t>
            </a:r>
          </a:p>
          <a:p>
            <a:pPr>
              <a:spcBef>
                <a:spcPts val="0"/>
              </a:spcBef>
              <a:buNone/>
            </a:pPr>
            <a:r>
              <a:rPr lang="en" dirty="0" smtClean="0"/>
              <a:t>Tips for Success</a:t>
            </a:r>
            <a:endParaRPr lang="en" dirty="0"/>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8D2C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133350"/>
            <a:ext cx="8368200" cy="686099"/>
          </a:xfrm>
        </p:spPr>
        <p:txBody>
          <a:bodyPr/>
          <a:lstStyle/>
          <a:p>
            <a:r>
              <a:rPr lang="en-US" dirty="0" smtClean="0">
                <a:solidFill>
                  <a:schemeClr val="bg2"/>
                </a:solidFill>
                <a:latin typeface="Bell MT" panose="02020503060305020303" pitchFamily="18" charset="0"/>
              </a:rPr>
              <a:t>Scheduling Your Time</a:t>
            </a:r>
            <a:endParaRPr lang="en-US" dirty="0">
              <a:solidFill>
                <a:schemeClr val="bg2"/>
              </a:solidFill>
              <a:latin typeface="Bell MT" panose="02020503060305020303" pitchFamily="18" charset="0"/>
            </a:endParaRPr>
          </a:p>
        </p:txBody>
      </p:sp>
      <p:sp>
        <p:nvSpPr>
          <p:cNvPr id="3" name="Text Placeholder 2"/>
          <p:cNvSpPr>
            <a:spLocks noGrp="1"/>
          </p:cNvSpPr>
          <p:nvPr>
            <p:ph type="body" idx="1"/>
          </p:nvPr>
        </p:nvSpPr>
        <p:spPr>
          <a:xfrm>
            <a:off x="387900" y="1144124"/>
            <a:ext cx="8368200" cy="3078899"/>
          </a:xfrm>
        </p:spPr>
        <p:txBody>
          <a:bodyPr/>
          <a:lstStyle/>
          <a:p>
            <a:pPr algn="ctr"/>
            <a:r>
              <a:rPr lang="en-US" sz="2400" b="1" dirty="0">
                <a:solidFill>
                  <a:schemeClr val="accent3">
                    <a:lumMod val="75000"/>
                  </a:schemeClr>
                </a:solidFill>
                <a:latin typeface="Bell MT" panose="02020503060305020303" pitchFamily="18" charset="0"/>
              </a:rPr>
              <a:t>Use technology notifications to your </a:t>
            </a:r>
            <a:r>
              <a:rPr lang="en-US" sz="2400" b="1" dirty="0" smtClean="0">
                <a:solidFill>
                  <a:schemeClr val="accent3">
                    <a:lumMod val="75000"/>
                  </a:schemeClr>
                </a:solidFill>
                <a:latin typeface="Bell MT" panose="02020503060305020303" pitchFamily="18" charset="0"/>
              </a:rPr>
              <a:t>advantage</a:t>
            </a:r>
            <a:endParaRPr lang="en-US" sz="2400" b="1" dirty="0">
              <a:solidFill>
                <a:schemeClr val="accent2">
                  <a:lumMod val="75000"/>
                </a:schemeClr>
              </a:solidFill>
              <a:latin typeface="Bell MT" panose="02020503060305020303" pitchFamily="18" charset="0"/>
            </a:endParaRPr>
          </a:p>
          <a:p>
            <a:pPr algn="ctr"/>
            <a:r>
              <a:rPr lang="en-US" sz="2400" b="1" dirty="0">
                <a:solidFill>
                  <a:schemeClr val="accent2">
                    <a:lumMod val="75000"/>
                  </a:schemeClr>
                </a:solidFill>
                <a:latin typeface="Bell MT" panose="02020503060305020303" pitchFamily="18" charset="0"/>
              </a:rPr>
              <a:t>Reserve adequate study time </a:t>
            </a:r>
            <a:r>
              <a:rPr lang="en-US" sz="2400" b="1" dirty="0" smtClean="0">
                <a:solidFill>
                  <a:schemeClr val="accent2">
                    <a:lumMod val="75000"/>
                  </a:schemeClr>
                </a:solidFill>
                <a:latin typeface="Bell MT" panose="02020503060305020303" pitchFamily="18" charset="0"/>
              </a:rPr>
              <a:t> *</a:t>
            </a:r>
            <a:r>
              <a:rPr lang="en-US" sz="2400" b="1" dirty="0">
                <a:solidFill>
                  <a:schemeClr val="accent2">
                    <a:lumMod val="75000"/>
                  </a:schemeClr>
                </a:solidFill>
                <a:latin typeface="Bell MT" panose="02020503060305020303" pitchFamily="18" charset="0"/>
              </a:rPr>
              <a:t>Follow the 2-for-1 rule</a:t>
            </a:r>
            <a:r>
              <a:rPr lang="en-US" sz="2400" b="1" dirty="0" smtClean="0">
                <a:solidFill>
                  <a:schemeClr val="accent2">
                    <a:lumMod val="75000"/>
                  </a:schemeClr>
                </a:solidFill>
                <a:latin typeface="Bell MT" panose="02020503060305020303" pitchFamily="18" charset="0"/>
              </a:rPr>
              <a:t>*</a:t>
            </a:r>
            <a:endParaRPr lang="en-US" sz="2400" b="1" dirty="0">
              <a:solidFill>
                <a:schemeClr val="tx2">
                  <a:lumMod val="75000"/>
                </a:schemeClr>
              </a:solidFill>
              <a:latin typeface="Bell MT" panose="02020503060305020303" pitchFamily="18" charset="0"/>
            </a:endParaRPr>
          </a:p>
          <a:p>
            <a:pPr algn="ctr"/>
            <a:r>
              <a:rPr lang="en-US" sz="2400" b="1" dirty="0">
                <a:solidFill>
                  <a:schemeClr val="bg2"/>
                </a:solidFill>
                <a:latin typeface="Bell MT" panose="02020503060305020303" pitchFamily="18" charset="0"/>
              </a:rPr>
              <a:t>Estimate time needed for </a:t>
            </a:r>
            <a:r>
              <a:rPr lang="en-US" sz="2400" b="1" dirty="0" smtClean="0">
                <a:solidFill>
                  <a:schemeClr val="bg2"/>
                </a:solidFill>
                <a:latin typeface="Bell MT" panose="02020503060305020303" pitchFamily="18" charset="0"/>
              </a:rPr>
              <a:t>assignments</a:t>
            </a:r>
            <a:endParaRPr lang="en-US" sz="2400" b="1" dirty="0">
              <a:solidFill>
                <a:schemeClr val="bg2"/>
              </a:solidFill>
              <a:latin typeface="Bell MT" panose="02020503060305020303" pitchFamily="18" charset="0"/>
            </a:endParaRPr>
          </a:p>
          <a:p>
            <a:pPr algn="ctr"/>
            <a:r>
              <a:rPr lang="en-US" sz="2400" b="1" dirty="0">
                <a:solidFill>
                  <a:schemeClr val="bg2">
                    <a:lumMod val="50000"/>
                  </a:schemeClr>
                </a:solidFill>
                <a:latin typeface="Bell MT" panose="02020503060305020303" pitchFamily="18" charset="0"/>
              </a:rPr>
              <a:t>Schedule exercise &amp; time for self </a:t>
            </a:r>
            <a:r>
              <a:rPr lang="en-US" sz="2400" b="1" dirty="0" smtClean="0">
                <a:solidFill>
                  <a:schemeClr val="bg2">
                    <a:lumMod val="50000"/>
                  </a:schemeClr>
                </a:solidFill>
                <a:latin typeface="Bell MT" panose="02020503060305020303" pitchFamily="18" charset="0"/>
              </a:rPr>
              <a:t>care</a:t>
            </a:r>
            <a:endParaRPr lang="en-US" sz="2400" b="1" dirty="0">
              <a:solidFill>
                <a:srgbClr val="C00000"/>
              </a:solidFill>
              <a:latin typeface="Bell MT" panose="02020503060305020303" pitchFamily="18" charset="0"/>
              <a:ea typeface="ＭＳ Ｐゴシック" charset="-128"/>
              <a:cs typeface="ＭＳ Ｐゴシック" charset="-128"/>
            </a:endParaRPr>
          </a:p>
          <a:p>
            <a:pPr algn="ctr"/>
            <a:r>
              <a:rPr lang="en-US" sz="2400" b="1" dirty="0" smtClean="0">
                <a:solidFill>
                  <a:srgbClr val="C00000"/>
                </a:solidFill>
                <a:latin typeface="Bell MT" panose="02020503060305020303" pitchFamily="18" charset="0"/>
                <a:ea typeface="ＭＳ Ｐゴシック" charset="-128"/>
                <a:cs typeface="ＭＳ Ｐゴシック" charset="-128"/>
              </a:rPr>
              <a:t>Accountability is your responsibility</a:t>
            </a:r>
          </a:p>
          <a:p>
            <a:pPr algn="ctr"/>
            <a:r>
              <a:rPr lang="en-US" sz="2400" b="1" dirty="0" smtClean="0">
                <a:solidFill>
                  <a:schemeClr val="accent2">
                    <a:lumMod val="50000"/>
                  </a:schemeClr>
                </a:solidFill>
                <a:latin typeface="Bell MT" panose="02020503060305020303" pitchFamily="18" charset="0"/>
                <a:ea typeface="ＭＳ Ｐゴシック" charset="-128"/>
                <a:cs typeface="ＭＳ Ｐゴシック" charset="-128"/>
              </a:rPr>
              <a:t>Get </a:t>
            </a:r>
            <a:r>
              <a:rPr lang="en-US" sz="2400" b="1" dirty="0">
                <a:solidFill>
                  <a:schemeClr val="accent2">
                    <a:lumMod val="50000"/>
                  </a:schemeClr>
                </a:solidFill>
                <a:latin typeface="Bell MT" panose="02020503060305020303" pitchFamily="18" charset="0"/>
                <a:ea typeface="ＭＳ Ｐゴシック" charset="-128"/>
                <a:cs typeface="ＭＳ Ｐゴシック" charset="-128"/>
              </a:rPr>
              <a:t>help early on </a:t>
            </a:r>
          </a:p>
          <a:p>
            <a:endParaRPr lang="en-US" dirty="0"/>
          </a:p>
        </p:txBody>
      </p:sp>
    </p:spTree>
    <p:extLst>
      <p:ext uri="{BB962C8B-B14F-4D97-AF65-F5344CB8AC3E}">
        <p14:creationId xmlns:p14="http://schemas.microsoft.com/office/powerpoint/2010/main" val="1671200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224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TRY THIS:</a:t>
            </a:r>
            <a:endParaRPr lang="en-US" dirty="0"/>
          </a:p>
        </p:txBody>
      </p:sp>
      <p:sp>
        <p:nvSpPr>
          <p:cNvPr id="3" name="Text Placeholder 2"/>
          <p:cNvSpPr>
            <a:spLocks noGrp="1"/>
          </p:cNvSpPr>
          <p:nvPr>
            <p:ph type="body" idx="1"/>
          </p:nvPr>
        </p:nvSpPr>
        <p:spPr>
          <a:xfrm>
            <a:off x="411963" y="1200150"/>
            <a:ext cx="8579637" cy="3383699"/>
          </a:xfrm>
        </p:spPr>
        <p:txBody>
          <a:bodyPr/>
          <a:lstStyle/>
          <a:p>
            <a:r>
              <a:rPr lang="en-US" dirty="0" smtClean="0">
                <a:solidFill>
                  <a:schemeClr val="tx2"/>
                </a:solidFill>
              </a:rPr>
              <a:t>REMEMBER: </a:t>
            </a:r>
            <a:r>
              <a:rPr lang="en-US" dirty="0">
                <a:solidFill>
                  <a:schemeClr val="accent6">
                    <a:lumMod val="75000"/>
                  </a:schemeClr>
                </a:solidFill>
              </a:rPr>
              <a:t>Y</a:t>
            </a:r>
            <a:r>
              <a:rPr lang="en-US" dirty="0" smtClean="0">
                <a:solidFill>
                  <a:schemeClr val="accent6">
                    <a:lumMod val="75000"/>
                  </a:schemeClr>
                </a:solidFill>
              </a:rPr>
              <a:t>ou’re </a:t>
            </a:r>
            <a:r>
              <a:rPr lang="en-US" dirty="0">
                <a:solidFill>
                  <a:schemeClr val="accent6">
                    <a:lumMod val="75000"/>
                  </a:schemeClr>
                </a:solidFill>
              </a:rPr>
              <a:t>in control of two things - your attitude and your efforts</a:t>
            </a:r>
            <a:r>
              <a:rPr lang="en-US" dirty="0" smtClean="0">
                <a:solidFill>
                  <a:schemeClr val="accent6">
                    <a:lumMod val="75000"/>
                  </a:schemeClr>
                </a:solidFill>
              </a:rPr>
              <a:t>.</a:t>
            </a:r>
          </a:p>
          <a:p>
            <a:r>
              <a:rPr lang="en-US" dirty="0" smtClean="0"/>
              <a:t>HIT PAUSE:  </a:t>
            </a:r>
            <a:r>
              <a:rPr lang="en-US" sz="1600" dirty="0" smtClean="0">
                <a:solidFill>
                  <a:schemeClr val="accent6">
                    <a:lumMod val="75000"/>
                  </a:schemeClr>
                </a:solidFill>
              </a:rPr>
              <a:t>Control </a:t>
            </a:r>
            <a:r>
              <a:rPr lang="en-US" sz="1600" dirty="0">
                <a:solidFill>
                  <a:schemeClr val="accent6">
                    <a:lumMod val="75000"/>
                  </a:schemeClr>
                </a:solidFill>
              </a:rPr>
              <a:t>how much external stimuli you allow, such as Netflix</a:t>
            </a:r>
            <a:r>
              <a:rPr lang="en-US" sz="1600" dirty="0" smtClean="0">
                <a:solidFill>
                  <a:schemeClr val="accent6">
                    <a:lumMod val="75000"/>
                  </a:schemeClr>
                </a:solidFill>
              </a:rPr>
              <a:t>, </a:t>
            </a:r>
            <a:r>
              <a:rPr lang="en-US" sz="1600" dirty="0">
                <a:solidFill>
                  <a:schemeClr val="accent6">
                    <a:lumMod val="75000"/>
                  </a:schemeClr>
                </a:solidFill>
              </a:rPr>
              <a:t>gaming, </a:t>
            </a:r>
            <a:r>
              <a:rPr lang="en-US" sz="1600" dirty="0" smtClean="0">
                <a:solidFill>
                  <a:schemeClr val="accent6">
                    <a:lumMod val="75000"/>
                  </a:schemeClr>
                </a:solidFill>
              </a:rPr>
              <a:t>socializing, and social </a:t>
            </a:r>
            <a:r>
              <a:rPr lang="en-US" sz="1600" dirty="0">
                <a:solidFill>
                  <a:schemeClr val="accent6">
                    <a:lumMod val="75000"/>
                  </a:schemeClr>
                </a:solidFill>
              </a:rPr>
              <a:t>media scrolling. </a:t>
            </a:r>
            <a:r>
              <a:rPr lang="en-US" sz="1600" dirty="0" smtClean="0">
                <a:solidFill>
                  <a:schemeClr val="accent6">
                    <a:lumMod val="75000"/>
                  </a:schemeClr>
                </a:solidFill>
              </a:rPr>
              <a:t>Invite space </a:t>
            </a:r>
            <a:r>
              <a:rPr lang="en-US" sz="1600" dirty="0">
                <a:solidFill>
                  <a:schemeClr val="accent6">
                    <a:lumMod val="75000"/>
                  </a:schemeClr>
                </a:solidFill>
              </a:rPr>
              <a:t>and time in </a:t>
            </a:r>
            <a:r>
              <a:rPr lang="en-US" sz="1600" dirty="0" smtClean="0">
                <a:solidFill>
                  <a:schemeClr val="accent6">
                    <a:lumMod val="75000"/>
                  </a:schemeClr>
                </a:solidFill>
              </a:rPr>
              <a:t>your </a:t>
            </a:r>
            <a:r>
              <a:rPr lang="en-US" sz="1600" dirty="0">
                <a:solidFill>
                  <a:schemeClr val="accent6">
                    <a:lumMod val="75000"/>
                  </a:schemeClr>
                </a:solidFill>
              </a:rPr>
              <a:t>day to decompress and declutter </a:t>
            </a:r>
            <a:r>
              <a:rPr lang="en-US" sz="1600" dirty="0" smtClean="0">
                <a:solidFill>
                  <a:schemeClr val="accent6">
                    <a:lumMod val="75000"/>
                  </a:schemeClr>
                </a:solidFill>
              </a:rPr>
              <a:t>your mind </a:t>
            </a:r>
            <a:r>
              <a:rPr lang="en-US" sz="1600" dirty="0">
                <a:solidFill>
                  <a:schemeClr val="accent6">
                    <a:lumMod val="75000"/>
                  </a:schemeClr>
                </a:solidFill>
              </a:rPr>
              <a:t>through reflection, </a:t>
            </a:r>
            <a:r>
              <a:rPr lang="en-US" sz="1600" dirty="0" smtClean="0">
                <a:solidFill>
                  <a:schemeClr val="accent6">
                    <a:lumMod val="75000"/>
                  </a:schemeClr>
                </a:solidFill>
              </a:rPr>
              <a:t>stillness, </a:t>
            </a:r>
            <a:r>
              <a:rPr lang="en-US" sz="1600" dirty="0">
                <a:solidFill>
                  <a:schemeClr val="accent6">
                    <a:lumMod val="75000"/>
                  </a:schemeClr>
                </a:solidFill>
              </a:rPr>
              <a:t>or exercise</a:t>
            </a:r>
            <a:r>
              <a:rPr lang="en-US" sz="1600" dirty="0" smtClean="0">
                <a:solidFill>
                  <a:schemeClr val="accent6">
                    <a:lumMod val="75000"/>
                  </a:schemeClr>
                </a:solidFill>
              </a:rPr>
              <a:t>.</a:t>
            </a:r>
            <a:endParaRPr lang="en-US" sz="1600" dirty="0">
              <a:solidFill>
                <a:schemeClr val="accent6">
                  <a:lumMod val="75000"/>
                </a:schemeClr>
              </a:solidFill>
            </a:endParaRPr>
          </a:p>
          <a:p>
            <a:r>
              <a:rPr lang="en-US" dirty="0" smtClean="0"/>
              <a:t>STRESS LESS: </a:t>
            </a:r>
            <a:r>
              <a:rPr lang="en-US" sz="1600" dirty="0" smtClean="0">
                <a:solidFill>
                  <a:schemeClr val="accent6">
                    <a:lumMod val="75000"/>
                  </a:schemeClr>
                </a:solidFill>
              </a:rPr>
              <a:t>Pinpoint </a:t>
            </a:r>
            <a:r>
              <a:rPr lang="en-US" sz="1600" dirty="0">
                <a:solidFill>
                  <a:schemeClr val="accent6">
                    <a:lumMod val="75000"/>
                  </a:schemeClr>
                </a:solidFill>
              </a:rPr>
              <a:t>sources of stress and pay attention to how they react to these stressors. </a:t>
            </a:r>
            <a:r>
              <a:rPr lang="en-US" sz="1600" dirty="0">
                <a:solidFill>
                  <a:schemeClr val="accent6">
                    <a:lumMod val="75000"/>
                  </a:schemeClr>
                </a:solidFill>
              </a:rPr>
              <a:t>W</a:t>
            </a:r>
            <a:r>
              <a:rPr lang="en-US" sz="1600" dirty="0" smtClean="0">
                <a:solidFill>
                  <a:schemeClr val="accent6">
                    <a:lumMod val="75000"/>
                  </a:schemeClr>
                </a:solidFill>
              </a:rPr>
              <a:t>here does stress originate for you </a:t>
            </a:r>
            <a:r>
              <a:rPr lang="en-US" sz="1600" dirty="0">
                <a:solidFill>
                  <a:schemeClr val="accent6">
                    <a:lumMod val="75000"/>
                  </a:schemeClr>
                </a:solidFill>
              </a:rPr>
              <a:t>and what negative reactions or behaviors </a:t>
            </a:r>
            <a:r>
              <a:rPr lang="en-US" sz="1600" dirty="0" smtClean="0">
                <a:solidFill>
                  <a:schemeClr val="accent6">
                    <a:lumMod val="75000"/>
                  </a:schemeClr>
                </a:solidFill>
              </a:rPr>
              <a:t>does it provoke? How can you redirect </a:t>
            </a:r>
            <a:r>
              <a:rPr lang="en-US" sz="1600" dirty="0">
                <a:solidFill>
                  <a:schemeClr val="accent6">
                    <a:lumMod val="75000"/>
                  </a:schemeClr>
                </a:solidFill>
              </a:rPr>
              <a:t>and </a:t>
            </a:r>
            <a:r>
              <a:rPr lang="en-US" sz="1600" dirty="0" smtClean="0">
                <a:solidFill>
                  <a:schemeClr val="accent6">
                    <a:lumMod val="75000"/>
                  </a:schemeClr>
                </a:solidFill>
              </a:rPr>
              <a:t>handle stress better? </a:t>
            </a:r>
            <a:endParaRPr lang="en-US" sz="1600" dirty="0">
              <a:solidFill>
                <a:schemeClr val="accent6">
                  <a:lumMod val="75000"/>
                </a:schemeClr>
              </a:solidFill>
            </a:endParaRPr>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5037" y="209550"/>
            <a:ext cx="4733925" cy="4724400"/>
          </a:xfrm>
          <a:prstGeom prst="rect">
            <a:avLst/>
          </a:prstGeom>
        </p:spPr>
      </p:pic>
    </p:spTree>
    <p:extLst>
      <p:ext uri="{BB962C8B-B14F-4D97-AF65-F5344CB8AC3E}">
        <p14:creationId xmlns:p14="http://schemas.microsoft.com/office/powerpoint/2010/main" val="2425592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3">
                                            <p:txEl>
                                              <p:pRg st="0" end="0"/>
                                            </p:txEl>
                                          </p:spTgt>
                                        </p:tgtEl>
                                      </p:cBhvr>
                                    </p:animEffect>
                                    <p:anim calcmode="lin" valueType="num">
                                      <p:cBhvr>
                                        <p:cTn id="7"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8" dur="1000"/>
                                        <p:tgtEl>
                                          <p:spTgt spid="3">
                                            <p:txEl>
                                              <p:pRg st="0" end="0"/>
                                            </p:txEl>
                                          </p:spTgt>
                                        </p:tgtEl>
                                        <p:attrNameLst>
                                          <p:attrName>ppt_y</p:attrName>
                                        </p:attrNameLst>
                                      </p:cBhvr>
                                      <p:tavLst>
                                        <p:tav tm="0">
                                          <p:val>
                                            <p:strVal val="ppt_y"/>
                                          </p:val>
                                        </p:tav>
                                        <p:tav tm="100000">
                                          <p:val>
                                            <p:strVal val="ppt_y+.1"/>
                                          </p:val>
                                        </p:tav>
                                      </p:tavLst>
                                    </p:anim>
                                    <p:set>
                                      <p:cBhvr>
                                        <p:cTn id="9"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2" presetClass="exit" presetSubtype="0" fill="hold" grpId="0" nodeType="clickEffect">
                                  <p:stCondLst>
                                    <p:cond delay="0"/>
                                  </p:stCondLst>
                                  <p:childTnLst>
                                    <p:animEffect transition="out" filter="fade">
                                      <p:cBhvr>
                                        <p:cTn id="13" dur="1000"/>
                                        <p:tgtEl>
                                          <p:spTgt spid="3">
                                            <p:txEl>
                                              <p:pRg st="1" end="1"/>
                                            </p:txEl>
                                          </p:spTgt>
                                        </p:tgtEl>
                                      </p:cBhvr>
                                    </p:animEffect>
                                    <p:anim calcmode="lin" valueType="num">
                                      <p:cBhvr>
                                        <p:cTn id="14" dur="1000"/>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p:tgtEl>
                                          <p:spTgt spid="3">
                                            <p:txEl>
                                              <p:pRg st="1" end="1"/>
                                            </p:txEl>
                                          </p:spTgt>
                                        </p:tgtEl>
                                        <p:attrNameLst>
                                          <p:attrName>ppt_y</p:attrName>
                                        </p:attrNameLst>
                                      </p:cBhvr>
                                      <p:tavLst>
                                        <p:tav tm="0">
                                          <p:val>
                                            <p:strVal val="ppt_y"/>
                                          </p:val>
                                        </p:tav>
                                        <p:tav tm="100000">
                                          <p:val>
                                            <p:strVal val="ppt_y+.1"/>
                                          </p:val>
                                        </p:tav>
                                      </p:tavLst>
                                    </p:anim>
                                    <p:set>
                                      <p:cBhvr>
                                        <p:cTn id="16"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42" presetClass="exit" presetSubtype="0" fill="hold" grpId="0" nodeType="clickEffect">
                                  <p:stCondLst>
                                    <p:cond delay="0"/>
                                  </p:stCondLst>
                                  <p:childTnLst>
                                    <p:animEffect transition="out" filter="fade">
                                      <p:cBhvr>
                                        <p:cTn id="20" dur="1000"/>
                                        <p:tgtEl>
                                          <p:spTgt spid="3">
                                            <p:txEl>
                                              <p:pRg st="2" end="2"/>
                                            </p:txEl>
                                          </p:spTgt>
                                        </p:tgtEl>
                                      </p:cBhvr>
                                    </p:animEffect>
                                    <p:anim calcmode="lin" valueType="num">
                                      <p:cBhvr>
                                        <p:cTn id="21" dur="1000"/>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p:tgtEl>
                                          <p:spTgt spid="3">
                                            <p:txEl>
                                              <p:pRg st="2" end="2"/>
                                            </p:txEl>
                                          </p:spTgt>
                                        </p:tgtEl>
                                        <p:attrNameLst>
                                          <p:attrName>ppt_y</p:attrName>
                                        </p:attrNameLst>
                                      </p:cBhvr>
                                      <p:tavLst>
                                        <p:tav tm="0">
                                          <p:val>
                                            <p:strVal val="ppt_y"/>
                                          </p:val>
                                        </p:tav>
                                        <p:tav tm="100000">
                                          <p:val>
                                            <p:strVal val="ppt_y+.1"/>
                                          </p:val>
                                        </p:tav>
                                      </p:tavLst>
                                    </p:anim>
                                    <p:set>
                                      <p:cBhvr>
                                        <p:cTn id="23" dur="1" fill="hold">
                                          <p:stCondLst>
                                            <p:cond delay="999"/>
                                          </p:stCondLst>
                                        </p:cTn>
                                        <p:tgtEl>
                                          <p:spTgt spid="3">
                                            <p:txEl>
                                              <p:pRg st="2" end="2"/>
                                            </p:txEl>
                                          </p:spTgt>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wheel(1)">
                                      <p:cBhvr>
                                        <p:cTn id="2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B45F06"/>
        </a:solidFill>
        <a:effectLst/>
      </p:bgPr>
    </p:bg>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387900" y="458025"/>
            <a:ext cx="8368200" cy="686099"/>
          </a:xfrm>
          <a:prstGeom prst="rect">
            <a:avLst/>
          </a:prstGeom>
        </p:spPr>
        <p:txBody>
          <a:bodyPr lIns="91425" tIns="91425" rIns="91425" bIns="91425" anchor="b" anchorCtr="0">
            <a:noAutofit/>
          </a:bodyPr>
          <a:lstStyle/>
          <a:p>
            <a:pPr>
              <a:spcBef>
                <a:spcPts val="0"/>
              </a:spcBef>
              <a:buNone/>
            </a:pPr>
            <a:r>
              <a:rPr lang="en"/>
              <a:t>Additional Resources</a:t>
            </a:r>
          </a:p>
        </p:txBody>
      </p:sp>
      <p:sp>
        <p:nvSpPr>
          <p:cNvPr id="221" name="Shape 221"/>
          <p:cNvSpPr txBox="1">
            <a:spLocks noGrp="1"/>
          </p:cNvSpPr>
          <p:nvPr>
            <p:ph type="body" idx="1"/>
          </p:nvPr>
        </p:nvSpPr>
        <p:spPr>
          <a:xfrm>
            <a:off x="387900" y="1489824"/>
            <a:ext cx="8368200" cy="3078899"/>
          </a:xfrm>
          <a:prstGeom prst="rect">
            <a:avLst/>
          </a:prstGeom>
        </p:spPr>
        <p:txBody>
          <a:bodyPr lIns="91425" tIns="91425" rIns="91425" bIns="91425" anchor="t" anchorCtr="0">
            <a:noAutofit/>
          </a:bodyPr>
          <a:lstStyle/>
          <a:p>
            <a:pPr rtl="0">
              <a:spcBef>
                <a:spcPts val="0"/>
              </a:spcBef>
              <a:spcAft>
                <a:spcPts val="0"/>
              </a:spcAft>
              <a:buNone/>
            </a:pPr>
            <a:r>
              <a:rPr lang="en" sz="1200">
                <a:solidFill>
                  <a:srgbClr val="FFFFFF"/>
                </a:solidFill>
                <a:latin typeface="Arial"/>
                <a:ea typeface="Arial"/>
                <a:cs typeface="Arial"/>
                <a:sym typeface="Arial"/>
              </a:rPr>
              <a:t>2013 US Dept. of Ed Report Promoting GRIT, Tenacity, and Perseverance:  </a:t>
            </a:r>
            <a:r>
              <a:rPr lang="en" sz="1200" u="sng">
                <a:solidFill>
                  <a:schemeClr val="hlink"/>
                </a:solidFill>
                <a:latin typeface="Arial"/>
                <a:ea typeface="Arial"/>
                <a:cs typeface="Arial"/>
                <a:sym typeface="Arial"/>
                <a:hlinkClick r:id="rId3"/>
              </a:rPr>
              <a:t>http://pgbovine.net/OET-Draft-Grit-Report-2-17-13.pdf</a:t>
            </a:r>
            <a:r>
              <a:rPr lang="en" sz="1200">
                <a:solidFill>
                  <a:srgbClr val="FFFFFF"/>
                </a:solidFill>
                <a:latin typeface="Arial"/>
                <a:ea typeface="Arial"/>
                <a:cs typeface="Arial"/>
                <a:sym typeface="Arial"/>
              </a:rPr>
              <a:t> </a:t>
            </a:r>
          </a:p>
          <a:p>
            <a:pPr rtl="0">
              <a:spcBef>
                <a:spcPts val="0"/>
              </a:spcBef>
              <a:spcAft>
                <a:spcPts val="0"/>
              </a:spcAft>
              <a:buNone/>
            </a:pPr>
            <a:endParaRPr sz="1200">
              <a:solidFill>
                <a:srgbClr val="FFFFFF"/>
              </a:solidFill>
              <a:latin typeface="Arial"/>
              <a:ea typeface="Arial"/>
              <a:cs typeface="Arial"/>
              <a:sym typeface="Arial"/>
            </a:endParaRPr>
          </a:p>
          <a:p>
            <a:pPr rtl="0">
              <a:spcBef>
                <a:spcPts val="0"/>
              </a:spcBef>
              <a:spcAft>
                <a:spcPts val="0"/>
              </a:spcAft>
              <a:buNone/>
            </a:pPr>
            <a:r>
              <a:rPr lang="en" sz="1200">
                <a:solidFill>
                  <a:srgbClr val="FFFFFF"/>
                </a:solidFill>
                <a:latin typeface="Arial"/>
                <a:ea typeface="Arial"/>
                <a:cs typeface="Arial"/>
                <a:sym typeface="Arial"/>
              </a:rPr>
              <a:t>The Duckworth Lab at Univ. of Pennsylvania: </a:t>
            </a:r>
            <a:r>
              <a:rPr lang="en" sz="1200" u="sng">
                <a:solidFill>
                  <a:schemeClr val="hlink"/>
                </a:solidFill>
                <a:latin typeface="Arial"/>
                <a:ea typeface="Arial"/>
                <a:cs typeface="Arial"/>
                <a:sym typeface="Arial"/>
                <a:hlinkClick r:id="rId4"/>
              </a:rPr>
              <a:t>https://sites.sas.upenn.edu/?q=duckworth/pages/character-lab-0</a:t>
            </a:r>
          </a:p>
          <a:p>
            <a:pPr rtl="0">
              <a:spcBef>
                <a:spcPts val="0"/>
              </a:spcBef>
              <a:spcAft>
                <a:spcPts val="0"/>
              </a:spcAft>
              <a:buNone/>
            </a:pPr>
            <a:endParaRPr sz="1200">
              <a:solidFill>
                <a:srgbClr val="FFFFFF"/>
              </a:solidFill>
              <a:latin typeface="Arial"/>
              <a:ea typeface="Arial"/>
              <a:cs typeface="Arial"/>
              <a:sym typeface="Arial"/>
            </a:endParaRPr>
          </a:p>
          <a:p>
            <a:pPr rtl="0">
              <a:spcBef>
                <a:spcPts val="0"/>
              </a:spcBef>
              <a:spcAft>
                <a:spcPts val="0"/>
              </a:spcAft>
              <a:buNone/>
            </a:pPr>
            <a:r>
              <a:rPr lang="en" sz="1200">
                <a:solidFill>
                  <a:srgbClr val="FFFFFF"/>
                </a:solidFill>
                <a:latin typeface="Arial"/>
                <a:ea typeface="Arial"/>
                <a:cs typeface="Arial"/>
                <a:sym typeface="Arial"/>
              </a:rPr>
              <a:t>The Resilience Project @ Stanford: </a:t>
            </a:r>
            <a:r>
              <a:rPr lang="en" sz="1200" u="sng">
                <a:solidFill>
                  <a:schemeClr val="hlink"/>
                </a:solidFill>
                <a:latin typeface="Arial"/>
                <a:ea typeface="Arial"/>
                <a:cs typeface="Arial"/>
                <a:sym typeface="Arial"/>
                <a:hlinkClick r:id="rId5"/>
              </a:rPr>
              <a:t>https://undergrad.stanford.edu/resilience</a:t>
            </a:r>
            <a:r>
              <a:rPr lang="en" sz="1200">
                <a:solidFill>
                  <a:srgbClr val="FFFFFF"/>
                </a:solidFill>
                <a:latin typeface="Arial"/>
                <a:ea typeface="Arial"/>
                <a:cs typeface="Arial"/>
                <a:sym typeface="Arial"/>
              </a:rPr>
              <a:t> </a:t>
            </a:r>
          </a:p>
          <a:p>
            <a:pPr rtl="0">
              <a:spcBef>
                <a:spcPts val="0"/>
              </a:spcBef>
              <a:spcAft>
                <a:spcPts val="0"/>
              </a:spcAft>
              <a:buNone/>
            </a:pPr>
            <a:endParaRPr sz="1200">
              <a:solidFill>
                <a:srgbClr val="FFFFFF"/>
              </a:solidFill>
              <a:latin typeface="Arial"/>
              <a:ea typeface="Arial"/>
              <a:cs typeface="Arial"/>
              <a:sym typeface="Arial"/>
            </a:endParaRPr>
          </a:p>
          <a:p>
            <a:pPr rtl="0">
              <a:spcBef>
                <a:spcPts val="0"/>
              </a:spcBef>
              <a:spcAft>
                <a:spcPts val="0"/>
              </a:spcAft>
              <a:buNone/>
            </a:pPr>
            <a:r>
              <a:rPr lang="en" sz="1200">
                <a:solidFill>
                  <a:srgbClr val="FFFFFF"/>
                </a:solidFill>
                <a:latin typeface="Arial"/>
                <a:ea typeface="Arial"/>
                <a:cs typeface="Arial"/>
                <a:sym typeface="Arial"/>
              </a:rPr>
              <a:t>Jia Jiang’s 100 Days of Rejection: </a:t>
            </a:r>
            <a:r>
              <a:rPr lang="en" sz="1200" u="sng">
                <a:solidFill>
                  <a:schemeClr val="hlink"/>
                </a:solidFill>
                <a:latin typeface="Arial"/>
                <a:ea typeface="Arial"/>
                <a:cs typeface="Arial"/>
                <a:sym typeface="Arial"/>
                <a:hlinkClick r:id="rId6"/>
              </a:rPr>
              <a:t>http://fearbuster.com/</a:t>
            </a:r>
            <a:r>
              <a:rPr lang="en" sz="1200">
                <a:solidFill>
                  <a:srgbClr val="FFFFFF"/>
                </a:solidFill>
                <a:latin typeface="Arial"/>
                <a:ea typeface="Arial"/>
                <a:cs typeface="Arial"/>
                <a:sym typeface="Arial"/>
              </a:rPr>
              <a:t> </a:t>
            </a:r>
          </a:p>
          <a:p>
            <a:pPr rtl="0">
              <a:spcBef>
                <a:spcPts val="0"/>
              </a:spcBef>
              <a:spcAft>
                <a:spcPts val="0"/>
              </a:spcAft>
              <a:buNone/>
            </a:pPr>
            <a:r>
              <a:rPr lang="en" sz="1200">
                <a:solidFill>
                  <a:srgbClr val="FFFFFF"/>
                </a:solidFill>
                <a:latin typeface="Arial"/>
                <a:ea typeface="Arial"/>
                <a:cs typeface="Arial"/>
                <a:sym typeface="Arial"/>
              </a:rPr>
              <a:t> </a:t>
            </a:r>
          </a:p>
          <a:p>
            <a:pPr rtl="0">
              <a:spcBef>
                <a:spcPts val="0"/>
              </a:spcBef>
              <a:spcAft>
                <a:spcPts val="0"/>
              </a:spcAft>
              <a:buNone/>
            </a:pPr>
            <a:r>
              <a:rPr lang="en" sz="1200">
                <a:solidFill>
                  <a:srgbClr val="FFFFFF"/>
                </a:solidFill>
                <a:latin typeface="Arial"/>
                <a:ea typeface="Arial"/>
                <a:cs typeface="Arial"/>
                <a:sym typeface="Arial"/>
              </a:rPr>
              <a:t>The Science of Resiliency: </a:t>
            </a:r>
            <a:r>
              <a:rPr lang="en" sz="1200" u="sng">
                <a:solidFill>
                  <a:srgbClr val="FFFFFF"/>
                </a:solidFill>
                <a:latin typeface="Arial"/>
                <a:ea typeface="Arial"/>
                <a:cs typeface="Arial"/>
                <a:sym typeface="Arial"/>
                <a:hlinkClick r:id="rId7"/>
              </a:rPr>
              <a:t>https://www.youtube.com/watch?v=403i7IWrv78 </a:t>
            </a:r>
          </a:p>
          <a:p>
            <a:pPr rtl="0">
              <a:spcBef>
                <a:spcPts val="0"/>
              </a:spcBef>
              <a:spcAft>
                <a:spcPts val="0"/>
              </a:spcAft>
              <a:buNone/>
            </a:pPr>
            <a:r>
              <a:rPr lang="en" sz="1200">
                <a:solidFill>
                  <a:srgbClr val="FFFFFF"/>
                </a:solidFill>
                <a:latin typeface="Arial"/>
                <a:ea typeface="Arial"/>
                <a:cs typeface="Arial"/>
                <a:sym typeface="Arial"/>
              </a:rPr>
              <a:t> </a:t>
            </a:r>
          </a:p>
          <a:p>
            <a:pPr rtl="0">
              <a:spcBef>
                <a:spcPts val="0"/>
              </a:spcBef>
              <a:spcAft>
                <a:spcPts val="0"/>
              </a:spcAft>
              <a:buNone/>
            </a:pPr>
            <a:r>
              <a:rPr lang="en" sz="1200">
                <a:solidFill>
                  <a:srgbClr val="FFFFFF"/>
                </a:solidFill>
                <a:latin typeface="Arial"/>
                <a:ea typeface="Arial"/>
                <a:cs typeface="Arial"/>
                <a:sym typeface="Arial"/>
              </a:rPr>
              <a:t>Resiliency quiz: </a:t>
            </a:r>
            <a:r>
              <a:rPr lang="en" sz="1200" u="sng">
                <a:solidFill>
                  <a:srgbClr val="FFFFFF"/>
                </a:solidFill>
                <a:latin typeface="Arial"/>
                <a:ea typeface="Arial"/>
                <a:cs typeface="Arial"/>
                <a:sym typeface="Arial"/>
                <a:hlinkClick r:id="rId8"/>
              </a:rPr>
              <a:t>http://www.resiliency.com/free-articles-resources/the-resiliency-quiz/</a:t>
            </a:r>
          </a:p>
          <a:p>
            <a:pPr rtl="0">
              <a:spcBef>
                <a:spcPts val="0"/>
              </a:spcBef>
              <a:spcAft>
                <a:spcPts val="0"/>
              </a:spcAft>
              <a:buNone/>
            </a:pPr>
            <a:endParaRPr sz="1200">
              <a:solidFill>
                <a:srgbClr val="222222"/>
              </a:solidFill>
              <a:latin typeface="Arial"/>
              <a:ea typeface="Arial"/>
              <a:cs typeface="Arial"/>
              <a:sym typeface="Arial"/>
            </a:endParaRPr>
          </a:p>
          <a:p>
            <a:pPr rtl="0">
              <a:spcBef>
                <a:spcPts val="0"/>
              </a:spcBef>
              <a:spcAft>
                <a:spcPts val="0"/>
              </a:spcAft>
              <a:buNone/>
            </a:pPr>
            <a:r>
              <a:rPr lang="en" sz="1200">
                <a:solidFill>
                  <a:srgbClr val="F3F3F3"/>
                </a:solidFill>
                <a:latin typeface="Arial"/>
                <a:ea typeface="Arial"/>
                <a:cs typeface="Arial"/>
                <a:sym typeface="Arial"/>
              </a:rPr>
              <a:t>TedTalks: Scott Gellar, Carrie Green, and Eduardo Briceno</a:t>
            </a:r>
          </a:p>
          <a:p>
            <a:pPr>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2601" y="0"/>
            <a:ext cx="5378604" cy="5404970"/>
          </a:xfrm>
          <a:prstGeom prst="rect">
            <a:avLst/>
          </a:prstGeom>
        </p:spPr>
      </p:pic>
    </p:spTree>
    <p:extLst>
      <p:ext uri="{BB962C8B-B14F-4D97-AF65-F5344CB8AC3E}">
        <p14:creationId xmlns:p14="http://schemas.microsoft.com/office/powerpoint/2010/main" val="16322784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387900" y="458025"/>
            <a:ext cx="8368200" cy="686099"/>
          </a:xfrm>
          <a:prstGeom prst="rect">
            <a:avLst/>
          </a:prstGeom>
        </p:spPr>
        <p:txBody>
          <a:bodyPr lIns="91425" tIns="91425" rIns="91425" bIns="91425" anchor="b" anchorCtr="0">
            <a:noAutofit/>
          </a:bodyPr>
          <a:lstStyle/>
          <a:p>
            <a:pPr>
              <a:spcBef>
                <a:spcPts val="0"/>
              </a:spcBef>
              <a:buNone/>
            </a:pPr>
            <a:r>
              <a:rPr lang="en" b="1" dirty="0" smtClean="0">
                <a:solidFill>
                  <a:schemeClr val="accent6">
                    <a:lumMod val="75000"/>
                  </a:schemeClr>
                </a:solidFill>
              </a:rPr>
              <a:t>Steps </a:t>
            </a:r>
            <a:r>
              <a:rPr lang="en" b="1" dirty="0">
                <a:solidFill>
                  <a:schemeClr val="accent6">
                    <a:lumMod val="75000"/>
                  </a:schemeClr>
                </a:solidFill>
              </a:rPr>
              <a:t>to Success</a:t>
            </a:r>
          </a:p>
        </p:txBody>
      </p:sp>
      <p:sp>
        <p:nvSpPr>
          <p:cNvPr id="85" name="Shape 85"/>
          <p:cNvSpPr txBox="1">
            <a:spLocks noGrp="1"/>
          </p:cNvSpPr>
          <p:nvPr>
            <p:ph type="body" idx="1"/>
          </p:nvPr>
        </p:nvSpPr>
        <p:spPr>
          <a:xfrm>
            <a:off x="387900" y="1489824"/>
            <a:ext cx="8368200" cy="858000"/>
          </a:xfrm>
          <a:prstGeom prst="rect">
            <a:avLst/>
          </a:prstGeom>
        </p:spPr>
        <p:txBody>
          <a:bodyPr lIns="91425" tIns="91425" rIns="91425" bIns="91425" anchor="t" anchorCtr="0">
            <a:noAutofit/>
          </a:bodyPr>
          <a:lstStyle/>
          <a:p>
            <a:pPr rtl="0">
              <a:spcBef>
                <a:spcPts val="0"/>
              </a:spcBef>
              <a:buNone/>
            </a:pPr>
            <a:r>
              <a:rPr lang="en" sz="1200" dirty="0" smtClean="0"/>
              <a:t>This study looked at successful college students to see what strategies they used </a:t>
            </a:r>
            <a:r>
              <a:rPr lang="en" sz="1200" dirty="0"/>
              <a:t>to help them </a:t>
            </a:r>
            <a:r>
              <a:rPr lang="en" sz="1200" dirty="0" smtClean="0"/>
              <a:t>succeed.</a:t>
            </a:r>
            <a:endParaRPr lang="en" sz="1200" dirty="0"/>
          </a:p>
          <a:p>
            <a:pPr lvl="0" rtl="0">
              <a:spcBef>
                <a:spcPts val="0"/>
              </a:spcBef>
              <a:buNone/>
            </a:pPr>
            <a:endParaRPr dirty="0"/>
          </a:p>
        </p:txBody>
      </p:sp>
      <p:sp>
        <p:nvSpPr>
          <p:cNvPr id="86" name="Shape 86"/>
          <p:cNvSpPr txBox="1"/>
          <p:nvPr/>
        </p:nvSpPr>
        <p:spPr>
          <a:xfrm>
            <a:off x="727444" y="2343150"/>
            <a:ext cx="4235700" cy="365699"/>
          </a:xfrm>
          <a:prstGeom prst="rect">
            <a:avLst/>
          </a:prstGeom>
          <a:noFill/>
          <a:ln>
            <a:noFill/>
          </a:ln>
        </p:spPr>
        <p:txBody>
          <a:bodyPr lIns="91425" tIns="91425" rIns="91425" bIns="91425" anchor="t" anchorCtr="0">
            <a:noAutofit/>
          </a:bodyPr>
          <a:lstStyle/>
          <a:p>
            <a:pPr>
              <a:spcBef>
                <a:spcPts val="0"/>
              </a:spcBef>
              <a:buNone/>
            </a:pPr>
            <a:r>
              <a:rPr lang="en" dirty="0" smtClean="0">
                <a:solidFill>
                  <a:srgbClr val="F3F3F3"/>
                </a:solidFill>
              </a:rPr>
              <a:t>Four themes emerged:</a:t>
            </a:r>
            <a:endParaRPr lang="en" dirty="0">
              <a:solidFill>
                <a:srgbClr val="F3F3F3"/>
              </a:solidFill>
            </a:endParaRPr>
          </a:p>
        </p:txBody>
      </p:sp>
      <p:sp>
        <p:nvSpPr>
          <p:cNvPr id="87" name="Shape 87"/>
          <p:cNvSpPr txBox="1"/>
          <p:nvPr/>
        </p:nvSpPr>
        <p:spPr>
          <a:xfrm>
            <a:off x="760372" y="2883332"/>
            <a:ext cx="5183227" cy="365699"/>
          </a:xfrm>
          <a:prstGeom prst="rect">
            <a:avLst/>
          </a:prstGeom>
          <a:noFill/>
          <a:ln>
            <a:noFill/>
          </a:ln>
        </p:spPr>
        <p:txBody>
          <a:bodyPr lIns="91425" tIns="91425" rIns="91425" bIns="91425" anchor="t" anchorCtr="0">
            <a:noAutofit/>
          </a:bodyPr>
          <a:lstStyle/>
          <a:p>
            <a:pPr marL="457200" lvl="0" indent="-228600" rtl="0">
              <a:spcBef>
                <a:spcPts val="0"/>
              </a:spcBef>
              <a:buClr>
                <a:srgbClr val="F3F3F3"/>
              </a:buClr>
              <a:buAutoNum type="arabicPeriod"/>
            </a:pPr>
            <a:r>
              <a:rPr lang="en" b="1" dirty="0" smtClean="0">
                <a:solidFill>
                  <a:srgbClr val="92D050"/>
                </a:solidFill>
              </a:rPr>
              <a:t>A GROWTH </a:t>
            </a:r>
            <a:r>
              <a:rPr lang="en" b="1" u="sng" dirty="0" smtClean="0">
                <a:solidFill>
                  <a:srgbClr val="92D050"/>
                </a:solidFill>
              </a:rPr>
              <a:t>MINDSET</a:t>
            </a:r>
            <a:r>
              <a:rPr lang="en" b="1" dirty="0" smtClean="0">
                <a:solidFill>
                  <a:srgbClr val="92D050"/>
                </a:solidFill>
              </a:rPr>
              <a:t> and RESILIENT ATTITUDE</a:t>
            </a:r>
            <a:endParaRPr lang="en" b="1" dirty="0">
              <a:solidFill>
                <a:srgbClr val="92D050"/>
              </a:solidFill>
            </a:endParaRPr>
          </a:p>
        </p:txBody>
      </p:sp>
      <p:sp>
        <p:nvSpPr>
          <p:cNvPr id="88" name="Shape 88"/>
          <p:cNvSpPr txBox="1"/>
          <p:nvPr/>
        </p:nvSpPr>
        <p:spPr>
          <a:xfrm>
            <a:off x="1524000" y="3714750"/>
            <a:ext cx="3976199" cy="389400"/>
          </a:xfrm>
          <a:prstGeom prst="rect">
            <a:avLst/>
          </a:prstGeom>
          <a:noFill/>
          <a:ln>
            <a:noFill/>
          </a:ln>
        </p:spPr>
        <p:txBody>
          <a:bodyPr lIns="91425" tIns="91425" rIns="91425" bIns="91425" anchor="t" anchorCtr="0">
            <a:noAutofit/>
          </a:bodyPr>
          <a:lstStyle/>
          <a:p>
            <a:pPr>
              <a:spcBef>
                <a:spcPts val="0"/>
              </a:spcBef>
              <a:buNone/>
            </a:pPr>
            <a:r>
              <a:rPr lang="en" dirty="0">
                <a:solidFill>
                  <a:srgbClr val="EFEFEF"/>
                </a:solidFill>
              </a:rPr>
              <a:t>3. </a:t>
            </a:r>
            <a:r>
              <a:rPr lang="en" b="1" dirty="0">
                <a:solidFill>
                  <a:srgbClr val="EF31B0"/>
                </a:solidFill>
              </a:rPr>
              <a:t>SUPPORTIVE RELATIONSHIPS</a:t>
            </a:r>
          </a:p>
        </p:txBody>
      </p:sp>
      <p:sp>
        <p:nvSpPr>
          <p:cNvPr id="89" name="Shape 89"/>
          <p:cNvSpPr txBox="1"/>
          <p:nvPr/>
        </p:nvSpPr>
        <p:spPr>
          <a:xfrm>
            <a:off x="1219200" y="3327250"/>
            <a:ext cx="7391400" cy="507300"/>
          </a:xfrm>
          <a:prstGeom prst="rect">
            <a:avLst/>
          </a:prstGeom>
          <a:noFill/>
          <a:ln>
            <a:noFill/>
          </a:ln>
        </p:spPr>
        <p:txBody>
          <a:bodyPr lIns="91425" tIns="91425" rIns="91425" bIns="91425" anchor="t" anchorCtr="0">
            <a:noAutofit/>
          </a:bodyPr>
          <a:lstStyle/>
          <a:p>
            <a:pPr lvl="0">
              <a:spcBef>
                <a:spcPts val="0"/>
              </a:spcBef>
              <a:buNone/>
            </a:pPr>
            <a:r>
              <a:rPr lang="en" dirty="0">
                <a:solidFill>
                  <a:srgbClr val="EFEFEF"/>
                </a:solidFill>
              </a:rPr>
              <a:t>2. </a:t>
            </a:r>
            <a:r>
              <a:rPr lang="en" b="1" dirty="0" smtClean="0">
                <a:solidFill>
                  <a:schemeClr val="accent6">
                    <a:lumMod val="75000"/>
                  </a:schemeClr>
                </a:solidFill>
              </a:rPr>
              <a:t>ACADEMIC SUPPORT  STRATEGIES; mentors, tutors, advisors</a:t>
            </a:r>
            <a:endParaRPr lang="en" b="1" dirty="0">
              <a:solidFill>
                <a:schemeClr val="accent6">
                  <a:lumMod val="75000"/>
                </a:schemeClr>
              </a:solidFill>
            </a:endParaRPr>
          </a:p>
        </p:txBody>
      </p:sp>
      <p:sp>
        <p:nvSpPr>
          <p:cNvPr id="90" name="Shape 90"/>
          <p:cNvSpPr txBox="1"/>
          <p:nvPr/>
        </p:nvSpPr>
        <p:spPr>
          <a:xfrm>
            <a:off x="1813731" y="4141401"/>
            <a:ext cx="3091200" cy="365699"/>
          </a:xfrm>
          <a:prstGeom prst="rect">
            <a:avLst/>
          </a:prstGeom>
          <a:noFill/>
          <a:ln>
            <a:noFill/>
          </a:ln>
        </p:spPr>
        <p:txBody>
          <a:bodyPr lIns="91425" tIns="91425" rIns="91425" bIns="91425" anchor="t" anchorCtr="0">
            <a:noAutofit/>
          </a:bodyPr>
          <a:lstStyle/>
          <a:p>
            <a:pPr>
              <a:spcBef>
                <a:spcPts val="0"/>
              </a:spcBef>
              <a:buNone/>
            </a:pPr>
            <a:r>
              <a:rPr lang="en" dirty="0">
                <a:solidFill>
                  <a:srgbClr val="EFEFEF"/>
                </a:solidFill>
              </a:rPr>
              <a:t>4. </a:t>
            </a:r>
            <a:r>
              <a:rPr lang="en" b="1" dirty="0">
                <a:solidFill>
                  <a:schemeClr val="bg2">
                    <a:lumMod val="50000"/>
                    <a:lumOff val="50000"/>
                  </a:schemeClr>
                </a:solidFill>
              </a:rPr>
              <a:t>MEANINGFUL INVOLVEMENT</a:t>
            </a:r>
          </a:p>
        </p:txBody>
      </p:sp>
      <p:sp>
        <p:nvSpPr>
          <p:cNvPr id="91" name="Shape 91"/>
          <p:cNvSpPr txBox="1"/>
          <p:nvPr/>
        </p:nvSpPr>
        <p:spPr>
          <a:xfrm>
            <a:off x="6248400" y="4705350"/>
            <a:ext cx="2777774" cy="309050"/>
          </a:xfrm>
          <a:prstGeom prst="rect">
            <a:avLst/>
          </a:prstGeom>
          <a:noFill/>
          <a:ln>
            <a:noFill/>
          </a:ln>
        </p:spPr>
        <p:txBody>
          <a:bodyPr lIns="91425" tIns="91425" rIns="91425" bIns="91425" anchor="t" anchorCtr="0">
            <a:noAutofit/>
          </a:bodyPr>
          <a:lstStyle/>
          <a:p>
            <a:pPr rtl="0">
              <a:spcBef>
                <a:spcPts val="0"/>
              </a:spcBef>
              <a:buNone/>
            </a:pPr>
            <a:r>
              <a:rPr lang="en" sz="1000" i="1" dirty="0"/>
              <a:t>Thriving in Transitions</a:t>
            </a:r>
            <a:r>
              <a:rPr lang="en" sz="1000" dirty="0"/>
              <a:t>, 2012</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6"/>
                                        </p:tgtEl>
                                        <p:attrNameLst>
                                          <p:attrName>style.visibility</p:attrName>
                                        </p:attrNameLst>
                                      </p:cBhvr>
                                      <p:to>
                                        <p:strVal val="visible"/>
                                      </p:to>
                                    </p:set>
                                    <p:animEffect transition="in" filter="fade">
                                      <p:cBhvr>
                                        <p:cTn id="7" dur="1000"/>
                                        <p:tgtEl>
                                          <p:spTgt spid="8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7"/>
                                        </p:tgtEl>
                                        <p:attrNameLst>
                                          <p:attrName>style.visibility</p:attrName>
                                        </p:attrNameLst>
                                      </p:cBhvr>
                                      <p:to>
                                        <p:strVal val="visible"/>
                                      </p:to>
                                    </p:set>
                                    <p:animEffect transition="in" filter="fade">
                                      <p:cBhvr>
                                        <p:cTn id="12" dur="1000"/>
                                        <p:tgtEl>
                                          <p:spTgt spid="8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9"/>
                                        </p:tgtEl>
                                        <p:attrNameLst>
                                          <p:attrName>style.visibility</p:attrName>
                                        </p:attrNameLst>
                                      </p:cBhvr>
                                      <p:to>
                                        <p:strVal val="visible"/>
                                      </p:to>
                                    </p:set>
                                    <p:animEffect transition="in" filter="fade">
                                      <p:cBhvr>
                                        <p:cTn id="17" dur="1000"/>
                                        <p:tgtEl>
                                          <p:spTgt spid="8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8"/>
                                        </p:tgtEl>
                                        <p:attrNameLst>
                                          <p:attrName>style.visibility</p:attrName>
                                        </p:attrNameLst>
                                      </p:cBhvr>
                                      <p:to>
                                        <p:strVal val="visible"/>
                                      </p:to>
                                    </p:set>
                                    <p:animEffect transition="in" filter="fade">
                                      <p:cBhvr>
                                        <p:cTn id="22" dur="1000"/>
                                        <p:tgtEl>
                                          <p:spTgt spid="8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0"/>
                                        </p:tgtEl>
                                        <p:attrNameLst>
                                          <p:attrName>style.visibility</p:attrName>
                                        </p:attrNameLst>
                                      </p:cBhvr>
                                      <p:to>
                                        <p:strVal val="visible"/>
                                      </p:to>
                                    </p:set>
                                    <p:animEffect transition="in" filter="fade">
                                      <p:cBhvr>
                                        <p:cTn id="27" dur="10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8761D"/>
        </a:solidFill>
        <a:effectLst/>
      </p:bgPr>
    </p:bg>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82600" y="1581150"/>
            <a:ext cx="8988000" cy="3409699"/>
          </a:xfrm>
          <a:prstGeom prst="rect">
            <a:avLst/>
          </a:prstGeom>
        </p:spPr>
        <p:txBody>
          <a:bodyPr lIns="91425" tIns="91425" rIns="91425" bIns="91425" anchor="t" anchorCtr="0">
            <a:noAutofit/>
          </a:bodyPr>
          <a:lstStyle/>
          <a:p>
            <a:pPr rtl="0">
              <a:spcBef>
                <a:spcPts val="0"/>
              </a:spcBef>
              <a:buNone/>
            </a:pPr>
            <a:r>
              <a:rPr lang="en" sz="1600" dirty="0" smtClean="0"/>
              <a:t>This isn’t meant to be easy. </a:t>
            </a:r>
          </a:p>
          <a:p>
            <a:pPr rtl="0">
              <a:spcBef>
                <a:spcPts val="0"/>
              </a:spcBef>
              <a:buNone/>
            </a:pPr>
            <a:r>
              <a:rPr lang="en" sz="1600" dirty="0" smtClean="0">
                <a:solidFill>
                  <a:srgbClr val="FFC000"/>
                </a:solidFill>
              </a:rPr>
              <a:t>S</a:t>
            </a:r>
            <a:r>
              <a:rPr lang="en" sz="1600" dirty="0" smtClean="0">
                <a:solidFill>
                  <a:srgbClr val="FFC000"/>
                </a:solidFill>
              </a:rPr>
              <a:t>etbacks </a:t>
            </a:r>
            <a:r>
              <a:rPr lang="en" sz="1600" dirty="0" smtClean="0">
                <a:solidFill>
                  <a:srgbClr val="FFC000"/>
                </a:solidFill>
              </a:rPr>
              <a:t>are </a:t>
            </a:r>
            <a:r>
              <a:rPr lang="en" sz="1600" dirty="0" smtClean="0">
                <a:solidFill>
                  <a:srgbClr val="FFC000"/>
                </a:solidFill>
              </a:rPr>
              <a:t>Normal </a:t>
            </a:r>
            <a:r>
              <a:rPr lang="en" sz="1600" dirty="0" smtClean="0">
                <a:solidFill>
                  <a:srgbClr val="FFC000"/>
                </a:solidFill>
              </a:rPr>
              <a:t>&amp; are part of a </a:t>
            </a:r>
            <a:r>
              <a:rPr lang="en" sz="1600" dirty="0">
                <a:solidFill>
                  <a:srgbClr val="FFC000"/>
                </a:solidFill>
              </a:rPr>
              <a:t>r</a:t>
            </a:r>
            <a:r>
              <a:rPr lang="en" sz="1600" dirty="0" smtClean="0">
                <a:solidFill>
                  <a:srgbClr val="FFC000"/>
                </a:solidFill>
              </a:rPr>
              <a:t>igorous </a:t>
            </a:r>
            <a:r>
              <a:rPr lang="en" sz="1600" dirty="0" smtClean="0">
                <a:solidFill>
                  <a:srgbClr val="FFC000"/>
                </a:solidFill>
              </a:rPr>
              <a:t>education.</a:t>
            </a:r>
          </a:p>
          <a:p>
            <a:pPr rtl="0">
              <a:spcBef>
                <a:spcPts val="0"/>
              </a:spcBef>
              <a:buNone/>
            </a:pPr>
            <a:r>
              <a:rPr lang="en" sz="1600" dirty="0"/>
              <a:t>G</a:t>
            </a:r>
            <a:r>
              <a:rPr lang="en" sz="1600" dirty="0" smtClean="0"/>
              <a:t>oals Help You Get There:  Plan, reflect, take action &amp; make adjustments </a:t>
            </a:r>
            <a:r>
              <a:rPr lang="en" sz="1600" dirty="0" smtClean="0"/>
              <a:t>to </a:t>
            </a:r>
            <a:r>
              <a:rPr lang="en" sz="1600" dirty="0"/>
              <a:t>o</a:t>
            </a:r>
            <a:r>
              <a:rPr lang="en" sz="1600" dirty="0" smtClean="0"/>
              <a:t>vercome </a:t>
            </a:r>
            <a:r>
              <a:rPr lang="en" sz="1600" dirty="0"/>
              <a:t>o</a:t>
            </a:r>
            <a:r>
              <a:rPr lang="en" sz="1600" dirty="0" smtClean="0"/>
              <a:t>bstacles</a:t>
            </a:r>
          </a:p>
          <a:p>
            <a:pPr rtl="0">
              <a:spcBef>
                <a:spcPts val="0"/>
              </a:spcBef>
              <a:buNone/>
            </a:pPr>
            <a:r>
              <a:rPr lang="en" sz="1600" dirty="0" smtClean="0">
                <a:solidFill>
                  <a:srgbClr val="FFC000"/>
                </a:solidFill>
              </a:rPr>
              <a:t>Failure is an </a:t>
            </a:r>
            <a:r>
              <a:rPr lang="en" sz="1600" dirty="0" smtClean="0">
                <a:solidFill>
                  <a:srgbClr val="FFC000"/>
                </a:solidFill>
              </a:rPr>
              <a:t>essential, important </a:t>
            </a:r>
            <a:r>
              <a:rPr lang="en" sz="1600" dirty="0" smtClean="0">
                <a:solidFill>
                  <a:srgbClr val="FFC000"/>
                </a:solidFill>
              </a:rPr>
              <a:t>part of </a:t>
            </a:r>
            <a:r>
              <a:rPr lang="en" sz="1600" dirty="0">
                <a:solidFill>
                  <a:srgbClr val="FFC000"/>
                </a:solidFill>
              </a:rPr>
              <a:t>the learning process. </a:t>
            </a:r>
            <a:endParaRPr lang="en" sz="1600" dirty="0" smtClean="0">
              <a:solidFill>
                <a:srgbClr val="FFC000"/>
              </a:solidFill>
            </a:endParaRPr>
          </a:p>
          <a:p>
            <a:pPr lvl="0" rtl="0">
              <a:spcBef>
                <a:spcPts val="0"/>
              </a:spcBef>
              <a:buNone/>
            </a:pPr>
            <a:r>
              <a:rPr lang="en" sz="1600" dirty="0" smtClean="0"/>
              <a:t>Take </a:t>
            </a:r>
            <a:r>
              <a:rPr lang="en" sz="1600" dirty="0" smtClean="0"/>
              <a:t>Risks. Be Brave</a:t>
            </a:r>
            <a:r>
              <a:rPr lang="en" sz="1600" dirty="0" smtClean="0"/>
              <a:t>. </a:t>
            </a:r>
          </a:p>
          <a:p>
            <a:pPr lvl="0" rtl="0">
              <a:spcBef>
                <a:spcPts val="0"/>
              </a:spcBef>
              <a:buNone/>
            </a:pPr>
            <a:r>
              <a:rPr lang="en" sz="1600" dirty="0" smtClean="0">
                <a:solidFill>
                  <a:srgbClr val="FFC000"/>
                </a:solidFill>
              </a:rPr>
              <a:t>Trying to avoid failure just limits your growth and success.</a:t>
            </a:r>
            <a:endParaRPr lang="en" sz="1600" dirty="0" smtClean="0">
              <a:solidFill>
                <a:srgbClr val="FFC000"/>
              </a:solidFill>
            </a:endParaRPr>
          </a:p>
          <a:p>
            <a:pPr lvl="0" rtl="0">
              <a:spcBef>
                <a:spcPts val="0"/>
              </a:spcBef>
              <a:buNone/>
            </a:pPr>
            <a:r>
              <a:rPr lang="en" sz="1600" dirty="0" smtClean="0"/>
              <a:t>You </a:t>
            </a:r>
            <a:r>
              <a:rPr lang="en" sz="1600" dirty="0" smtClean="0"/>
              <a:t>Belong</a:t>
            </a:r>
            <a:r>
              <a:rPr lang="en" sz="1600" dirty="0"/>
              <a:t> </a:t>
            </a:r>
            <a:r>
              <a:rPr lang="en" sz="1600" dirty="0" smtClean="0"/>
              <a:t>Here!</a:t>
            </a:r>
            <a:endParaRPr lang="en" sz="1600" dirty="0"/>
          </a:p>
          <a:p>
            <a:pPr lvl="0" rtl="0">
              <a:spcBef>
                <a:spcPts val="0"/>
              </a:spcBef>
              <a:buNone/>
            </a:pPr>
            <a:endParaRPr sz="1400" dirty="0"/>
          </a:p>
        </p:txBody>
      </p:sp>
      <p:pic>
        <p:nvPicPr>
          <p:cNvPr id="1026" name="Picture 2" descr="The College Checkpoint – The Court Street Pre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7753" y="234731"/>
            <a:ext cx="2006600" cy="150495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03600" y="2965354"/>
            <a:ext cx="2667000" cy="2025495"/>
          </a:xfrm>
          <a:prstGeom prst="rect">
            <a:avLst/>
          </a:prstGeom>
        </p:spPr>
      </p:pic>
      <p:sp>
        <p:nvSpPr>
          <p:cNvPr id="5" name="Rectangle 4"/>
          <p:cNvSpPr/>
          <p:nvPr/>
        </p:nvSpPr>
        <p:spPr>
          <a:xfrm>
            <a:off x="381000" y="208061"/>
            <a:ext cx="3505200" cy="769441"/>
          </a:xfrm>
          <a:prstGeom prst="rect">
            <a:avLst/>
          </a:prstGeom>
        </p:spPr>
        <p:txBody>
          <a:bodyPr wrap="square">
            <a:spAutoFit/>
          </a:bodyPr>
          <a:lstStyle/>
          <a:p>
            <a:pPr algn="ctr"/>
            <a:r>
              <a:rPr lang="en-US" sz="4400" b="1" dirty="0">
                <a:ln w="9525">
                  <a:solidFill>
                    <a:schemeClr val="bg1"/>
                  </a:solidFill>
                  <a:prstDash val="solid"/>
                </a:ln>
                <a:solidFill>
                  <a:srgbClr val="FFC000"/>
                </a:solidFill>
                <a:effectLst>
                  <a:outerShdw blurRad="12700" dist="38100" dir="2700000" algn="tl" rotWithShape="0">
                    <a:schemeClr val="bg1">
                      <a:lumMod val="50000"/>
                    </a:schemeClr>
                  </a:outerShdw>
                </a:effectLst>
              </a:rPr>
              <a:t>COLLEGE</a:t>
            </a:r>
            <a:endParaRPr lang="en-US" sz="4400" b="1" dirty="0">
              <a:ln w="9525">
                <a:solidFill>
                  <a:schemeClr val="bg1"/>
                </a:solidFill>
                <a:prstDash val="solid"/>
              </a:ln>
              <a:solidFill>
                <a:srgbClr val="FFC000"/>
              </a:solidFill>
              <a:effectLst>
                <a:outerShdw blurRad="12700" dist="38100" dir="2700000" algn="tl" rotWithShape="0">
                  <a:schemeClr val="bg1">
                    <a:lumMod val="50000"/>
                  </a:schemeClr>
                </a:outerShdw>
              </a:effectLst>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6">
                                            <p:txEl>
                                              <p:pRg st="0" end="0"/>
                                            </p:txEl>
                                          </p:spTgt>
                                        </p:tgtEl>
                                        <p:attrNameLst>
                                          <p:attrName>style.visibility</p:attrName>
                                        </p:attrNameLst>
                                      </p:cBhvr>
                                      <p:to>
                                        <p:strVal val="visible"/>
                                      </p:to>
                                    </p:set>
                                    <p:animEffect transition="in" filter="fade">
                                      <p:cBhvr>
                                        <p:cTn id="7" dur="1000"/>
                                        <p:tgtEl>
                                          <p:spTgt spid="106">
                                            <p:txEl>
                                              <p:pRg st="0" end="0"/>
                                            </p:txEl>
                                          </p:spTgt>
                                        </p:tgtEl>
                                      </p:cBhvr>
                                    </p:animEffect>
                                    <p:anim calcmode="lin" valueType="num">
                                      <p:cBhvr>
                                        <p:cTn id="8" dur="1000" fill="hold"/>
                                        <p:tgtEl>
                                          <p:spTgt spid="10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6">
                                            <p:txEl>
                                              <p:pRg st="1" end="1"/>
                                            </p:txEl>
                                          </p:spTgt>
                                        </p:tgtEl>
                                        <p:attrNameLst>
                                          <p:attrName>style.visibility</p:attrName>
                                        </p:attrNameLst>
                                      </p:cBhvr>
                                      <p:to>
                                        <p:strVal val="visible"/>
                                      </p:to>
                                    </p:set>
                                    <p:animEffect transition="in" filter="fade">
                                      <p:cBhvr>
                                        <p:cTn id="14" dur="1000"/>
                                        <p:tgtEl>
                                          <p:spTgt spid="106">
                                            <p:txEl>
                                              <p:pRg st="1" end="1"/>
                                            </p:txEl>
                                          </p:spTgt>
                                        </p:tgtEl>
                                      </p:cBhvr>
                                    </p:animEffect>
                                    <p:anim calcmode="lin" valueType="num">
                                      <p:cBhvr>
                                        <p:cTn id="15" dur="1000" fill="hold"/>
                                        <p:tgtEl>
                                          <p:spTgt spid="10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06">
                                            <p:txEl>
                                              <p:pRg st="2" end="2"/>
                                            </p:txEl>
                                          </p:spTgt>
                                        </p:tgtEl>
                                        <p:attrNameLst>
                                          <p:attrName>style.visibility</p:attrName>
                                        </p:attrNameLst>
                                      </p:cBhvr>
                                      <p:to>
                                        <p:strVal val="visible"/>
                                      </p:to>
                                    </p:set>
                                    <p:animEffect transition="in" filter="fade">
                                      <p:cBhvr>
                                        <p:cTn id="21" dur="1000"/>
                                        <p:tgtEl>
                                          <p:spTgt spid="106">
                                            <p:txEl>
                                              <p:pRg st="2" end="2"/>
                                            </p:txEl>
                                          </p:spTgt>
                                        </p:tgtEl>
                                      </p:cBhvr>
                                    </p:animEffect>
                                    <p:anim calcmode="lin" valueType="num">
                                      <p:cBhvr>
                                        <p:cTn id="22" dur="1000" fill="hold"/>
                                        <p:tgtEl>
                                          <p:spTgt spid="10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06">
                                            <p:txEl>
                                              <p:pRg st="3" end="3"/>
                                            </p:txEl>
                                          </p:spTgt>
                                        </p:tgtEl>
                                        <p:attrNameLst>
                                          <p:attrName>style.visibility</p:attrName>
                                        </p:attrNameLst>
                                      </p:cBhvr>
                                      <p:to>
                                        <p:strVal val="visible"/>
                                      </p:to>
                                    </p:set>
                                    <p:animEffect transition="in" filter="fade">
                                      <p:cBhvr>
                                        <p:cTn id="28" dur="1000"/>
                                        <p:tgtEl>
                                          <p:spTgt spid="106">
                                            <p:txEl>
                                              <p:pRg st="3" end="3"/>
                                            </p:txEl>
                                          </p:spTgt>
                                        </p:tgtEl>
                                      </p:cBhvr>
                                    </p:animEffect>
                                    <p:anim calcmode="lin" valueType="num">
                                      <p:cBhvr>
                                        <p:cTn id="29" dur="1000" fill="hold"/>
                                        <p:tgtEl>
                                          <p:spTgt spid="10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06">
                                            <p:txEl>
                                              <p:pRg st="4" end="4"/>
                                            </p:txEl>
                                          </p:spTgt>
                                        </p:tgtEl>
                                        <p:attrNameLst>
                                          <p:attrName>style.visibility</p:attrName>
                                        </p:attrNameLst>
                                      </p:cBhvr>
                                      <p:to>
                                        <p:strVal val="visible"/>
                                      </p:to>
                                    </p:set>
                                    <p:animEffect transition="in" filter="fade">
                                      <p:cBhvr>
                                        <p:cTn id="35" dur="1000"/>
                                        <p:tgtEl>
                                          <p:spTgt spid="106">
                                            <p:txEl>
                                              <p:pRg st="4" end="4"/>
                                            </p:txEl>
                                          </p:spTgt>
                                        </p:tgtEl>
                                      </p:cBhvr>
                                    </p:animEffect>
                                    <p:anim calcmode="lin" valueType="num">
                                      <p:cBhvr>
                                        <p:cTn id="36" dur="1000" fill="hold"/>
                                        <p:tgtEl>
                                          <p:spTgt spid="10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0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06">
                                            <p:txEl>
                                              <p:pRg st="5" end="5"/>
                                            </p:txEl>
                                          </p:spTgt>
                                        </p:tgtEl>
                                        <p:attrNameLst>
                                          <p:attrName>style.visibility</p:attrName>
                                        </p:attrNameLst>
                                      </p:cBhvr>
                                      <p:to>
                                        <p:strVal val="visible"/>
                                      </p:to>
                                    </p:set>
                                    <p:animEffect transition="in" filter="fade">
                                      <p:cBhvr>
                                        <p:cTn id="42" dur="1000"/>
                                        <p:tgtEl>
                                          <p:spTgt spid="106">
                                            <p:txEl>
                                              <p:pRg st="5" end="5"/>
                                            </p:txEl>
                                          </p:spTgt>
                                        </p:tgtEl>
                                      </p:cBhvr>
                                    </p:animEffect>
                                    <p:anim calcmode="lin" valueType="num">
                                      <p:cBhvr>
                                        <p:cTn id="43" dur="1000" fill="hold"/>
                                        <p:tgtEl>
                                          <p:spTgt spid="106">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0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06">
                                            <p:txEl>
                                              <p:pRg st="6" end="6"/>
                                            </p:txEl>
                                          </p:spTgt>
                                        </p:tgtEl>
                                        <p:attrNameLst>
                                          <p:attrName>style.visibility</p:attrName>
                                        </p:attrNameLst>
                                      </p:cBhvr>
                                      <p:to>
                                        <p:strVal val="visible"/>
                                      </p:to>
                                    </p:set>
                                    <p:animEffect transition="in" filter="fade">
                                      <p:cBhvr>
                                        <p:cTn id="49" dur="1000"/>
                                        <p:tgtEl>
                                          <p:spTgt spid="106">
                                            <p:txEl>
                                              <p:pRg st="6" end="6"/>
                                            </p:txEl>
                                          </p:spTgt>
                                        </p:tgtEl>
                                      </p:cBhvr>
                                    </p:animEffect>
                                    <p:anim calcmode="lin" valueType="num">
                                      <p:cBhvr>
                                        <p:cTn id="50" dur="1000" fill="hold"/>
                                        <p:tgtEl>
                                          <p:spTgt spid="106">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0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27BA0"/>
        </a:solidFill>
        <a:effectLst/>
      </p:bgPr>
    </p:bg>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203699" y="209550"/>
            <a:ext cx="6197101" cy="686099"/>
          </a:xfrm>
          <a:prstGeom prst="rect">
            <a:avLst/>
          </a:prstGeom>
        </p:spPr>
        <p:txBody>
          <a:bodyPr lIns="91425" tIns="91425" rIns="91425" bIns="91425" anchor="b" anchorCtr="0">
            <a:noAutofit/>
          </a:bodyPr>
          <a:lstStyle/>
          <a:p>
            <a:pPr>
              <a:spcBef>
                <a:spcPts val="0"/>
              </a:spcBef>
              <a:buNone/>
            </a:pPr>
            <a:r>
              <a:rPr lang="en" dirty="0"/>
              <a:t>Personal Resiliency Builders</a:t>
            </a:r>
          </a:p>
        </p:txBody>
      </p:sp>
      <p:sp>
        <p:nvSpPr>
          <p:cNvPr id="113" name="Shape 113"/>
          <p:cNvSpPr txBox="1">
            <a:spLocks noGrp="1"/>
          </p:cNvSpPr>
          <p:nvPr>
            <p:ph type="body" idx="1"/>
          </p:nvPr>
        </p:nvSpPr>
        <p:spPr>
          <a:xfrm>
            <a:off x="387900" y="1489825"/>
            <a:ext cx="3999899" cy="3078899"/>
          </a:xfrm>
          <a:prstGeom prst="rect">
            <a:avLst/>
          </a:prstGeom>
        </p:spPr>
        <p:txBody>
          <a:bodyPr lIns="91425" tIns="91425" rIns="91425" bIns="91425" anchor="t" anchorCtr="0">
            <a:noAutofit/>
          </a:bodyPr>
          <a:lstStyle/>
          <a:p>
            <a:pPr marL="457200" lvl="0" indent="-228600" rtl="0">
              <a:spcBef>
                <a:spcPts val="0"/>
              </a:spcBef>
              <a:buSzPct val="100000"/>
            </a:pPr>
            <a:r>
              <a:rPr lang="en" dirty="0"/>
              <a:t>Relationships			</a:t>
            </a:r>
          </a:p>
          <a:p>
            <a:pPr marL="457200" lvl="0" indent="-228600" rtl="0">
              <a:spcBef>
                <a:spcPts val="0"/>
              </a:spcBef>
              <a:buSzPct val="100000"/>
            </a:pPr>
            <a:r>
              <a:rPr lang="en" dirty="0" smtClean="0"/>
              <a:t>Service/Volunteerism</a:t>
            </a:r>
            <a:endParaRPr lang="en" dirty="0"/>
          </a:p>
          <a:p>
            <a:pPr marL="457200" lvl="0" indent="-228600" rtl="0">
              <a:spcBef>
                <a:spcPts val="0"/>
              </a:spcBef>
              <a:buSzPct val="100000"/>
            </a:pPr>
            <a:r>
              <a:rPr lang="en" dirty="0"/>
              <a:t>Humor</a:t>
            </a:r>
          </a:p>
          <a:p>
            <a:pPr marL="457200" lvl="0" indent="-228600" rtl="0">
              <a:spcBef>
                <a:spcPts val="0"/>
              </a:spcBef>
              <a:buSzPct val="100000"/>
            </a:pPr>
            <a:r>
              <a:rPr lang="en" dirty="0" smtClean="0"/>
              <a:t>Gratitude</a:t>
            </a:r>
            <a:endParaRPr lang="en" dirty="0"/>
          </a:p>
          <a:p>
            <a:pPr marL="457200" lvl="0" indent="-228600" rtl="0">
              <a:spcBef>
                <a:spcPts val="0"/>
              </a:spcBef>
              <a:buSzPct val="100000"/>
            </a:pPr>
            <a:r>
              <a:rPr lang="en" dirty="0" smtClean="0"/>
              <a:t>Involvement</a:t>
            </a:r>
            <a:endParaRPr lang="en" dirty="0"/>
          </a:p>
          <a:p>
            <a:pPr marL="457200" lvl="0" indent="-228600" rtl="0">
              <a:spcBef>
                <a:spcPts val="0"/>
              </a:spcBef>
              <a:buSzPct val="100000"/>
            </a:pPr>
            <a:r>
              <a:rPr lang="en" dirty="0" smtClean="0"/>
              <a:t>Accepts Help</a:t>
            </a:r>
            <a:endParaRPr lang="en" dirty="0"/>
          </a:p>
          <a:p>
            <a:pPr marL="457200" lvl="0" indent="-228600" rtl="0">
              <a:spcBef>
                <a:spcPts val="0"/>
              </a:spcBef>
              <a:buSzPct val="100000"/>
            </a:pPr>
            <a:r>
              <a:rPr lang="en" dirty="0"/>
              <a:t>Optimism for the future</a:t>
            </a:r>
          </a:p>
          <a:p>
            <a:pPr marL="457200" lvl="0" indent="-228600" rtl="0">
              <a:spcBef>
                <a:spcPts val="0"/>
              </a:spcBef>
              <a:buSzPct val="100000"/>
            </a:pPr>
            <a:r>
              <a:rPr lang="en" dirty="0" smtClean="0"/>
              <a:t>Love </a:t>
            </a:r>
            <a:r>
              <a:rPr lang="en" dirty="0"/>
              <a:t>of Learning</a:t>
            </a:r>
          </a:p>
          <a:p>
            <a:pPr lvl="0" rtl="0">
              <a:spcBef>
                <a:spcPts val="0"/>
              </a:spcBef>
              <a:buNone/>
            </a:pPr>
            <a:endParaRPr dirty="0"/>
          </a:p>
        </p:txBody>
      </p:sp>
      <p:sp>
        <p:nvSpPr>
          <p:cNvPr id="114" name="Shape 114"/>
          <p:cNvSpPr txBox="1">
            <a:spLocks noGrp="1"/>
          </p:cNvSpPr>
          <p:nvPr>
            <p:ph type="body" idx="2"/>
          </p:nvPr>
        </p:nvSpPr>
        <p:spPr>
          <a:xfrm>
            <a:off x="3200400" y="1491247"/>
            <a:ext cx="3999899" cy="3078899"/>
          </a:xfrm>
          <a:prstGeom prst="rect">
            <a:avLst/>
          </a:prstGeom>
        </p:spPr>
        <p:txBody>
          <a:bodyPr lIns="91425" tIns="91425" rIns="91425" bIns="91425" anchor="t" anchorCtr="0">
            <a:noAutofit/>
          </a:bodyPr>
          <a:lstStyle/>
          <a:p>
            <a:pPr marL="457200" lvl="0" indent="-228600" rtl="0">
              <a:spcBef>
                <a:spcPts val="0"/>
              </a:spcBef>
              <a:buSzPct val="100000"/>
            </a:pPr>
            <a:r>
              <a:rPr lang="en" dirty="0" smtClean="0"/>
              <a:t>Self Awareness</a:t>
            </a:r>
            <a:endParaRPr lang="en" dirty="0"/>
          </a:p>
          <a:p>
            <a:pPr marL="457200" lvl="0" indent="-228600" rtl="0">
              <a:spcBef>
                <a:spcPts val="0"/>
              </a:spcBef>
              <a:buSzPct val="100000"/>
            </a:pPr>
            <a:r>
              <a:rPr lang="en" dirty="0" smtClean="0"/>
              <a:t>Checking Tasks off your To-Do list</a:t>
            </a:r>
            <a:endParaRPr lang="en" dirty="0"/>
          </a:p>
          <a:p>
            <a:pPr marL="457200" lvl="0" indent="-228600" rtl="0">
              <a:spcBef>
                <a:spcPts val="0"/>
              </a:spcBef>
              <a:buSzPct val="100000"/>
            </a:pPr>
            <a:r>
              <a:rPr lang="en" dirty="0" smtClean="0"/>
              <a:t>Healthy Habits</a:t>
            </a:r>
            <a:endParaRPr lang="en" dirty="0"/>
          </a:p>
          <a:p>
            <a:pPr marL="457200" lvl="0" indent="-228600" rtl="0">
              <a:spcBef>
                <a:spcPts val="0"/>
              </a:spcBef>
              <a:buSzPct val="100000"/>
            </a:pPr>
            <a:r>
              <a:rPr lang="en" dirty="0"/>
              <a:t>Spirituality</a:t>
            </a:r>
          </a:p>
          <a:p>
            <a:pPr marL="457200" lvl="0" indent="-228600" rtl="0">
              <a:spcBef>
                <a:spcPts val="0"/>
              </a:spcBef>
              <a:buSzPct val="100000"/>
            </a:pPr>
            <a:r>
              <a:rPr lang="en" dirty="0"/>
              <a:t>Perseverance </a:t>
            </a:r>
          </a:p>
          <a:p>
            <a:pPr marL="457200" lvl="0" indent="-228600" rtl="0">
              <a:spcBef>
                <a:spcPts val="0"/>
              </a:spcBef>
              <a:buSzPct val="100000"/>
            </a:pPr>
            <a:r>
              <a:rPr lang="en" dirty="0"/>
              <a:t>Creativity</a:t>
            </a:r>
          </a:p>
          <a:p>
            <a:pPr marL="457200" lvl="0" indent="-228600" rtl="0">
              <a:spcBef>
                <a:spcPts val="0"/>
              </a:spcBef>
              <a:buSzPct val="100000"/>
            </a:pPr>
            <a:r>
              <a:rPr lang="en" dirty="0" smtClean="0"/>
              <a:t>Strong Physial and Mental Health </a:t>
            </a:r>
            <a:endParaRPr lang="en" dirty="0"/>
          </a:p>
          <a:p>
            <a:pPr marL="457200" lvl="0" indent="-228600" rtl="0">
              <a:spcBef>
                <a:spcPts val="0"/>
              </a:spcBef>
              <a:buSzPct val="100000"/>
            </a:pPr>
            <a:r>
              <a:rPr lang="en" dirty="0"/>
              <a:t>Patience</a:t>
            </a:r>
          </a:p>
          <a:p>
            <a:pPr lvl="0">
              <a:spcBef>
                <a:spcPts val="0"/>
              </a:spcBef>
              <a:buNone/>
            </a:pPr>
            <a:endParaRPr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800" y="1462432"/>
            <a:ext cx="2622197" cy="3466544"/>
          </a:xfrm>
          <a:prstGeom prst="rect">
            <a:avLst/>
          </a:prstGeom>
        </p:spPr>
      </p:pic>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3"/>
                                        </p:tgtEl>
                                        <p:attrNameLst>
                                          <p:attrName>style.visibility</p:attrName>
                                        </p:attrNameLst>
                                      </p:cBhvr>
                                      <p:to>
                                        <p:strVal val="visible"/>
                                      </p:to>
                                    </p:set>
                                    <p:animEffect transition="in" filter="fade">
                                      <p:cBhvr>
                                        <p:cTn id="7" dur="1000"/>
                                        <p:tgtEl>
                                          <p:spTgt spid="1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4"/>
                                        </p:tgtEl>
                                        <p:attrNameLst>
                                          <p:attrName>style.visibility</p:attrName>
                                        </p:attrNameLst>
                                      </p:cBhvr>
                                      <p:to>
                                        <p:strVal val="visible"/>
                                      </p:to>
                                    </p:set>
                                    <p:animEffect transition="in" filter="fade">
                                      <p:cBhvr>
                                        <p:cTn id="12" dur="1000"/>
                                        <p:tgtEl>
                                          <p:spTgt spid="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18"/>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3396" y="54396"/>
            <a:ext cx="8924404" cy="4955754"/>
          </a:xfrm>
          <a:prstGeom prst="rect">
            <a:avLst/>
          </a:prstGeom>
        </p:spPr>
      </p:pic>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123"/>
        <p:cNvGrpSpPr/>
        <p:nvPr/>
      </p:nvGrpSpPr>
      <p:grpSpPr>
        <a:xfrm>
          <a:off x="0" y="0"/>
          <a:ext cx="0" cy="0"/>
          <a:chOff x="0" y="0"/>
          <a:chExt cx="0" cy="0"/>
        </a:xfrm>
      </p:grpSpPr>
      <p:pic>
        <p:nvPicPr>
          <p:cNvPr id="124" name="Shape 124"/>
          <p:cNvPicPr preferRelativeResize="0"/>
          <p:nvPr/>
        </p:nvPicPr>
        <p:blipFill>
          <a:blip r:embed="rId3">
            <a:alphaModFix/>
          </a:blip>
          <a:stretch>
            <a:fillRect/>
          </a:stretch>
        </p:blipFill>
        <p:spPr>
          <a:xfrm>
            <a:off x="471950" y="0"/>
            <a:ext cx="8129300" cy="5143499"/>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12"/>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0" y="285750"/>
            <a:ext cx="4648200" cy="4648200"/>
          </a:xfrm>
          <a:prstGeom prst="rect">
            <a:avLst/>
          </a:prstGeom>
        </p:spPr>
      </p:pic>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dirty="0" smtClean="0"/>
              <a:t/>
            </a:r>
            <a:br>
              <a:rPr lang="en-US" sz="1600" dirty="0" smtClean="0"/>
            </a:br>
            <a:r>
              <a:rPr lang="en-US" sz="1600" dirty="0"/>
              <a:t/>
            </a:r>
            <a:br>
              <a:rPr lang="en-US" sz="1600" dirty="0"/>
            </a:br>
            <a:r>
              <a:rPr lang="en-US" sz="1600" dirty="0" smtClean="0">
                <a:solidFill>
                  <a:srgbClr val="FFFF00"/>
                </a:solidFill>
              </a:rPr>
              <a:t>Serena </a:t>
            </a:r>
            <a:r>
              <a:rPr lang="en-US" sz="1600" dirty="0">
                <a:solidFill>
                  <a:srgbClr val="FFFF00"/>
                </a:solidFill>
              </a:rPr>
              <a:t>Williams </a:t>
            </a:r>
            <a:r>
              <a:rPr lang="en-US" sz="1600" dirty="0"/>
              <a:t>is arguably the greatest tennis player of all time. Her 23 Grand Slam titles, her 319 weeks spent as the world's number one, and her 27 years at the top as a professional are testament to </a:t>
            </a:r>
            <a:r>
              <a:rPr lang="en-US" sz="1600" dirty="0" smtClean="0"/>
              <a:t>her </a:t>
            </a:r>
            <a:r>
              <a:rPr lang="en-US" sz="1600" dirty="0" smtClean="0">
                <a:solidFill>
                  <a:srgbClr val="FFFF00"/>
                </a:solidFill>
              </a:rPr>
              <a:t>grit and personal resilience</a:t>
            </a:r>
            <a:r>
              <a:rPr lang="en-US" sz="1600" dirty="0" smtClean="0"/>
              <a:t>.</a:t>
            </a:r>
            <a:r>
              <a:rPr lang="en-US" sz="1600" dirty="0"/>
              <a:t> </a:t>
            </a:r>
            <a:r>
              <a:rPr lang="en-US" sz="1600" dirty="0" smtClean="0"/>
              <a:t>She retired this week from professional tennis. </a:t>
            </a:r>
            <a:endParaRPr lang="en-US" sz="1600" dirty="0"/>
          </a:p>
        </p:txBody>
      </p:sp>
      <p:pic>
        <p:nvPicPr>
          <p:cNvPr id="4" name="3sAckI5Ldyw"/>
          <p:cNvPicPr>
            <a:picLocks noRot="1" noChangeAspect="1"/>
          </p:cNvPicPr>
          <p:nvPr>
            <a:videoFile r:link="rId1"/>
          </p:nvPr>
        </p:nvPicPr>
        <p:blipFill>
          <a:blip r:embed="rId3"/>
          <a:stretch>
            <a:fillRect/>
          </a:stretch>
        </p:blipFill>
        <p:spPr>
          <a:xfrm>
            <a:off x="1219200" y="1123950"/>
            <a:ext cx="7010400" cy="3943351"/>
          </a:xfrm>
          <a:prstGeom prst="rect">
            <a:avLst/>
          </a:prstGeom>
        </p:spPr>
      </p:pic>
    </p:spTree>
    <p:extLst>
      <p:ext uri="{BB962C8B-B14F-4D97-AF65-F5344CB8AC3E}">
        <p14:creationId xmlns:p14="http://schemas.microsoft.com/office/powerpoint/2010/main" val="2672385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253</TotalTime>
  <Words>439</Words>
  <Application>Microsoft Office PowerPoint</Application>
  <PresentationFormat>On-screen Show (16:9)</PresentationFormat>
  <Paragraphs>67</Paragraphs>
  <Slides>12</Slides>
  <Notes>8</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Roboto Slab</vt:lpstr>
      <vt:lpstr>Bell MT</vt:lpstr>
      <vt:lpstr>ＭＳ Ｐゴシック</vt:lpstr>
      <vt:lpstr>Roboto</vt:lpstr>
      <vt:lpstr>marina</vt:lpstr>
      <vt:lpstr>Building  GRIT &amp; RESILIENCE </vt:lpstr>
      <vt:lpstr>PowerPoint Presentation</vt:lpstr>
      <vt:lpstr>Steps to Success</vt:lpstr>
      <vt:lpstr>PowerPoint Presentation</vt:lpstr>
      <vt:lpstr>Personal Resiliency Builders</vt:lpstr>
      <vt:lpstr>PowerPoint Presentation</vt:lpstr>
      <vt:lpstr>PowerPoint Presentation</vt:lpstr>
      <vt:lpstr>PowerPoint Presentation</vt:lpstr>
      <vt:lpstr>  Serena Williams is arguably the greatest tennis player of all time. Her 23 Grand Slam titles, her 319 weeks spent as the world's number one, and her 27 years at the top as a professional are testament to her grit and personal resilience. She retired this week from professional tennis. </vt:lpstr>
      <vt:lpstr>Scheduling Your Time</vt:lpstr>
      <vt:lpstr>TRY THIS:</vt:lpstr>
      <vt:lpstr>Additional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GRIT &amp; RESILIENCE</dc:title>
  <dc:creator>Shannon Holliday</dc:creator>
  <cp:lastModifiedBy>Shannon Holliday</cp:lastModifiedBy>
  <cp:revision>22</cp:revision>
  <dcterms:modified xsi:type="dcterms:W3CDTF">2022-09-08T19:20:21Z</dcterms:modified>
</cp:coreProperties>
</file>