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7" r:id="rId5"/>
    <p:sldId id="269" r:id="rId6"/>
    <p:sldId id="270" r:id="rId7"/>
    <p:sldId id="271" r:id="rId8"/>
    <p:sldId id="274" r:id="rId9"/>
    <p:sldId id="272" r:id="rId10"/>
    <p:sldId id="273" r:id="rId11"/>
    <p:sldId id="275" r:id="rId12"/>
    <p:sldId id="277" r:id="rId13"/>
    <p:sldId id="278" r:id="rId14"/>
    <p:sldId id="279" r:id="rId15"/>
    <p:sldId id="259" r:id="rId16"/>
    <p:sldId id="280" r:id="rId17"/>
  </p:sldIdLst>
  <p:sldSz cx="9144000" cy="6858000" type="screen4x3"/>
  <p:notesSz cx="68580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48F1F9-8E49-48DA-A809-BE10C907FFB0}"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8F1F9-8E49-48DA-A809-BE10C907FFB0}"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8F1F9-8E49-48DA-A809-BE10C907FFB0}"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8F1F9-8E49-48DA-A809-BE10C907FFB0}"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8F1F9-8E49-48DA-A809-BE10C907FFB0}"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48F1F9-8E49-48DA-A809-BE10C907FFB0}"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48F1F9-8E49-48DA-A809-BE10C907FFB0}"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48F1F9-8E49-48DA-A809-BE10C907FFB0}" type="datetimeFigureOut">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8F1F9-8E49-48DA-A809-BE10C907FFB0}"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CCAD8-8969-4899-A4F8-48369A7E4D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F1F9-8E49-48DA-A809-BE10C907FFB0}"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CAD8-8969-4899-A4F8-48369A7E4DB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148F1F9-8E49-48DA-A809-BE10C907FFB0}" type="datetimeFigureOut">
              <a:rPr lang="en-US" smtClean="0"/>
              <a:pPr/>
              <a:t>5/19/2020</a:t>
            </a:fld>
            <a:endParaRPr lang="en-US"/>
          </a:p>
        </p:txBody>
      </p:sp>
      <p:sp>
        <p:nvSpPr>
          <p:cNvPr id="9" name="Slide Number Placeholder 8"/>
          <p:cNvSpPr>
            <a:spLocks noGrp="1"/>
          </p:cNvSpPr>
          <p:nvPr>
            <p:ph type="sldNum" sz="quarter" idx="11"/>
          </p:nvPr>
        </p:nvSpPr>
        <p:spPr/>
        <p:txBody>
          <a:bodyPr/>
          <a:lstStyle/>
          <a:p>
            <a:fld id="{073CCAD8-8969-4899-A4F8-48369A7E4D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73CCAD8-8969-4899-A4F8-48369A7E4DB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148F1F9-8E49-48DA-A809-BE10C907FFB0}" type="datetimeFigureOut">
              <a:rPr lang="en-US" smtClean="0"/>
              <a:pPr/>
              <a:t>5/19/2020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7848600" cy="3276600"/>
          </a:xfrm>
          <a:ln w="19050">
            <a:solidFill>
              <a:schemeClr val="tx1"/>
            </a:solidFill>
          </a:ln>
        </p:spPr>
        <p:txBody>
          <a:bodyPr/>
          <a:lstStyle/>
          <a:p>
            <a:pPr algn="ctr"/>
            <a:r>
              <a:rPr lang="en-US" dirty="0" smtClean="0"/>
              <a:t>Engineering/Robotics Student Access and Safety </a:t>
            </a:r>
            <a:r>
              <a:rPr lang="en-US" dirty="0"/>
              <a:t>T</a:t>
            </a:r>
            <a:r>
              <a:rPr lang="en-US" dirty="0" smtClean="0"/>
              <a:t>raining	</a:t>
            </a:r>
            <a:endParaRPr lang="en-US" dirty="0"/>
          </a:p>
        </p:txBody>
      </p:sp>
      <p:sp>
        <p:nvSpPr>
          <p:cNvPr id="3" name="Subtitle 2"/>
          <p:cNvSpPr>
            <a:spLocks noGrp="1"/>
          </p:cNvSpPr>
          <p:nvPr>
            <p:ph type="subTitle" idx="1"/>
          </p:nvPr>
        </p:nvSpPr>
        <p:spPr>
          <a:xfrm>
            <a:off x="1143000" y="1143000"/>
            <a:ext cx="6461760" cy="457200"/>
          </a:xfrm>
          <a:ln>
            <a:solidFill>
              <a:schemeClr val="tx1"/>
            </a:solidFill>
          </a:ln>
        </p:spPr>
        <p:txBody>
          <a:bodyPr>
            <a:normAutofit fontScale="77500" lnSpcReduction="20000"/>
          </a:bodyPr>
          <a:lstStyle/>
          <a:p>
            <a:pPr algn="ctr"/>
            <a:r>
              <a:rPr lang="en-US" sz="2400" dirty="0" smtClean="0">
                <a:solidFill>
                  <a:schemeClr val="accent2">
                    <a:lumMod val="75000"/>
                  </a:schemeClr>
                </a:solidFill>
              </a:rPr>
              <a:t>College of Science, Technology, Engineering and Mathematics</a:t>
            </a:r>
            <a:endParaRPr lang="en-US" sz="2400" dirty="0">
              <a:solidFill>
                <a:schemeClr val="accent2">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5540141"/>
            <a:ext cx="1905000" cy="762000"/>
          </a:xfrm>
          <a:prstGeom prst="rect">
            <a:avLst/>
          </a:prstGeom>
        </p:spPr>
      </p:pic>
    </p:spTree>
    <p:extLst>
      <p:ext uri="{BB962C8B-B14F-4D97-AF65-F5344CB8AC3E}">
        <p14:creationId xmlns:p14="http://schemas.microsoft.com/office/powerpoint/2010/main" val="246364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Safety</a:t>
            </a:r>
            <a:endParaRPr lang="en-US" dirty="0"/>
          </a:p>
        </p:txBody>
      </p:sp>
      <p:sp>
        <p:nvSpPr>
          <p:cNvPr id="3" name="Content Placeholder 2"/>
          <p:cNvSpPr>
            <a:spLocks noGrp="1"/>
          </p:cNvSpPr>
          <p:nvPr>
            <p:ph idx="1"/>
          </p:nvPr>
        </p:nvSpPr>
        <p:spPr/>
        <p:txBody>
          <a:bodyPr/>
          <a:lstStyle/>
          <a:p>
            <a:r>
              <a:rPr lang="en-US" dirty="0" smtClean="0"/>
              <a:t>Damaged or loose electrical cords should be replaced or repaired – </a:t>
            </a:r>
            <a:r>
              <a:rPr lang="en-US" u="sng" dirty="0" smtClean="0"/>
              <a:t>report these items to your supervisor.</a:t>
            </a:r>
          </a:p>
          <a:p>
            <a:r>
              <a:rPr lang="en-US" dirty="0" smtClean="0"/>
              <a:t>Extension cords are for </a:t>
            </a:r>
            <a:r>
              <a:rPr lang="en-US" b="1" dirty="0" smtClean="0"/>
              <a:t>temporary</a:t>
            </a:r>
            <a:r>
              <a:rPr lang="en-US" dirty="0" smtClean="0"/>
              <a:t> use.  Return to storage after each use.</a:t>
            </a:r>
          </a:p>
          <a:p>
            <a:r>
              <a:rPr lang="en-US" dirty="0" smtClean="0"/>
              <a:t>Avoid running electrical cords across doorways and aisles.</a:t>
            </a:r>
          </a:p>
          <a:p>
            <a:r>
              <a:rPr lang="en-US" dirty="0" smtClean="0"/>
              <a:t>Follow manufacturer’s instructions for plugging in power tools, machinery, appliances, etc. into a receptacle outlet.</a:t>
            </a:r>
          </a:p>
          <a:p>
            <a:r>
              <a:rPr lang="en-US" dirty="0" smtClean="0"/>
              <a:t>Avoid overloading outlets.</a:t>
            </a:r>
          </a:p>
          <a:p>
            <a:r>
              <a:rPr lang="en-US" dirty="0" smtClean="0"/>
              <a:t>Do not “daisy chain” power strips. </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1066800"/>
          </a:xfrm>
        </p:spPr>
        <p:txBody>
          <a:bodyPr/>
          <a:lstStyle/>
          <a:p>
            <a:r>
              <a:rPr lang="en-US" dirty="0" smtClean="0"/>
              <a:t>Don’t Bypass/Remove Guards!</a:t>
            </a:r>
            <a:endParaRPr lang="en-US" dirty="0"/>
          </a:p>
        </p:txBody>
      </p:sp>
      <p:pic>
        <p:nvPicPr>
          <p:cNvPr id="5" name="Content Placeholder 4" descr="IMG_1396.JPG"/>
          <p:cNvPicPr>
            <a:picLocks noGrp="1" noChangeAspect="1"/>
          </p:cNvPicPr>
          <p:nvPr>
            <p:ph idx="1"/>
          </p:nvPr>
        </p:nvPicPr>
        <p:blipFill>
          <a:blip r:embed="rId2" cstate="print"/>
          <a:stretch>
            <a:fillRect/>
          </a:stretch>
        </p:blipFill>
        <p:spPr>
          <a:xfrm>
            <a:off x="2133600" y="1066800"/>
            <a:ext cx="4155017" cy="556291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Battery Management</a:t>
            </a:r>
            <a:endParaRPr lang="en-US" dirty="0"/>
          </a:p>
        </p:txBody>
      </p:sp>
      <p:sp>
        <p:nvSpPr>
          <p:cNvPr id="3" name="Content Placeholder 2"/>
          <p:cNvSpPr>
            <a:spLocks noGrp="1"/>
          </p:cNvSpPr>
          <p:nvPr>
            <p:ph idx="1"/>
          </p:nvPr>
        </p:nvSpPr>
        <p:spPr/>
        <p:txBody>
          <a:bodyPr/>
          <a:lstStyle/>
          <a:p>
            <a:r>
              <a:rPr lang="en-US" dirty="0" smtClean="0"/>
              <a:t>Universal Waste Batteries are required to be collected and managed per Environmental Protection Agency and West Virginia Department of Environmental Protection Regulations</a:t>
            </a:r>
          </a:p>
          <a:p>
            <a:r>
              <a:rPr lang="en-US" dirty="0" smtClean="0"/>
              <a:t>Universal Waste Batteries include:</a:t>
            </a:r>
          </a:p>
          <a:p>
            <a:pPr lvl="1"/>
            <a:r>
              <a:rPr lang="en-US" dirty="0" smtClean="0"/>
              <a:t>Lead-acid and other lead-containing batteries</a:t>
            </a:r>
          </a:p>
          <a:p>
            <a:pPr lvl="1"/>
            <a:r>
              <a:rPr lang="en-US" dirty="0" smtClean="0"/>
              <a:t>Silver-containing</a:t>
            </a:r>
          </a:p>
          <a:p>
            <a:pPr lvl="1"/>
            <a:r>
              <a:rPr lang="en-US" dirty="0" smtClean="0"/>
              <a:t>Mercury-containing</a:t>
            </a:r>
          </a:p>
          <a:p>
            <a:pPr lvl="1"/>
            <a:r>
              <a:rPr lang="en-US" dirty="0" smtClean="0"/>
              <a:t>Rechargeable Batteries (Lithium-ion; Nickel-Cadmium (Ni-Cd); Nickel Metal Hydride (NiMH) and other rechargeable batteries)</a:t>
            </a:r>
          </a:p>
          <a:p>
            <a:pPr lvl="0">
              <a:buClr>
                <a:srgbClr val="31B6FD"/>
              </a:buClr>
            </a:pPr>
            <a:r>
              <a:rPr lang="en-US" dirty="0" smtClean="0">
                <a:solidFill>
                  <a:prstClr val="black"/>
                </a:solidFill>
              </a:rPr>
              <a:t>Do not discard in regular trash!</a:t>
            </a:r>
            <a:endParaRPr lang="en-US" dirty="0">
              <a:solidFill>
                <a:prstClr val="black"/>
              </a:solidFill>
            </a:endParaRPr>
          </a:p>
          <a:p>
            <a:pPr marL="411480" lvl="1" indent="0">
              <a:buNone/>
            </a:pPr>
            <a:endParaRPr lang="en-US" dirty="0" smtClean="0"/>
          </a:p>
        </p:txBody>
      </p:sp>
    </p:spTree>
    <p:extLst>
      <p:ext uri="{BB962C8B-B14F-4D97-AF65-F5344CB8AC3E}">
        <p14:creationId xmlns:p14="http://schemas.microsoft.com/office/powerpoint/2010/main" val="3032813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(Non-Leaking)</a:t>
            </a:r>
            <a:endParaRPr lang="en-US" dirty="0"/>
          </a:p>
        </p:txBody>
      </p:sp>
      <p:sp>
        <p:nvSpPr>
          <p:cNvPr id="3" name="Content Placeholder 2"/>
          <p:cNvSpPr>
            <a:spLocks noGrp="1"/>
          </p:cNvSpPr>
          <p:nvPr>
            <p:ph idx="1"/>
          </p:nvPr>
        </p:nvSpPr>
        <p:spPr/>
        <p:txBody>
          <a:bodyPr/>
          <a:lstStyle/>
          <a:p>
            <a:r>
              <a:rPr lang="en-US" dirty="0" smtClean="0"/>
              <a:t>Large batteries (e.g. Lead-acid)</a:t>
            </a:r>
          </a:p>
          <a:p>
            <a:pPr lvl="1"/>
            <a:r>
              <a:rPr lang="en-US" dirty="0" smtClean="0"/>
              <a:t>Tape terminals and label individual battery (no containment necessary)</a:t>
            </a:r>
          </a:p>
          <a:p>
            <a:pPr lvl="0">
              <a:buClr>
                <a:srgbClr val="31B6FD"/>
              </a:buClr>
            </a:pPr>
            <a:r>
              <a:rPr lang="en-US" dirty="0" smtClean="0">
                <a:solidFill>
                  <a:prstClr val="black"/>
                </a:solidFill>
              </a:rPr>
              <a:t>Small batteries</a:t>
            </a:r>
          </a:p>
          <a:p>
            <a:pPr lvl="1">
              <a:buClr>
                <a:srgbClr val="31B6FD"/>
              </a:buClr>
            </a:pPr>
            <a:r>
              <a:rPr lang="en-US" dirty="0" smtClean="0">
                <a:solidFill>
                  <a:prstClr val="black"/>
                </a:solidFill>
              </a:rPr>
              <a:t>Tape battery terminals or place individual batteries in a sealed plastic bag.  </a:t>
            </a:r>
          </a:p>
          <a:p>
            <a:pPr lvl="1">
              <a:buClr>
                <a:srgbClr val="31B6FD"/>
              </a:buClr>
            </a:pPr>
            <a:r>
              <a:rPr lang="en-US" dirty="0" smtClean="0">
                <a:solidFill>
                  <a:prstClr val="black"/>
                </a:solidFill>
              </a:rPr>
              <a:t>Place in sturdy leak-proof container (White screw-top pail with blue lid)</a:t>
            </a:r>
          </a:p>
          <a:p>
            <a:pPr lvl="1">
              <a:buClr>
                <a:srgbClr val="31B6FD"/>
              </a:buClr>
            </a:pPr>
            <a:r>
              <a:rPr lang="en-US" dirty="0" smtClean="0">
                <a:solidFill>
                  <a:prstClr val="black"/>
                </a:solidFill>
              </a:rPr>
              <a:t>Label the outer container</a:t>
            </a:r>
          </a:p>
          <a:p>
            <a:pPr lvl="0">
              <a:buClr>
                <a:srgbClr val="31B6FD"/>
              </a:buClr>
            </a:pPr>
            <a:r>
              <a:rPr lang="en-US" dirty="0" smtClean="0">
                <a:solidFill>
                  <a:prstClr val="black"/>
                </a:solidFill>
              </a:rPr>
              <a:t>May not be accumulated longer than one year</a:t>
            </a:r>
          </a:p>
          <a:p>
            <a:pPr lvl="0">
              <a:buClr>
                <a:srgbClr val="31B6FD"/>
              </a:buClr>
            </a:pPr>
            <a:r>
              <a:rPr lang="en-US" dirty="0" smtClean="0">
                <a:solidFill>
                  <a:prstClr val="black"/>
                </a:solidFill>
              </a:rPr>
              <a:t>Full containers should be reported to supervisor.</a:t>
            </a:r>
            <a:endParaRPr lang="en-US" dirty="0">
              <a:solidFill>
                <a:prstClr val="black"/>
              </a:solidFill>
            </a:endParaRPr>
          </a:p>
          <a:p>
            <a:pPr lvl="1">
              <a:buClr>
                <a:srgbClr val="31B6FD"/>
              </a:buClr>
            </a:pPr>
            <a:endParaRPr lang="en-US" dirty="0">
              <a:solidFill>
                <a:prstClr val="black"/>
              </a:solidFill>
            </a:endParaRPr>
          </a:p>
          <a:p>
            <a:pPr lvl="1">
              <a:buClr>
                <a:srgbClr val="31B6FD"/>
              </a:buClr>
            </a:pPr>
            <a:endParaRPr lang="en-US" dirty="0" smtClean="0"/>
          </a:p>
        </p:txBody>
      </p:sp>
    </p:spTree>
    <p:extLst>
      <p:ext uri="{BB962C8B-B14F-4D97-AF65-F5344CB8AC3E}">
        <p14:creationId xmlns:p14="http://schemas.microsoft.com/office/powerpoint/2010/main" val="3003456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a:xfrm>
            <a:off x="381000" y="1371600"/>
            <a:ext cx="8077200" cy="5181600"/>
          </a:xfrm>
        </p:spPr>
        <p:txBody>
          <a:bodyPr>
            <a:normAutofit/>
          </a:bodyPr>
          <a:lstStyle/>
          <a:p>
            <a:pPr marL="571500" indent="-457200">
              <a:buFont typeface="+mj-lt"/>
              <a:buAutoNum type="arabicPeriod"/>
            </a:pPr>
            <a:r>
              <a:rPr lang="en-US" dirty="0" smtClean="0"/>
              <a:t>Label </a:t>
            </a:r>
            <a:r>
              <a:rPr lang="en-US" dirty="0"/>
              <a:t>using a pre-printed Shepherd University Universal Waste </a:t>
            </a:r>
            <a:r>
              <a:rPr lang="en-US" dirty="0" smtClean="0"/>
              <a:t>Label</a:t>
            </a:r>
          </a:p>
          <a:p>
            <a:pPr lvl="1"/>
            <a:r>
              <a:rPr lang="en-US" dirty="0" smtClean="0"/>
              <a:t>Check </a:t>
            </a:r>
            <a:r>
              <a:rPr lang="en-US" dirty="0"/>
              <a:t>the box to indicate “</a:t>
            </a:r>
            <a:r>
              <a:rPr lang="en-US" b="1" dirty="0"/>
              <a:t>Battery(</a:t>
            </a:r>
            <a:r>
              <a:rPr lang="en-US" b="1" dirty="0" err="1"/>
              <a:t>ies</a:t>
            </a:r>
            <a:r>
              <a:rPr lang="en-US" b="1" dirty="0"/>
              <a:t>)</a:t>
            </a:r>
            <a:r>
              <a:rPr lang="en-US" dirty="0"/>
              <a:t>”</a:t>
            </a:r>
          </a:p>
          <a:p>
            <a:pPr lvl="1"/>
            <a:r>
              <a:rPr lang="en-US" dirty="0"/>
              <a:t>Record the </a:t>
            </a:r>
            <a:r>
              <a:rPr lang="en-US" b="1" dirty="0"/>
              <a:t>date</a:t>
            </a:r>
            <a:r>
              <a:rPr lang="en-US" dirty="0"/>
              <a:t> on which the </a:t>
            </a:r>
            <a:r>
              <a:rPr lang="en-US" dirty="0" smtClean="0"/>
              <a:t>battery(</a:t>
            </a:r>
            <a:r>
              <a:rPr lang="en-US" dirty="0" err="1" smtClean="0"/>
              <a:t>ies</a:t>
            </a:r>
            <a:r>
              <a:rPr lang="en-US" dirty="0" smtClean="0"/>
              <a:t>) </a:t>
            </a:r>
            <a:r>
              <a:rPr lang="en-US" dirty="0"/>
              <a:t>were first </a:t>
            </a:r>
            <a:r>
              <a:rPr lang="en-US" dirty="0" smtClean="0"/>
              <a:t>accumulated</a:t>
            </a:r>
          </a:p>
          <a:p>
            <a:pPr marL="571500" indent="-457200">
              <a:buFont typeface="+mj-lt"/>
              <a:buAutoNum type="arabicPeriod"/>
            </a:pPr>
            <a:r>
              <a:rPr lang="en-US" dirty="0" smtClean="0"/>
              <a:t>Label the container  or battery with the following information</a:t>
            </a:r>
          </a:p>
          <a:p>
            <a:pPr lvl="1"/>
            <a:r>
              <a:rPr lang="en-US" dirty="0" smtClean="0"/>
              <a:t>The words “</a:t>
            </a:r>
            <a:r>
              <a:rPr lang="en-US" b="1" dirty="0" smtClean="0"/>
              <a:t>Used Battery</a:t>
            </a:r>
            <a:r>
              <a:rPr lang="en-US" dirty="0" smtClean="0"/>
              <a:t>” or “</a:t>
            </a:r>
            <a:r>
              <a:rPr lang="en-US" b="1" dirty="0" smtClean="0"/>
              <a:t>Used Batteries</a:t>
            </a:r>
            <a:r>
              <a:rPr lang="en-US" dirty="0" smtClean="0"/>
              <a:t>”</a:t>
            </a:r>
          </a:p>
          <a:p>
            <a:pPr lvl="1"/>
            <a:r>
              <a:rPr lang="en-US" dirty="0" smtClean="0"/>
              <a:t>The </a:t>
            </a:r>
            <a:r>
              <a:rPr lang="en-US" b="1" dirty="0" smtClean="0"/>
              <a:t>date</a:t>
            </a:r>
            <a:r>
              <a:rPr lang="en-US" dirty="0" smtClean="0"/>
              <a:t> on which the battery was first accumulated</a:t>
            </a:r>
          </a:p>
          <a:p>
            <a:pPr marL="114300" lvl="0" indent="0">
              <a:buClr>
                <a:srgbClr val="31B6FD"/>
              </a:buClr>
              <a:buNone/>
            </a:pPr>
            <a:r>
              <a:rPr lang="en-US" sz="2000" dirty="0" smtClean="0">
                <a:solidFill>
                  <a:prstClr val="black"/>
                </a:solidFill>
              </a:rPr>
              <a:t>Additional labels </a:t>
            </a:r>
            <a:r>
              <a:rPr lang="en-US" sz="2000" dirty="0">
                <a:solidFill>
                  <a:prstClr val="black"/>
                </a:solidFill>
              </a:rPr>
              <a:t>may be requested in room BY208 or from </a:t>
            </a:r>
            <a:r>
              <a:rPr lang="en-US" sz="2000" dirty="0" smtClean="0">
                <a:solidFill>
                  <a:prstClr val="black"/>
                </a:solidFill>
              </a:rPr>
              <a:t>your supervisor</a:t>
            </a:r>
            <a:r>
              <a:rPr lang="en-US" sz="2000" dirty="0">
                <a:solidFill>
                  <a:prstClr val="black"/>
                </a:solidFill>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4419600"/>
            <a:ext cx="4540830" cy="2242457"/>
          </a:xfrm>
          <a:prstGeom prst="rect">
            <a:avLst/>
          </a:prstGeom>
        </p:spPr>
      </p:pic>
    </p:spTree>
    <p:extLst>
      <p:ext uri="{BB962C8B-B14F-4D97-AF65-F5344CB8AC3E}">
        <p14:creationId xmlns:p14="http://schemas.microsoft.com/office/powerpoint/2010/main" val="1087976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Procedures	</a:t>
            </a:r>
            <a:endParaRPr lang="en-US" dirty="0"/>
          </a:p>
        </p:txBody>
      </p:sp>
      <p:sp>
        <p:nvSpPr>
          <p:cNvPr id="3" name="Content Placeholder 2"/>
          <p:cNvSpPr>
            <a:spLocks noGrp="1"/>
          </p:cNvSpPr>
          <p:nvPr>
            <p:ph idx="1"/>
          </p:nvPr>
        </p:nvSpPr>
        <p:spPr/>
        <p:txBody>
          <a:bodyPr/>
          <a:lstStyle/>
          <a:p>
            <a:r>
              <a:rPr lang="en-US" dirty="0" smtClean="0"/>
              <a:t>In the event of an emergency, know how to respond appropriately and whom to contact.</a:t>
            </a:r>
          </a:p>
          <a:p>
            <a:r>
              <a:rPr lang="en-US" dirty="0" smtClean="0"/>
              <a:t>In a true emergency (fire, serious bodily injury, etc.) </a:t>
            </a:r>
            <a:r>
              <a:rPr lang="en-US" u="sng" dirty="0" smtClean="0"/>
              <a:t>call 911. </a:t>
            </a:r>
          </a:p>
          <a:p>
            <a:r>
              <a:rPr lang="en-US" dirty="0" smtClean="0"/>
              <a:t>Landline phones must dial 9 then number</a:t>
            </a:r>
          </a:p>
          <a:p>
            <a:r>
              <a:rPr lang="en-US" dirty="0" smtClean="0"/>
              <a:t>The contact chain is: </a:t>
            </a:r>
          </a:p>
          <a:p>
            <a:pPr lvl="1"/>
            <a:r>
              <a:rPr lang="en-US" dirty="0"/>
              <a:t>S</a:t>
            </a:r>
            <a:r>
              <a:rPr lang="en-US" dirty="0" smtClean="0"/>
              <a:t>upervising faculty member</a:t>
            </a:r>
          </a:p>
          <a:p>
            <a:pPr lvl="1"/>
            <a:r>
              <a:rPr lang="en-US" dirty="0" smtClean="0"/>
              <a:t>Any available CSTEM faculty/staff member</a:t>
            </a:r>
          </a:p>
          <a:p>
            <a:pPr lvl="1"/>
            <a:r>
              <a:rPr lang="en-US" dirty="0" smtClean="0"/>
              <a:t>Campus security </a:t>
            </a:r>
            <a:r>
              <a:rPr lang="en-US" sz="1600" dirty="0" smtClean="0"/>
              <a:t>304-876-5374 (8am-4:30pm)  304-876-5202 (after 4:30pm)</a:t>
            </a:r>
            <a:endParaRPr lang="en-US" dirty="0"/>
          </a:p>
          <a:p>
            <a:pPr marL="411480" lvl="1" indent="0">
              <a:buNone/>
            </a:pPr>
            <a:endParaRPr lang="en-US" sz="1600" dirty="0" smtClean="0"/>
          </a:p>
        </p:txBody>
      </p:sp>
    </p:spTree>
    <p:extLst>
      <p:ext uri="{BB962C8B-B14F-4D97-AF65-F5344CB8AC3E}">
        <p14:creationId xmlns:p14="http://schemas.microsoft.com/office/powerpoint/2010/main" val="922422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76200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213732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Access Responsibilities	</a:t>
            </a:r>
            <a:endParaRPr lang="en-US" dirty="0"/>
          </a:p>
        </p:txBody>
      </p:sp>
      <p:sp>
        <p:nvSpPr>
          <p:cNvPr id="3" name="Content Placeholder 2"/>
          <p:cNvSpPr>
            <a:spLocks noGrp="1"/>
          </p:cNvSpPr>
          <p:nvPr>
            <p:ph idx="1"/>
          </p:nvPr>
        </p:nvSpPr>
        <p:spPr/>
        <p:txBody>
          <a:bodyPr/>
          <a:lstStyle/>
          <a:p>
            <a:r>
              <a:rPr lang="en-US" dirty="0"/>
              <a:t>Lock lab room doors whenever the room is vacated.</a:t>
            </a:r>
          </a:p>
          <a:p>
            <a:r>
              <a:rPr lang="en-US" dirty="0" smtClean="0"/>
              <a:t>DO NOT unlock doors for unauthorized persons.</a:t>
            </a:r>
          </a:p>
          <a:p>
            <a:r>
              <a:rPr lang="en-US" dirty="0" smtClean="0"/>
              <a:t>Student use is restricted to normal university hours (7am-10pm).  </a:t>
            </a:r>
          </a:p>
          <a:p>
            <a:r>
              <a:rPr lang="en-US" dirty="0" smtClean="0"/>
              <a:t>A faculty or staff member must be within the building to assume responsibility for the student.</a:t>
            </a:r>
          </a:p>
          <a:p>
            <a:r>
              <a:rPr lang="en-US" dirty="0" smtClean="0"/>
              <a:t>A safe and clean room condition must be maintained at all times. </a:t>
            </a:r>
          </a:p>
          <a:p>
            <a:r>
              <a:rPr lang="en-US" dirty="0" smtClean="0"/>
              <a:t>Student activity within the lab rooms must be within the scope of work as defined by the supervising faculty member.  </a:t>
            </a:r>
          </a:p>
          <a:p>
            <a:endParaRPr lang="en-US" dirty="0" smtClean="0"/>
          </a:p>
          <a:p>
            <a:endParaRPr lang="en-US" dirty="0"/>
          </a:p>
        </p:txBody>
      </p:sp>
    </p:spTree>
    <p:extLst>
      <p:ext uri="{BB962C8B-B14F-4D97-AF65-F5344CB8AC3E}">
        <p14:creationId xmlns:p14="http://schemas.microsoft.com/office/powerpoint/2010/main" val="373055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Privilege</a:t>
            </a:r>
            <a:endParaRPr lang="en-US" dirty="0"/>
          </a:p>
        </p:txBody>
      </p:sp>
      <p:sp>
        <p:nvSpPr>
          <p:cNvPr id="3" name="Content Placeholder 2"/>
          <p:cNvSpPr>
            <a:spLocks noGrp="1"/>
          </p:cNvSpPr>
          <p:nvPr>
            <p:ph idx="1"/>
          </p:nvPr>
        </p:nvSpPr>
        <p:spPr/>
        <p:txBody>
          <a:bodyPr/>
          <a:lstStyle/>
          <a:p>
            <a:r>
              <a:rPr lang="en-US" dirty="0" smtClean="0"/>
              <a:t>Misuse of school rooms and equipment will result in a loss of privileges.</a:t>
            </a:r>
          </a:p>
          <a:p>
            <a:r>
              <a:rPr lang="en-US" dirty="0" smtClean="0"/>
              <a:t>Misuse can include such actions as </a:t>
            </a:r>
          </a:p>
          <a:p>
            <a:pPr lvl="1"/>
            <a:r>
              <a:rPr lang="en-US" dirty="0" smtClean="0"/>
              <a:t>damaged equipment</a:t>
            </a:r>
          </a:p>
          <a:p>
            <a:pPr lvl="1"/>
            <a:r>
              <a:rPr lang="en-US" dirty="0" smtClean="0"/>
              <a:t>damage to the physical room</a:t>
            </a:r>
          </a:p>
          <a:p>
            <a:pPr lvl="1"/>
            <a:r>
              <a:rPr lang="en-US" dirty="0"/>
              <a:t>u</a:t>
            </a:r>
            <a:r>
              <a:rPr lang="en-US" dirty="0" smtClean="0"/>
              <a:t>nsupervised after-hours room use</a:t>
            </a:r>
          </a:p>
          <a:p>
            <a:pPr lvl="1"/>
            <a:r>
              <a:rPr lang="en-US" dirty="0" smtClean="0"/>
              <a:t>any other action as deemed a misuse by faculty and staff</a:t>
            </a:r>
          </a:p>
          <a:p>
            <a:r>
              <a:rPr lang="en-US" dirty="0" smtClean="0"/>
              <a:t>The time period for loss of access will be determined by the Dean of the College of STEM. </a:t>
            </a:r>
            <a:endParaRPr lang="en-US" dirty="0"/>
          </a:p>
        </p:txBody>
      </p:sp>
    </p:spTree>
    <p:extLst>
      <p:ext uri="{BB962C8B-B14F-4D97-AF65-F5344CB8AC3E}">
        <p14:creationId xmlns:p14="http://schemas.microsoft.com/office/powerpoint/2010/main" val="192121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Robotics Lab Safety</a:t>
            </a:r>
            <a:endParaRPr lang="en-US" dirty="0"/>
          </a:p>
        </p:txBody>
      </p:sp>
      <p:sp>
        <p:nvSpPr>
          <p:cNvPr id="3" name="Content Placeholder 2"/>
          <p:cNvSpPr>
            <a:spLocks noGrp="1"/>
          </p:cNvSpPr>
          <p:nvPr>
            <p:ph idx="1"/>
          </p:nvPr>
        </p:nvSpPr>
        <p:spPr/>
        <p:txBody>
          <a:bodyPr>
            <a:normAutofit/>
          </a:bodyPr>
          <a:lstStyle/>
          <a:p>
            <a:r>
              <a:rPr lang="en-US" dirty="0" smtClean="0"/>
              <a:t>Always wear the appropriate PPE as determined by your supervisor.</a:t>
            </a:r>
          </a:p>
          <a:p>
            <a:r>
              <a:rPr lang="en-US" dirty="0" smtClean="0"/>
              <a:t>Keep work area neat and orderly. Clean work area before (if necessary) and after work has been performed.</a:t>
            </a:r>
          </a:p>
          <a:p>
            <a:r>
              <a:rPr lang="en-US" dirty="0" smtClean="0"/>
              <a:t>Return tools and other items to their appropriate storage areas after use.</a:t>
            </a:r>
          </a:p>
          <a:p>
            <a:r>
              <a:rPr lang="en-US" dirty="0" smtClean="0"/>
              <a:t>Know where the nearest fire extinguisher and first aid kit are located.</a:t>
            </a:r>
          </a:p>
        </p:txBody>
      </p:sp>
    </p:spTree>
    <p:extLst>
      <p:ext uri="{BB962C8B-B14F-4D97-AF65-F5344CB8AC3E}">
        <p14:creationId xmlns:p14="http://schemas.microsoft.com/office/powerpoint/2010/main" val="126377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Tool Safety</a:t>
            </a:r>
            <a:endParaRPr lang="en-US" dirty="0"/>
          </a:p>
        </p:txBody>
      </p:sp>
      <p:sp>
        <p:nvSpPr>
          <p:cNvPr id="3" name="Content Placeholder 2"/>
          <p:cNvSpPr>
            <a:spLocks noGrp="1"/>
          </p:cNvSpPr>
          <p:nvPr>
            <p:ph idx="1"/>
          </p:nvPr>
        </p:nvSpPr>
        <p:spPr/>
        <p:txBody>
          <a:bodyPr/>
          <a:lstStyle/>
          <a:p>
            <a:r>
              <a:rPr lang="en-US" dirty="0" smtClean="0"/>
              <a:t>Maintain tools regularly. </a:t>
            </a:r>
          </a:p>
          <a:p>
            <a:r>
              <a:rPr lang="en-US" dirty="0" smtClean="0"/>
              <a:t>Always inspect tools before each use – do not use if broken.</a:t>
            </a:r>
          </a:p>
          <a:p>
            <a:r>
              <a:rPr lang="en-US" dirty="0" smtClean="0"/>
              <a:t>Signs of damage should be reported to supervisor.</a:t>
            </a:r>
          </a:p>
          <a:p>
            <a:r>
              <a:rPr lang="en-US" dirty="0" smtClean="0"/>
              <a:t>Use/operate tools according to manufacturer’s instructions.</a:t>
            </a:r>
          </a:p>
          <a:p>
            <a:r>
              <a:rPr lang="en-US" dirty="0" smtClean="0"/>
              <a:t>Wear the appropriate PPE for the work being performed.</a:t>
            </a:r>
          </a:p>
          <a:p>
            <a:r>
              <a:rPr lang="en-US" dirty="0" smtClean="0"/>
              <a:t>Use correct tool for the work being performed.</a:t>
            </a:r>
          </a:p>
          <a:p>
            <a:r>
              <a:rPr lang="en-US" dirty="0" smtClean="0"/>
              <a:t>Do not wear loose or baggy clothing or jewelry.  </a:t>
            </a:r>
          </a:p>
          <a:p>
            <a:r>
              <a:rPr lang="en-US" dirty="0" smtClean="0"/>
              <a:t>Secure long hair.</a:t>
            </a:r>
          </a:p>
          <a:p>
            <a:r>
              <a:rPr lang="en-US" dirty="0" smtClean="0"/>
              <a:t>Use tool guards!</a:t>
            </a:r>
          </a:p>
          <a:p>
            <a:r>
              <a:rPr lang="en-US" dirty="0" smtClean="0"/>
              <a:t>Practice good housekeeping.</a:t>
            </a:r>
          </a:p>
          <a:p>
            <a:r>
              <a:rPr lang="en-US" dirty="0" smtClean="0"/>
              <a:t>Perform work in well lit area.</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Tool Safety</a:t>
            </a:r>
            <a:endParaRPr lang="en-US" dirty="0"/>
          </a:p>
        </p:txBody>
      </p:sp>
      <p:sp>
        <p:nvSpPr>
          <p:cNvPr id="3" name="Content Placeholder 2"/>
          <p:cNvSpPr>
            <a:spLocks noGrp="1"/>
          </p:cNvSpPr>
          <p:nvPr>
            <p:ph idx="1"/>
          </p:nvPr>
        </p:nvSpPr>
        <p:spPr/>
        <p:txBody>
          <a:bodyPr/>
          <a:lstStyle/>
          <a:p>
            <a:r>
              <a:rPr lang="en-US" dirty="0" smtClean="0"/>
              <a:t>Do not use tools with cracked, splintered or loose handles or tools that are bent or dull – report damage to supervisor and others working in the area.</a:t>
            </a:r>
          </a:p>
          <a:p>
            <a:r>
              <a:rPr lang="en-US" dirty="0" smtClean="0"/>
              <a:t>Use the correct tool for the job (size, type, etc.) –  e.g. don’t use a screw driver as a chisel.</a:t>
            </a:r>
          </a:p>
          <a:p>
            <a:r>
              <a:rPr lang="en-US" dirty="0" smtClean="0"/>
              <a:t>Return tools to their designated storage area.</a:t>
            </a:r>
          </a:p>
          <a:p>
            <a:r>
              <a:rPr lang="en-US" dirty="0" smtClean="0"/>
              <a:t>Wear safety glasses and gloves when appropriate.</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Tool Safety</a:t>
            </a:r>
            <a:endParaRPr lang="en-US" dirty="0"/>
          </a:p>
        </p:txBody>
      </p:sp>
      <p:sp>
        <p:nvSpPr>
          <p:cNvPr id="3" name="Content Placeholder 2"/>
          <p:cNvSpPr>
            <a:spLocks noGrp="1"/>
          </p:cNvSpPr>
          <p:nvPr>
            <p:ph idx="1"/>
          </p:nvPr>
        </p:nvSpPr>
        <p:spPr>
          <a:xfrm>
            <a:off x="381000" y="1600200"/>
            <a:ext cx="8001000" cy="4953000"/>
          </a:xfrm>
        </p:spPr>
        <p:txBody>
          <a:bodyPr>
            <a:normAutofit/>
          </a:bodyPr>
          <a:lstStyle/>
          <a:p>
            <a:r>
              <a:rPr lang="en-US" dirty="0" smtClean="0"/>
              <a:t>Do not use damaged power tools. </a:t>
            </a:r>
            <a:r>
              <a:rPr lang="en-US" u="sng" dirty="0" smtClean="0"/>
              <a:t>Report problems to your supervisor and others in the area.</a:t>
            </a:r>
          </a:p>
          <a:p>
            <a:r>
              <a:rPr lang="en-US" dirty="0" smtClean="0"/>
              <a:t>Ensure guards are in place and in good condition prior to use. Failure to use machine guards is not acceptable and can result in injury or loss of life as well as fines/citations from regulatory agencies.</a:t>
            </a:r>
          </a:p>
          <a:p>
            <a:r>
              <a:rPr lang="en-US" dirty="0" smtClean="0"/>
              <a:t>Unplug tools when not in use, when cleaning, when changing accessories and when servicing.</a:t>
            </a:r>
          </a:p>
          <a:p>
            <a:r>
              <a:rPr lang="en-US" dirty="0" smtClean="0"/>
              <a:t>People not involved in the work should keep distance.</a:t>
            </a:r>
          </a:p>
          <a:p>
            <a:r>
              <a:rPr lang="en-US" dirty="0" smtClean="0"/>
              <a:t>Do not carry tools by cords.</a:t>
            </a:r>
          </a:p>
          <a:p>
            <a:r>
              <a:rPr lang="en-US" dirty="0" smtClean="0"/>
              <a:t>Do not hold “on-switch” while carrying tools.</a:t>
            </a:r>
          </a:p>
          <a:p>
            <a:r>
              <a:rPr lang="en-US" dirty="0" smtClean="0"/>
              <a:t>Eye protection should always be worn by those operating power tools </a:t>
            </a:r>
            <a:r>
              <a:rPr lang="en-US" u="sng" dirty="0" smtClean="0"/>
              <a:t>AND</a:t>
            </a:r>
            <a:r>
              <a:rPr lang="en-US" dirty="0" smtClean="0"/>
              <a:t> those in the area during operation.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Tool Safety (cont’d)</a:t>
            </a:r>
            <a:endParaRPr lang="en-US" dirty="0"/>
          </a:p>
        </p:txBody>
      </p:sp>
      <p:sp>
        <p:nvSpPr>
          <p:cNvPr id="3" name="Content Placeholder 2"/>
          <p:cNvSpPr>
            <a:spLocks noGrp="1"/>
          </p:cNvSpPr>
          <p:nvPr>
            <p:ph idx="1"/>
          </p:nvPr>
        </p:nvSpPr>
        <p:spPr>
          <a:xfrm>
            <a:off x="457200" y="1600200"/>
            <a:ext cx="7848600" cy="4800600"/>
          </a:xfrm>
        </p:spPr>
        <p:txBody>
          <a:bodyPr/>
          <a:lstStyle/>
          <a:p>
            <a:r>
              <a:rPr lang="en-US" dirty="0" smtClean="0"/>
              <a:t>Do not operate power tools or other machinery without the permission of your supervisor. </a:t>
            </a:r>
          </a:p>
          <a:p>
            <a:r>
              <a:rPr lang="en-US" dirty="0" smtClean="0"/>
              <a:t>Follow all safety guidelines for each piece of equipment. If you are unsure – ASK!</a:t>
            </a:r>
          </a:p>
          <a:p>
            <a:r>
              <a:rPr lang="en-US" dirty="0" smtClean="0"/>
              <a:t>Never use tools or operate machinery under the influence of alcohol or drugs. </a:t>
            </a:r>
          </a:p>
          <a:p>
            <a:r>
              <a:rPr lang="en-US" dirty="0" smtClean="0"/>
              <a:t>Never operate power tools or machinery alone.</a:t>
            </a:r>
          </a:p>
          <a:p>
            <a:r>
              <a:rPr lang="en-US" dirty="0" smtClean="0"/>
              <a:t>BE SMART – DON’T PUT YOURSELF AND OTHERS AT RISK!</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Soldering Safety</a:t>
            </a:r>
            <a:endParaRPr lang="en-US" dirty="0"/>
          </a:p>
        </p:txBody>
      </p:sp>
      <p:sp>
        <p:nvSpPr>
          <p:cNvPr id="3" name="Content Placeholder 2"/>
          <p:cNvSpPr>
            <a:spLocks noGrp="1"/>
          </p:cNvSpPr>
          <p:nvPr>
            <p:ph idx="1"/>
          </p:nvPr>
        </p:nvSpPr>
        <p:spPr/>
        <p:txBody>
          <a:bodyPr>
            <a:normAutofit/>
          </a:bodyPr>
          <a:lstStyle/>
          <a:p>
            <a:r>
              <a:rPr lang="en-US" dirty="0" smtClean="0"/>
              <a:t>Always wear safety glasses when soldering.</a:t>
            </a:r>
          </a:p>
          <a:p>
            <a:r>
              <a:rPr lang="en-US" dirty="0" smtClean="0"/>
              <a:t>Secure loose and baggy clothing and loose or long hair.</a:t>
            </a:r>
          </a:p>
          <a:p>
            <a:r>
              <a:rPr lang="en-US" dirty="0" smtClean="0"/>
              <a:t>Never solder a live circuit.</a:t>
            </a:r>
          </a:p>
          <a:p>
            <a:r>
              <a:rPr lang="en-US" dirty="0" smtClean="0"/>
              <a:t>Always place soldering iron back into a secured stand when not in use – do not place hot soldering iron on work surface!</a:t>
            </a:r>
          </a:p>
          <a:p>
            <a:r>
              <a:rPr lang="en-US" dirty="0" smtClean="0"/>
              <a:t>Unplug soldering iron after each use and when unattended.</a:t>
            </a:r>
          </a:p>
          <a:p>
            <a:r>
              <a:rPr lang="en-US" dirty="0" smtClean="0"/>
              <a:t>Let recently soldered components cool before touching.</a:t>
            </a:r>
          </a:p>
          <a:p>
            <a:r>
              <a:rPr lang="en-US" dirty="0" smtClean="0"/>
              <a:t>Working surface should be free of clutter and combustible materials (paper, notebooks, etc.). </a:t>
            </a:r>
          </a:p>
          <a:p>
            <a:r>
              <a:rPr lang="en-US" dirty="0" smtClean="0"/>
              <a:t>Use a vice, clamps, or tweezers for holding components.</a:t>
            </a:r>
          </a:p>
          <a:p>
            <a:r>
              <a:rPr lang="en-US" dirty="0" smtClean="0"/>
              <a:t>Legs and arms should be covered to avoid burns.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2601</TotalTime>
  <Words>1037</Words>
  <Application>Microsoft Office PowerPoint</Application>
  <PresentationFormat>On-screen Show (4:3)</PresentationFormat>
  <Paragraphs>105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Engineering/Robotics Student Access and Safety Training </vt:lpstr>
      <vt:lpstr>Room Access Responsibilities </vt:lpstr>
      <vt:lpstr>Loss of Privilege</vt:lpstr>
      <vt:lpstr>General Robotics Lab Safety</vt:lpstr>
      <vt:lpstr>General Tool Safety</vt:lpstr>
      <vt:lpstr>Hand Tool Safety</vt:lpstr>
      <vt:lpstr>Power Tool Safety</vt:lpstr>
      <vt:lpstr>Power Tool Safety (cont’d)</vt:lpstr>
      <vt:lpstr>Soldering Safety</vt:lpstr>
      <vt:lpstr>Electrical Safety</vt:lpstr>
      <vt:lpstr>Don’t Bypass/Remove Guards!</vt:lpstr>
      <vt:lpstr>Used Battery Management</vt:lpstr>
      <vt:lpstr>Management (Non-Leaking)</vt:lpstr>
      <vt:lpstr>Labeling</vt:lpstr>
      <vt:lpstr>Emergency Procedures </vt:lpstr>
      <vt:lpstr>QUESTIONS?</vt:lpstr>
    </vt:vector>
  </TitlesOfParts>
  <Company>Shepherd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SNS&amp;M  Student Lab access training</dc:title>
  <dc:creator>jkearney</dc:creator>
  <cp:lastModifiedBy>Jennifer Sirbaugh</cp:lastModifiedBy>
  <cp:revision>227</cp:revision>
  <dcterms:created xsi:type="dcterms:W3CDTF">2013-08-26T15:55:31Z</dcterms:created>
  <dcterms:modified xsi:type="dcterms:W3CDTF">2020-05-19T18:44:50Z</dcterms:modified>
</cp:coreProperties>
</file>