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33"/>
  </p:notesMasterIdLst>
  <p:handoutMasterIdLst>
    <p:handoutMasterId r:id="rId34"/>
  </p:handoutMasterIdLst>
  <p:sldIdLst>
    <p:sldId id="256" r:id="rId2"/>
    <p:sldId id="302" r:id="rId3"/>
    <p:sldId id="257" r:id="rId4"/>
    <p:sldId id="259" r:id="rId5"/>
    <p:sldId id="301" r:id="rId6"/>
    <p:sldId id="261" r:id="rId7"/>
    <p:sldId id="288" r:id="rId8"/>
    <p:sldId id="287" r:id="rId9"/>
    <p:sldId id="296" r:id="rId10"/>
    <p:sldId id="297" r:id="rId11"/>
    <p:sldId id="299" r:id="rId12"/>
    <p:sldId id="300" r:id="rId13"/>
    <p:sldId id="274" r:id="rId14"/>
    <p:sldId id="304" r:id="rId15"/>
    <p:sldId id="298" r:id="rId16"/>
    <p:sldId id="303" r:id="rId17"/>
    <p:sldId id="310" r:id="rId18"/>
    <p:sldId id="311" r:id="rId19"/>
    <p:sldId id="263" r:id="rId20"/>
    <p:sldId id="264" r:id="rId21"/>
    <p:sldId id="265" r:id="rId22"/>
    <p:sldId id="267" r:id="rId23"/>
    <p:sldId id="268" r:id="rId24"/>
    <p:sldId id="271" r:id="rId25"/>
    <p:sldId id="270" r:id="rId26"/>
    <p:sldId id="269" r:id="rId27"/>
    <p:sldId id="272" r:id="rId28"/>
    <p:sldId id="306" r:id="rId29"/>
    <p:sldId id="305" r:id="rId30"/>
    <p:sldId id="273" r:id="rId31"/>
    <p:sldId id="289" r:id="rId3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8797" autoAdjust="0"/>
  </p:normalViewPr>
  <p:slideViewPr>
    <p:cSldViewPr>
      <p:cViewPr varScale="1">
        <p:scale>
          <a:sx n="81" d="100"/>
          <a:sy n="81" d="100"/>
        </p:scale>
        <p:origin x="12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37250-159D-4BEA-9455-ABBC555F0C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3664F5F-A7D5-40BB-81A3-4B511C11699E}">
      <dgm:prSet phldrT="[Text]"/>
      <dgm:spPr/>
      <dgm:t>
        <a:bodyPr/>
        <a:lstStyle/>
        <a:p>
          <a:r>
            <a:rPr lang="en-US" dirty="0" smtClean="0"/>
            <a:t>Step 1</a:t>
          </a:r>
          <a:endParaRPr lang="en-US" dirty="0"/>
        </a:p>
      </dgm:t>
    </dgm:pt>
    <dgm:pt modelId="{38396428-F7E9-48C9-B672-BB994F525C16}" type="parTrans" cxnId="{10972F31-4B77-48CE-BE27-0DE8DF9521A1}">
      <dgm:prSet/>
      <dgm:spPr/>
      <dgm:t>
        <a:bodyPr/>
        <a:lstStyle/>
        <a:p>
          <a:endParaRPr lang="en-US"/>
        </a:p>
      </dgm:t>
    </dgm:pt>
    <dgm:pt modelId="{219DF221-7081-4321-8125-4526504AE7C6}" type="sibTrans" cxnId="{10972F31-4B77-48CE-BE27-0DE8DF9521A1}">
      <dgm:prSet/>
      <dgm:spPr/>
      <dgm:t>
        <a:bodyPr/>
        <a:lstStyle/>
        <a:p>
          <a:endParaRPr lang="en-US"/>
        </a:p>
      </dgm:t>
    </dgm:pt>
    <dgm:pt modelId="{D12C7C30-9C3B-4394-8B8D-D1E36F8D2621}">
      <dgm:prSet phldrT="[Text]"/>
      <dgm:spPr/>
      <dgm:t>
        <a:bodyPr/>
        <a:lstStyle/>
        <a:p>
          <a:r>
            <a:rPr lang="en-US" dirty="0" smtClean="0"/>
            <a:t>Waste Determination</a:t>
          </a:r>
          <a:endParaRPr lang="en-US" dirty="0"/>
        </a:p>
      </dgm:t>
    </dgm:pt>
    <dgm:pt modelId="{EC3DA7E8-DEB2-4F20-8EF2-9C2C6EF7968C}" type="parTrans" cxnId="{025380AF-B7E7-4972-9408-1EEB0E5C0B94}">
      <dgm:prSet/>
      <dgm:spPr/>
      <dgm:t>
        <a:bodyPr/>
        <a:lstStyle/>
        <a:p>
          <a:endParaRPr lang="en-US"/>
        </a:p>
      </dgm:t>
    </dgm:pt>
    <dgm:pt modelId="{758EC08C-C0AC-4C04-9371-8BD4C7492630}" type="sibTrans" cxnId="{025380AF-B7E7-4972-9408-1EEB0E5C0B94}">
      <dgm:prSet/>
      <dgm:spPr/>
      <dgm:t>
        <a:bodyPr/>
        <a:lstStyle/>
        <a:p>
          <a:endParaRPr lang="en-US"/>
        </a:p>
      </dgm:t>
    </dgm:pt>
    <dgm:pt modelId="{928CE861-F4B5-41A2-BBDF-BD9FB147B1C1}" type="pres">
      <dgm:prSet presAssocID="{2D237250-159D-4BEA-9455-ABBC555F0CA3}" presName="linearFlow" presStyleCnt="0">
        <dgm:presLayoutVars>
          <dgm:dir/>
          <dgm:animLvl val="lvl"/>
          <dgm:resizeHandles val="exact"/>
        </dgm:presLayoutVars>
      </dgm:prSet>
      <dgm:spPr/>
      <dgm:t>
        <a:bodyPr/>
        <a:lstStyle/>
        <a:p>
          <a:endParaRPr lang="en-US"/>
        </a:p>
      </dgm:t>
    </dgm:pt>
    <dgm:pt modelId="{60EF87CD-4585-42A1-911F-B4D4E9827C20}" type="pres">
      <dgm:prSet presAssocID="{D3664F5F-A7D5-40BB-81A3-4B511C11699E}" presName="composite" presStyleCnt="0"/>
      <dgm:spPr/>
    </dgm:pt>
    <dgm:pt modelId="{44E331D1-F9EC-4434-B8B3-A1035748249E}" type="pres">
      <dgm:prSet presAssocID="{D3664F5F-A7D5-40BB-81A3-4B511C11699E}" presName="parentText" presStyleLbl="alignNode1" presStyleIdx="0" presStyleCnt="1">
        <dgm:presLayoutVars>
          <dgm:chMax val="1"/>
          <dgm:bulletEnabled val="1"/>
        </dgm:presLayoutVars>
      </dgm:prSet>
      <dgm:spPr/>
      <dgm:t>
        <a:bodyPr/>
        <a:lstStyle/>
        <a:p>
          <a:endParaRPr lang="en-US"/>
        </a:p>
      </dgm:t>
    </dgm:pt>
    <dgm:pt modelId="{8761D598-2007-400C-BBA7-78BEA36AB4FA}" type="pres">
      <dgm:prSet presAssocID="{D3664F5F-A7D5-40BB-81A3-4B511C11699E}" presName="descendantText" presStyleLbl="alignAcc1" presStyleIdx="0" presStyleCnt="1">
        <dgm:presLayoutVars>
          <dgm:bulletEnabled val="1"/>
        </dgm:presLayoutVars>
      </dgm:prSet>
      <dgm:spPr/>
      <dgm:t>
        <a:bodyPr/>
        <a:lstStyle/>
        <a:p>
          <a:endParaRPr lang="en-US"/>
        </a:p>
      </dgm:t>
    </dgm:pt>
  </dgm:ptLst>
  <dgm:cxnLst>
    <dgm:cxn modelId="{025380AF-B7E7-4972-9408-1EEB0E5C0B94}" srcId="{D3664F5F-A7D5-40BB-81A3-4B511C11699E}" destId="{D12C7C30-9C3B-4394-8B8D-D1E36F8D2621}" srcOrd="0" destOrd="0" parTransId="{EC3DA7E8-DEB2-4F20-8EF2-9C2C6EF7968C}" sibTransId="{758EC08C-C0AC-4C04-9371-8BD4C7492630}"/>
    <dgm:cxn modelId="{25EDFA25-0C9E-429C-BF69-810EDAF3FDFC}" type="presOf" srcId="{D3664F5F-A7D5-40BB-81A3-4B511C11699E}" destId="{44E331D1-F9EC-4434-B8B3-A1035748249E}" srcOrd="0" destOrd="0" presId="urn:microsoft.com/office/officeart/2005/8/layout/chevron2"/>
    <dgm:cxn modelId="{10972F31-4B77-48CE-BE27-0DE8DF9521A1}" srcId="{2D237250-159D-4BEA-9455-ABBC555F0CA3}" destId="{D3664F5F-A7D5-40BB-81A3-4B511C11699E}" srcOrd="0" destOrd="0" parTransId="{38396428-F7E9-48C9-B672-BB994F525C16}" sibTransId="{219DF221-7081-4321-8125-4526504AE7C6}"/>
    <dgm:cxn modelId="{823B6FD6-0BE9-45A4-9282-AFFB1E3B40BB}" type="presOf" srcId="{2D237250-159D-4BEA-9455-ABBC555F0CA3}" destId="{928CE861-F4B5-41A2-BBDF-BD9FB147B1C1}" srcOrd="0" destOrd="0" presId="urn:microsoft.com/office/officeart/2005/8/layout/chevron2"/>
    <dgm:cxn modelId="{6FE5CBD6-5588-4B44-8B04-2220C9D25181}" type="presOf" srcId="{D12C7C30-9C3B-4394-8B8D-D1E36F8D2621}" destId="{8761D598-2007-400C-BBA7-78BEA36AB4FA}" srcOrd="0" destOrd="0" presId="urn:microsoft.com/office/officeart/2005/8/layout/chevron2"/>
    <dgm:cxn modelId="{35D3A97C-43CE-4F46-B2F4-A5F882E10398}" type="presParOf" srcId="{928CE861-F4B5-41A2-BBDF-BD9FB147B1C1}" destId="{60EF87CD-4585-42A1-911F-B4D4E9827C20}" srcOrd="0" destOrd="0" presId="urn:microsoft.com/office/officeart/2005/8/layout/chevron2"/>
    <dgm:cxn modelId="{C93CB44E-FCD4-422E-8821-EAC9E8E0F098}" type="presParOf" srcId="{60EF87CD-4585-42A1-911F-B4D4E9827C20}" destId="{44E331D1-F9EC-4434-B8B3-A1035748249E}" srcOrd="0" destOrd="0" presId="urn:microsoft.com/office/officeart/2005/8/layout/chevron2"/>
    <dgm:cxn modelId="{D4EDA06A-0F1C-44F3-A008-68C731957953}" type="presParOf" srcId="{60EF87CD-4585-42A1-911F-B4D4E9827C20}" destId="{8761D598-2007-400C-BBA7-78BEA36AB4F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37250-159D-4BEA-9455-ABBC555F0C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6E2B4E6-3D0F-4B9A-B666-5D516CCE4618}">
      <dgm:prSet phldrT="[Text]"/>
      <dgm:spPr/>
      <dgm:t>
        <a:bodyPr/>
        <a:lstStyle/>
        <a:p>
          <a:r>
            <a:rPr lang="en-US" dirty="0" smtClean="0"/>
            <a:t>Step 2</a:t>
          </a:r>
          <a:endParaRPr lang="en-US" dirty="0"/>
        </a:p>
      </dgm:t>
    </dgm:pt>
    <dgm:pt modelId="{6F051552-3B54-43BF-A015-A05A8A822564}" type="parTrans" cxnId="{53E0E00E-F8C9-4C81-889F-B138732ECF73}">
      <dgm:prSet/>
      <dgm:spPr/>
      <dgm:t>
        <a:bodyPr/>
        <a:lstStyle/>
        <a:p>
          <a:endParaRPr lang="en-US"/>
        </a:p>
      </dgm:t>
    </dgm:pt>
    <dgm:pt modelId="{EFF867D5-F43A-4F51-AC00-3E42351D14A1}" type="sibTrans" cxnId="{53E0E00E-F8C9-4C81-889F-B138732ECF73}">
      <dgm:prSet/>
      <dgm:spPr/>
      <dgm:t>
        <a:bodyPr/>
        <a:lstStyle/>
        <a:p>
          <a:endParaRPr lang="en-US"/>
        </a:p>
      </dgm:t>
    </dgm:pt>
    <dgm:pt modelId="{735174EC-9C65-486F-B359-07FC9C0C4A5D}">
      <dgm:prSet phldrT="[Text]"/>
      <dgm:spPr/>
      <dgm:t>
        <a:bodyPr/>
        <a:lstStyle/>
        <a:p>
          <a:r>
            <a:rPr lang="en-US" dirty="0" smtClean="0"/>
            <a:t>Container Selection</a:t>
          </a:r>
          <a:endParaRPr lang="en-US" dirty="0"/>
        </a:p>
      </dgm:t>
    </dgm:pt>
    <dgm:pt modelId="{F4FF3F84-9481-442E-BFBF-40B32A21DA0E}" type="parTrans" cxnId="{A40C72BF-15D4-48E9-9098-DC9288DB0ABE}">
      <dgm:prSet/>
      <dgm:spPr/>
      <dgm:t>
        <a:bodyPr/>
        <a:lstStyle/>
        <a:p>
          <a:endParaRPr lang="en-US"/>
        </a:p>
      </dgm:t>
    </dgm:pt>
    <dgm:pt modelId="{FA4FF62B-B667-48F5-B51A-528EB9C882C6}" type="sibTrans" cxnId="{A40C72BF-15D4-48E9-9098-DC9288DB0ABE}">
      <dgm:prSet/>
      <dgm:spPr/>
      <dgm:t>
        <a:bodyPr/>
        <a:lstStyle/>
        <a:p>
          <a:endParaRPr lang="en-US"/>
        </a:p>
      </dgm:t>
    </dgm:pt>
    <dgm:pt modelId="{928CE861-F4B5-41A2-BBDF-BD9FB147B1C1}" type="pres">
      <dgm:prSet presAssocID="{2D237250-159D-4BEA-9455-ABBC555F0CA3}" presName="linearFlow" presStyleCnt="0">
        <dgm:presLayoutVars>
          <dgm:dir/>
          <dgm:animLvl val="lvl"/>
          <dgm:resizeHandles val="exact"/>
        </dgm:presLayoutVars>
      </dgm:prSet>
      <dgm:spPr/>
      <dgm:t>
        <a:bodyPr/>
        <a:lstStyle/>
        <a:p>
          <a:endParaRPr lang="en-US"/>
        </a:p>
      </dgm:t>
    </dgm:pt>
    <dgm:pt modelId="{8B4F414D-5314-4A0E-92D9-532512CC578D}" type="pres">
      <dgm:prSet presAssocID="{56E2B4E6-3D0F-4B9A-B666-5D516CCE4618}" presName="composite" presStyleCnt="0"/>
      <dgm:spPr/>
    </dgm:pt>
    <dgm:pt modelId="{D104F1ED-71C4-40DD-A873-0D12CA2905CE}" type="pres">
      <dgm:prSet presAssocID="{56E2B4E6-3D0F-4B9A-B666-5D516CCE4618}" presName="parentText" presStyleLbl="alignNode1" presStyleIdx="0" presStyleCnt="1">
        <dgm:presLayoutVars>
          <dgm:chMax val="1"/>
          <dgm:bulletEnabled val="1"/>
        </dgm:presLayoutVars>
      </dgm:prSet>
      <dgm:spPr/>
      <dgm:t>
        <a:bodyPr/>
        <a:lstStyle/>
        <a:p>
          <a:endParaRPr lang="en-US"/>
        </a:p>
      </dgm:t>
    </dgm:pt>
    <dgm:pt modelId="{0F592DD3-3F0E-43DA-8277-A5AD7B529DA6}" type="pres">
      <dgm:prSet presAssocID="{56E2B4E6-3D0F-4B9A-B666-5D516CCE4618}" presName="descendantText" presStyleLbl="alignAcc1" presStyleIdx="0" presStyleCnt="1">
        <dgm:presLayoutVars>
          <dgm:bulletEnabled val="1"/>
        </dgm:presLayoutVars>
      </dgm:prSet>
      <dgm:spPr/>
      <dgm:t>
        <a:bodyPr/>
        <a:lstStyle/>
        <a:p>
          <a:endParaRPr lang="en-US"/>
        </a:p>
      </dgm:t>
    </dgm:pt>
  </dgm:ptLst>
  <dgm:cxnLst>
    <dgm:cxn modelId="{6C1F967E-C4B9-4853-87E0-45BAD893E3E9}" type="presOf" srcId="{735174EC-9C65-486F-B359-07FC9C0C4A5D}" destId="{0F592DD3-3F0E-43DA-8277-A5AD7B529DA6}" srcOrd="0" destOrd="0" presId="urn:microsoft.com/office/officeart/2005/8/layout/chevron2"/>
    <dgm:cxn modelId="{3B059451-CE8F-4B98-A5EC-850E67231492}" type="presOf" srcId="{56E2B4E6-3D0F-4B9A-B666-5D516CCE4618}" destId="{D104F1ED-71C4-40DD-A873-0D12CA2905CE}" srcOrd="0" destOrd="0" presId="urn:microsoft.com/office/officeart/2005/8/layout/chevron2"/>
    <dgm:cxn modelId="{A40C72BF-15D4-48E9-9098-DC9288DB0ABE}" srcId="{56E2B4E6-3D0F-4B9A-B666-5D516CCE4618}" destId="{735174EC-9C65-486F-B359-07FC9C0C4A5D}" srcOrd="0" destOrd="0" parTransId="{F4FF3F84-9481-442E-BFBF-40B32A21DA0E}" sibTransId="{FA4FF62B-B667-48F5-B51A-528EB9C882C6}"/>
    <dgm:cxn modelId="{3870D7D8-CF02-4AA4-8A9A-847A5074F775}" type="presOf" srcId="{2D237250-159D-4BEA-9455-ABBC555F0CA3}" destId="{928CE861-F4B5-41A2-BBDF-BD9FB147B1C1}" srcOrd="0" destOrd="0" presId="urn:microsoft.com/office/officeart/2005/8/layout/chevron2"/>
    <dgm:cxn modelId="{53E0E00E-F8C9-4C81-889F-B138732ECF73}" srcId="{2D237250-159D-4BEA-9455-ABBC555F0CA3}" destId="{56E2B4E6-3D0F-4B9A-B666-5D516CCE4618}" srcOrd="0" destOrd="0" parTransId="{6F051552-3B54-43BF-A015-A05A8A822564}" sibTransId="{EFF867D5-F43A-4F51-AC00-3E42351D14A1}"/>
    <dgm:cxn modelId="{B9F48EE5-B7A8-45CE-A797-34926D6952B7}" type="presParOf" srcId="{928CE861-F4B5-41A2-BBDF-BD9FB147B1C1}" destId="{8B4F414D-5314-4A0E-92D9-532512CC578D}" srcOrd="0" destOrd="0" presId="urn:microsoft.com/office/officeart/2005/8/layout/chevron2"/>
    <dgm:cxn modelId="{9DA10516-FB92-4A85-B421-616F9F691F75}" type="presParOf" srcId="{8B4F414D-5314-4A0E-92D9-532512CC578D}" destId="{D104F1ED-71C4-40DD-A873-0D12CA2905CE}" srcOrd="0" destOrd="0" presId="urn:microsoft.com/office/officeart/2005/8/layout/chevron2"/>
    <dgm:cxn modelId="{3586F823-FD80-4BA4-AE5A-71EB9B3AD884}" type="presParOf" srcId="{8B4F414D-5314-4A0E-92D9-532512CC578D}" destId="{0F592DD3-3F0E-43DA-8277-A5AD7B529DA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37250-159D-4BEA-9455-ABBC555F0C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3427F66-2E88-4CBB-8203-8FB5B29A35F4}">
      <dgm:prSet phldrT="[Text]"/>
      <dgm:spPr/>
      <dgm:t>
        <a:bodyPr/>
        <a:lstStyle/>
        <a:p>
          <a:r>
            <a:rPr lang="en-US" dirty="0" smtClean="0"/>
            <a:t>Step 3</a:t>
          </a:r>
          <a:endParaRPr lang="en-US" dirty="0"/>
        </a:p>
      </dgm:t>
    </dgm:pt>
    <dgm:pt modelId="{5EADF620-31FB-4EB4-8576-042C9D27B863}" type="parTrans" cxnId="{79DF6D3F-E625-4309-A8FE-64909C9D92FA}">
      <dgm:prSet/>
      <dgm:spPr/>
      <dgm:t>
        <a:bodyPr/>
        <a:lstStyle/>
        <a:p>
          <a:endParaRPr lang="en-US"/>
        </a:p>
      </dgm:t>
    </dgm:pt>
    <dgm:pt modelId="{0AA6CB3B-925F-4CB5-970A-00A9BF371CB2}" type="sibTrans" cxnId="{79DF6D3F-E625-4309-A8FE-64909C9D92FA}">
      <dgm:prSet/>
      <dgm:spPr/>
      <dgm:t>
        <a:bodyPr/>
        <a:lstStyle/>
        <a:p>
          <a:endParaRPr lang="en-US"/>
        </a:p>
      </dgm:t>
    </dgm:pt>
    <dgm:pt modelId="{0659D146-6436-4C19-A29B-7D3DB5092686}">
      <dgm:prSet phldrT="[Text]"/>
      <dgm:spPr/>
      <dgm:t>
        <a:bodyPr/>
        <a:lstStyle/>
        <a:p>
          <a:r>
            <a:rPr lang="en-US" dirty="0" smtClean="0"/>
            <a:t>Containerize Waste</a:t>
          </a:r>
          <a:endParaRPr lang="en-US" dirty="0"/>
        </a:p>
      </dgm:t>
    </dgm:pt>
    <dgm:pt modelId="{9791DDCA-C6E9-4BFB-81D7-20613B5BDBC9}" type="parTrans" cxnId="{90585321-06AE-4718-8C4E-4DBFC0DB866D}">
      <dgm:prSet/>
      <dgm:spPr/>
      <dgm:t>
        <a:bodyPr/>
        <a:lstStyle/>
        <a:p>
          <a:endParaRPr lang="en-US"/>
        </a:p>
      </dgm:t>
    </dgm:pt>
    <dgm:pt modelId="{CBFCE270-8039-4A76-BC22-2FF7753794FF}" type="sibTrans" cxnId="{90585321-06AE-4718-8C4E-4DBFC0DB866D}">
      <dgm:prSet/>
      <dgm:spPr/>
      <dgm:t>
        <a:bodyPr/>
        <a:lstStyle/>
        <a:p>
          <a:endParaRPr lang="en-US"/>
        </a:p>
      </dgm:t>
    </dgm:pt>
    <dgm:pt modelId="{928CE861-F4B5-41A2-BBDF-BD9FB147B1C1}" type="pres">
      <dgm:prSet presAssocID="{2D237250-159D-4BEA-9455-ABBC555F0CA3}" presName="linearFlow" presStyleCnt="0">
        <dgm:presLayoutVars>
          <dgm:dir/>
          <dgm:animLvl val="lvl"/>
          <dgm:resizeHandles val="exact"/>
        </dgm:presLayoutVars>
      </dgm:prSet>
      <dgm:spPr/>
      <dgm:t>
        <a:bodyPr/>
        <a:lstStyle/>
        <a:p>
          <a:endParaRPr lang="en-US"/>
        </a:p>
      </dgm:t>
    </dgm:pt>
    <dgm:pt modelId="{EBCFD310-F412-45EE-B6D3-7A4FB626DE2E}" type="pres">
      <dgm:prSet presAssocID="{73427F66-2E88-4CBB-8203-8FB5B29A35F4}" presName="composite" presStyleCnt="0"/>
      <dgm:spPr/>
    </dgm:pt>
    <dgm:pt modelId="{AC625BD3-6C41-4E03-8843-AB931CC31B99}" type="pres">
      <dgm:prSet presAssocID="{73427F66-2E88-4CBB-8203-8FB5B29A35F4}" presName="parentText" presStyleLbl="alignNode1" presStyleIdx="0" presStyleCnt="1">
        <dgm:presLayoutVars>
          <dgm:chMax val="1"/>
          <dgm:bulletEnabled val="1"/>
        </dgm:presLayoutVars>
      </dgm:prSet>
      <dgm:spPr/>
      <dgm:t>
        <a:bodyPr/>
        <a:lstStyle/>
        <a:p>
          <a:endParaRPr lang="en-US"/>
        </a:p>
      </dgm:t>
    </dgm:pt>
    <dgm:pt modelId="{F183862F-552F-48E1-A10F-975FF37A4CF8}" type="pres">
      <dgm:prSet presAssocID="{73427F66-2E88-4CBB-8203-8FB5B29A35F4}" presName="descendantText" presStyleLbl="alignAcc1" presStyleIdx="0" presStyleCnt="1" custLinFactNeighborX="602">
        <dgm:presLayoutVars>
          <dgm:bulletEnabled val="1"/>
        </dgm:presLayoutVars>
      </dgm:prSet>
      <dgm:spPr/>
      <dgm:t>
        <a:bodyPr/>
        <a:lstStyle/>
        <a:p>
          <a:endParaRPr lang="en-US"/>
        </a:p>
      </dgm:t>
    </dgm:pt>
  </dgm:ptLst>
  <dgm:cxnLst>
    <dgm:cxn modelId="{74C06F08-631E-46C0-A10B-DB9A44E37E8D}" type="presOf" srcId="{0659D146-6436-4C19-A29B-7D3DB5092686}" destId="{F183862F-552F-48E1-A10F-975FF37A4CF8}" srcOrd="0" destOrd="0" presId="urn:microsoft.com/office/officeart/2005/8/layout/chevron2"/>
    <dgm:cxn modelId="{75981DDC-67A9-4C13-A61D-63205EDDCFA8}" type="presOf" srcId="{2D237250-159D-4BEA-9455-ABBC555F0CA3}" destId="{928CE861-F4B5-41A2-BBDF-BD9FB147B1C1}" srcOrd="0" destOrd="0" presId="urn:microsoft.com/office/officeart/2005/8/layout/chevron2"/>
    <dgm:cxn modelId="{79DF6D3F-E625-4309-A8FE-64909C9D92FA}" srcId="{2D237250-159D-4BEA-9455-ABBC555F0CA3}" destId="{73427F66-2E88-4CBB-8203-8FB5B29A35F4}" srcOrd="0" destOrd="0" parTransId="{5EADF620-31FB-4EB4-8576-042C9D27B863}" sibTransId="{0AA6CB3B-925F-4CB5-970A-00A9BF371CB2}"/>
    <dgm:cxn modelId="{90585321-06AE-4718-8C4E-4DBFC0DB866D}" srcId="{73427F66-2E88-4CBB-8203-8FB5B29A35F4}" destId="{0659D146-6436-4C19-A29B-7D3DB5092686}" srcOrd="0" destOrd="0" parTransId="{9791DDCA-C6E9-4BFB-81D7-20613B5BDBC9}" sibTransId="{CBFCE270-8039-4A76-BC22-2FF7753794FF}"/>
    <dgm:cxn modelId="{D615BAEE-4A1B-43A2-A489-C3FD07EDFDC0}" type="presOf" srcId="{73427F66-2E88-4CBB-8203-8FB5B29A35F4}" destId="{AC625BD3-6C41-4E03-8843-AB931CC31B99}" srcOrd="0" destOrd="0" presId="urn:microsoft.com/office/officeart/2005/8/layout/chevron2"/>
    <dgm:cxn modelId="{61C949D0-A773-4D42-950F-ADA8A85CBF9F}" type="presParOf" srcId="{928CE861-F4B5-41A2-BBDF-BD9FB147B1C1}" destId="{EBCFD310-F412-45EE-B6D3-7A4FB626DE2E}" srcOrd="0" destOrd="0" presId="urn:microsoft.com/office/officeart/2005/8/layout/chevron2"/>
    <dgm:cxn modelId="{A1C12031-13E0-44DB-8377-032841F06D3D}" type="presParOf" srcId="{EBCFD310-F412-45EE-B6D3-7A4FB626DE2E}" destId="{AC625BD3-6C41-4E03-8843-AB931CC31B99}" srcOrd="0" destOrd="0" presId="urn:microsoft.com/office/officeart/2005/8/layout/chevron2"/>
    <dgm:cxn modelId="{3D61D5BB-4EA0-419F-B79D-A1606EED7D09}" type="presParOf" srcId="{EBCFD310-F412-45EE-B6D3-7A4FB626DE2E}" destId="{F183862F-552F-48E1-A10F-975FF37A4CF8}"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237250-159D-4BEA-9455-ABBC555F0C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C1059AB-3876-4C60-A12E-F2A391DD1353}">
      <dgm:prSet phldrT="[Text]"/>
      <dgm:spPr/>
      <dgm:t>
        <a:bodyPr/>
        <a:lstStyle/>
        <a:p>
          <a:r>
            <a:rPr lang="en-US" dirty="0" smtClean="0"/>
            <a:t>Step 4</a:t>
          </a:r>
          <a:endParaRPr lang="en-US" dirty="0"/>
        </a:p>
      </dgm:t>
    </dgm:pt>
    <dgm:pt modelId="{C7A84B95-C5C3-4479-B6E3-9675D322CA04}" type="parTrans" cxnId="{488DECE2-0D93-44AA-A336-1D485DBEEF0B}">
      <dgm:prSet/>
      <dgm:spPr/>
      <dgm:t>
        <a:bodyPr/>
        <a:lstStyle/>
        <a:p>
          <a:endParaRPr lang="en-US"/>
        </a:p>
      </dgm:t>
    </dgm:pt>
    <dgm:pt modelId="{23FEFE83-2F3C-4578-9FC3-AA46DFFB39B2}" type="sibTrans" cxnId="{488DECE2-0D93-44AA-A336-1D485DBEEF0B}">
      <dgm:prSet/>
      <dgm:spPr/>
      <dgm:t>
        <a:bodyPr/>
        <a:lstStyle/>
        <a:p>
          <a:endParaRPr lang="en-US"/>
        </a:p>
      </dgm:t>
    </dgm:pt>
    <dgm:pt modelId="{50859AF1-2C31-4974-95CD-C6E2098B6BF5}">
      <dgm:prSet phldrT="[Text]"/>
      <dgm:spPr/>
      <dgm:t>
        <a:bodyPr/>
        <a:lstStyle/>
        <a:p>
          <a:r>
            <a:rPr lang="en-US" dirty="0" smtClean="0"/>
            <a:t>Label Container</a:t>
          </a:r>
          <a:endParaRPr lang="en-US" dirty="0"/>
        </a:p>
      </dgm:t>
    </dgm:pt>
    <dgm:pt modelId="{F1B3D53E-526D-4F54-8F4B-A495535CCB2D}" type="parTrans" cxnId="{F0081193-13C0-431D-8EED-CFFA302FC5DD}">
      <dgm:prSet/>
      <dgm:spPr/>
      <dgm:t>
        <a:bodyPr/>
        <a:lstStyle/>
        <a:p>
          <a:endParaRPr lang="en-US"/>
        </a:p>
      </dgm:t>
    </dgm:pt>
    <dgm:pt modelId="{CDEF0C2A-4A1F-45BA-AE25-AD1C22E1128F}" type="sibTrans" cxnId="{F0081193-13C0-431D-8EED-CFFA302FC5DD}">
      <dgm:prSet/>
      <dgm:spPr/>
      <dgm:t>
        <a:bodyPr/>
        <a:lstStyle/>
        <a:p>
          <a:endParaRPr lang="en-US"/>
        </a:p>
      </dgm:t>
    </dgm:pt>
    <dgm:pt modelId="{928CE861-F4B5-41A2-BBDF-BD9FB147B1C1}" type="pres">
      <dgm:prSet presAssocID="{2D237250-159D-4BEA-9455-ABBC555F0CA3}" presName="linearFlow" presStyleCnt="0">
        <dgm:presLayoutVars>
          <dgm:dir/>
          <dgm:animLvl val="lvl"/>
          <dgm:resizeHandles val="exact"/>
        </dgm:presLayoutVars>
      </dgm:prSet>
      <dgm:spPr/>
      <dgm:t>
        <a:bodyPr/>
        <a:lstStyle/>
        <a:p>
          <a:endParaRPr lang="en-US"/>
        </a:p>
      </dgm:t>
    </dgm:pt>
    <dgm:pt modelId="{0788ACC2-4261-4A03-A341-73386AFD92BF}" type="pres">
      <dgm:prSet presAssocID="{AC1059AB-3876-4C60-A12E-F2A391DD1353}" presName="composite" presStyleCnt="0"/>
      <dgm:spPr/>
    </dgm:pt>
    <dgm:pt modelId="{42553B44-D435-4C55-8750-B053546BCAB9}" type="pres">
      <dgm:prSet presAssocID="{AC1059AB-3876-4C60-A12E-F2A391DD1353}" presName="parentText" presStyleLbl="alignNode1" presStyleIdx="0" presStyleCnt="1">
        <dgm:presLayoutVars>
          <dgm:chMax val="1"/>
          <dgm:bulletEnabled val="1"/>
        </dgm:presLayoutVars>
      </dgm:prSet>
      <dgm:spPr/>
      <dgm:t>
        <a:bodyPr/>
        <a:lstStyle/>
        <a:p>
          <a:endParaRPr lang="en-US"/>
        </a:p>
      </dgm:t>
    </dgm:pt>
    <dgm:pt modelId="{403ED7D3-F3D5-41C6-A5DB-8050CA0A1362}" type="pres">
      <dgm:prSet presAssocID="{AC1059AB-3876-4C60-A12E-F2A391DD1353}" presName="descendantText" presStyleLbl="alignAcc1" presStyleIdx="0" presStyleCnt="1" custLinFactNeighborX="60" custLinFactNeighborY="-9335">
        <dgm:presLayoutVars>
          <dgm:bulletEnabled val="1"/>
        </dgm:presLayoutVars>
      </dgm:prSet>
      <dgm:spPr/>
      <dgm:t>
        <a:bodyPr/>
        <a:lstStyle/>
        <a:p>
          <a:endParaRPr lang="en-US"/>
        </a:p>
      </dgm:t>
    </dgm:pt>
  </dgm:ptLst>
  <dgm:cxnLst>
    <dgm:cxn modelId="{AC117D24-22D5-486F-9A54-2F6CE158C119}" type="presOf" srcId="{2D237250-159D-4BEA-9455-ABBC555F0CA3}" destId="{928CE861-F4B5-41A2-BBDF-BD9FB147B1C1}" srcOrd="0" destOrd="0" presId="urn:microsoft.com/office/officeart/2005/8/layout/chevron2"/>
    <dgm:cxn modelId="{67022494-9DF8-4739-BB59-9CA4C1FCDD13}" type="presOf" srcId="{AC1059AB-3876-4C60-A12E-F2A391DD1353}" destId="{42553B44-D435-4C55-8750-B053546BCAB9}" srcOrd="0" destOrd="0" presId="urn:microsoft.com/office/officeart/2005/8/layout/chevron2"/>
    <dgm:cxn modelId="{F0081193-13C0-431D-8EED-CFFA302FC5DD}" srcId="{AC1059AB-3876-4C60-A12E-F2A391DD1353}" destId="{50859AF1-2C31-4974-95CD-C6E2098B6BF5}" srcOrd="0" destOrd="0" parTransId="{F1B3D53E-526D-4F54-8F4B-A495535CCB2D}" sibTransId="{CDEF0C2A-4A1F-45BA-AE25-AD1C22E1128F}"/>
    <dgm:cxn modelId="{488DECE2-0D93-44AA-A336-1D485DBEEF0B}" srcId="{2D237250-159D-4BEA-9455-ABBC555F0CA3}" destId="{AC1059AB-3876-4C60-A12E-F2A391DD1353}" srcOrd="0" destOrd="0" parTransId="{C7A84B95-C5C3-4479-B6E3-9675D322CA04}" sibTransId="{23FEFE83-2F3C-4578-9FC3-AA46DFFB39B2}"/>
    <dgm:cxn modelId="{83C0B5A0-B87D-40AA-9C2A-02B0E947C4A3}" type="presOf" srcId="{50859AF1-2C31-4974-95CD-C6E2098B6BF5}" destId="{403ED7D3-F3D5-41C6-A5DB-8050CA0A1362}" srcOrd="0" destOrd="0" presId="urn:microsoft.com/office/officeart/2005/8/layout/chevron2"/>
    <dgm:cxn modelId="{038C8BAF-B704-4319-A09B-D4BE74D7B134}" type="presParOf" srcId="{928CE861-F4B5-41A2-BBDF-BD9FB147B1C1}" destId="{0788ACC2-4261-4A03-A341-73386AFD92BF}" srcOrd="0" destOrd="0" presId="urn:microsoft.com/office/officeart/2005/8/layout/chevron2"/>
    <dgm:cxn modelId="{AA75224C-8FFB-464B-BF89-0883DFC4394F}" type="presParOf" srcId="{0788ACC2-4261-4A03-A341-73386AFD92BF}" destId="{42553B44-D435-4C55-8750-B053546BCAB9}" srcOrd="0" destOrd="0" presId="urn:microsoft.com/office/officeart/2005/8/layout/chevron2"/>
    <dgm:cxn modelId="{EFD2A49A-441C-4755-845F-A344E012DF13}" type="presParOf" srcId="{0788ACC2-4261-4A03-A341-73386AFD92BF}" destId="{403ED7D3-F3D5-41C6-A5DB-8050CA0A1362}" srcOrd="1" destOrd="0" presId="urn:microsoft.com/office/officeart/2005/8/layout/chevron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237250-159D-4BEA-9455-ABBC555F0CA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C1059AB-3876-4C60-A12E-F2A391DD1353}">
      <dgm:prSet phldrT="[Text]"/>
      <dgm:spPr/>
      <dgm:t>
        <a:bodyPr/>
        <a:lstStyle/>
        <a:p>
          <a:r>
            <a:rPr lang="en-US" dirty="0" smtClean="0"/>
            <a:t>Step 5</a:t>
          </a:r>
          <a:endParaRPr lang="en-US" dirty="0"/>
        </a:p>
      </dgm:t>
    </dgm:pt>
    <dgm:pt modelId="{C7A84B95-C5C3-4479-B6E3-9675D322CA04}" type="parTrans" cxnId="{488DECE2-0D93-44AA-A336-1D485DBEEF0B}">
      <dgm:prSet/>
      <dgm:spPr/>
      <dgm:t>
        <a:bodyPr/>
        <a:lstStyle/>
        <a:p>
          <a:endParaRPr lang="en-US"/>
        </a:p>
      </dgm:t>
    </dgm:pt>
    <dgm:pt modelId="{23FEFE83-2F3C-4578-9FC3-AA46DFFB39B2}" type="sibTrans" cxnId="{488DECE2-0D93-44AA-A336-1D485DBEEF0B}">
      <dgm:prSet/>
      <dgm:spPr/>
      <dgm:t>
        <a:bodyPr/>
        <a:lstStyle/>
        <a:p>
          <a:endParaRPr lang="en-US"/>
        </a:p>
      </dgm:t>
    </dgm:pt>
    <dgm:pt modelId="{50859AF1-2C31-4974-95CD-C6E2098B6BF5}">
      <dgm:prSet phldrT="[Text]"/>
      <dgm:spPr/>
      <dgm:t>
        <a:bodyPr/>
        <a:lstStyle/>
        <a:p>
          <a:r>
            <a:rPr lang="en-US" dirty="0" smtClean="0"/>
            <a:t>Container Management</a:t>
          </a:r>
          <a:endParaRPr lang="en-US" dirty="0"/>
        </a:p>
      </dgm:t>
    </dgm:pt>
    <dgm:pt modelId="{F1B3D53E-526D-4F54-8F4B-A495535CCB2D}" type="parTrans" cxnId="{F0081193-13C0-431D-8EED-CFFA302FC5DD}">
      <dgm:prSet/>
      <dgm:spPr/>
      <dgm:t>
        <a:bodyPr/>
        <a:lstStyle/>
        <a:p>
          <a:endParaRPr lang="en-US"/>
        </a:p>
      </dgm:t>
    </dgm:pt>
    <dgm:pt modelId="{CDEF0C2A-4A1F-45BA-AE25-AD1C22E1128F}" type="sibTrans" cxnId="{F0081193-13C0-431D-8EED-CFFA302FC5DD}">
      <dgm:prSet/>
      <dgm:spPr/>
      <dgm:t>
        <a:bodyPr/>
        <a:lstStyle/>
        <a:p>
          <a:endParaRPr lang="en-US"/>
        </a:p>
      </dgm:t>
    </dgm:pt>
    <dgm:pt modelId="{928CE861-F4B5-41A2-BBDF-BD9FB147B1C1}" type="pres">
      <dgm:prSet presAssocID="{2D237250-159D-4BEA-9455-ABBC555F0CA3}" presName="linearFlow" presStyleCnt="0">
        <dgm:presLayoutVars>
          <dgm:dir/>
          <dgm:animLvl val="lvl"/>
          <dgm:resizeHandles val="exact"/>
        </dgm:presLayoutVars>
      </dgm:prSet>
      <dgm:spPr/>
      <dgm:t>
        <a:bodyPr/>
        <a:lstStyle/>
        <a:p>
          <a:endParaRPr lang="en-US"/>
        </a:p>
      </dgm:t>
    </dgm:pt>
    <dgm:pt modelId="{0788ACC2-4261-4A03-A341-73386AFD92BF}" type="pres">
      <dgm:prSet presAssocID="{AC1059AB-3876-4C60-A12E-F2A391DD1353}" presName="composite" presStyleCnt="0"/>
      <dgm:spPr/>
    </dgm:pt>
    <dgm:pt modelId="{42553B44-D435-4C55-8750-B053546BCAB9}" type="pres">
      <dgm:prSet presAssocID="{AC1059AB-3876-4C60-A12E-F2A391DD1353}" presName="parentText" presStyleLbl="alignNode1" presStyleIdx="0" presStyleCnt="1">
        <dgm:presLayoutVars>
          <dgm:chMax val="1"/>
          <dgm:bulletEnabled val="1"/>
        </dgm:presLayoutVars>
      </dgm:prSet>
      <dgm:spPr/>
      <dgm:t>
        <a:bodyPr/>
        <a:lstStyle/>
        <a:p>
          <a:endParaRPr lang="en-US"/>
        </a:p>
      </dgm:t>
    </dgm:pt>
    <dgm:pt modelId="{403ED7D3-F3D5-41C6-A5DB-8050CA0A1362}" type="pres">
      <dgm:prSet presAssocID="{AC1059AB-3876-4C60-A12E-F2A391DD1353}" presName="descendantText" presStyleLbl="alignAcc1" presStyleIdx="0" presStyleCnt="1" custLinFactNeighborX="60" custLinFactNeighborY="-9335">
        <dgm:presLayoutVars>
          <dgm:bulletEnabled val="1"/>
        </dgm:presLayoutVars>
      </dgm:prSet>
      <dgm:spPr/>
      <dgm:t>
        <a:bodyPr/>
        <a:lstStyle/>
        <a:p>
          <a:endParaRPr lang="en-US"/>
        </a:p>
      </dgm:t>
    </dgm:pt>
  </dgm:ptLst>
  <dgm:cxnLst>
    <dgm:cxn modelId="{F0081193-13C0-431D-8EED-CFFA302FC5DD}" srcId="{AC1059AB-3876-4C60-A12E-F2A391DD1353}" destId="{50859AF1-2C31-4974-95CD-C6E2098B6BF5}" srcOrd="0" destOrd="0" parTransId="{F1B3D53E-526D-4F54-8F4B-A495535CCB2D}" sibTransId="{CDEF0C2A-4A1F-45BA-AE25-AD1C22E1128F}"/>
    <dgm:cxn modelId="{447B9128-89AE-4714-8BD2-B17DCE044079}" type="presOf" srcId="{2D237250-159D-4BEA-9455-ABBC555F0CA3}" destId="{928CE861-F4B5-41A2-BBDF-BD9FB147B1C1}" srcOrd="0" destOrd="0" presId="urn:microsoft.com/office/officeart/2005/8/layout/chevron2"/>
    <dgm:cxn modelId="{488DECE2-0D93-44AA-A336-1D485DBEEF0B}" srcId="{2D237250-159D-4BEA-9455-ABBC555F0CA3}" destId="{AC1059AB-3876-4C60-A12E-F2A391DD1353}" srcOrd="0" destOrd="0" parTransId="{C7A84B95-C5C3-4479-B6E3-9675D322CA04}" sibTransId="{23FEFE83-2F3C-4578-9FC3-AA46DFFB39B2}"/>
    <dgm:cxn modelId="{303862D8-E89D-4899-8C89-DD9D09A94C26}" type="presOf" srcId="{50859AF1-2C31-4974-95CD-C6E2098B6BF5}" destId="{403ED7D3-F3D5-41C6-A5DB-8050CA0A1362}" srcOrd="0" destOrd="0" presId="urn:microsoft.com/office/officeart/2005/8/layout/chevron2"/>
    <dgm:cxn modelId="{D2058977-286A-40C1-8D06-AE1E2DB9C95C}" type="presOf" srcId="{AC1059AB-3876-4C60-A12E-F2A391DD1353}" destId="{42553B44-D435-4C55-8750-B053546BCAB9}" srcOrd="0" destOrd="0" presId="urn:microsoft.com/office/officeart/2005/8/layout/chevron2"/>
    <dgm:cxn modelId="{80DC2C5B-95C9-48F2-8EB2-E5158E5D14F9}" type="presParOf" srcId="{928CE861-F4B5-41A2-BBDF-BD9FB147B1C1}" destId="{0788ACC2-4261-4A03-A341-73386AFD92BF}" srcOrd="0" destOrd="0" presId="urn:microsoft.com/office/officeart/2005/8/layout/chevron2"/>
    <dgm:cxn modelId="{F4E4A645-925F-4B16-B6C0-4DF529BE7C43}" type="presParOf" srcId="{0788ACC2-4261-4A03-A341-73386AFD92BF}" destId="{42553B44-D435-4C55-8750-B053546BCAB9}" srcOrd="0" destOrd="0" presId="urn:microsoft.com/office/officeart/2005/8/layout/chevron2"/>
    <dgm:cxn modelId="{A0FD0718-5765-47E7-8461-15F771C09A10}" type="presParOf" srcId="{0788ACC2-4261-4A03-A341-73386AFD92BF}" destId="{403ED7D3-F3D5-41C6-A5DB-8050CA0A1362}" srcOrd="1" destOrd="0" presId="urn:microsoft.com/office/officeart/2005/8/layout/chevron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331D1-F9EC-4434-B8B3-A1035748249E}">
      <dsp:nvSpPr>
        <dsp:cNvPr id="0" name=""/>
        <dsp:cNvSpPr/>
      </dsp:nvSpPr>
      <dsp:spPr>
        <a:xfrm rot="5400000">
          <a:off x="-160019" y="160019"/>
          <a:ext cx="1066800" cy="7467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1</a:t>
          </a:r>
          <a:endParaRPr lang="en-US" sz="1800" kern="1200" dirty="0"/>
        </a:p>
      </dsp:txBody>
      <dsp:txXfrm rot="-5400000">
        <a:off x="1" y="373379"/>
        <a:ext cx="746760" cy="320040"/>
      </dsp:txXfrm>
    </dsp:sp>
    <dsp:sp modelId="{8761D598-2007-400C-BBA7-78BEA36AB4FA}">
      <dsp:nvSpPr>
        <dsp:cNvPr id="0" name=""/>
        <dsp:cNvSpPr/>
      </dsp:nvSpPr>
      <dsp:spPr>
        <a:xfrm rot="5400000">
          <a:off x="4141470" y="-3394710"/>
          <a:ext cx="693419" cy="7482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Waste Determination</a:t>
          </a:r>
          <a:endParaRPr lang="en-US" sz="4000" kern="1200" dirty="0"/>
        </a:p>
      </dsp:txBody>
      <dsp:txXfrm rot="-5400000">
        <a:off x="746760" y="33850"/>
        <a:ext cx="7448990" cy="625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4F1ED-71C4-40DD-A873-0D12CA2905CE}">
      <dsp:nvSpPr>
        <dsp:cNvPr id="0" name=""/>
        <dsp:cNvSpPr/>
      </dsp:nvSpPr>
      <dsp:spPr>
        <a:xfrm rot="5400000">
          <a:off x="-160019" y="160019"/>
          <a:ext cx="1066800" cy="7467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2</a:t>
          </a:r>
          <a:endParaRPr lang="en-US" sz="1800" kern="1200" dirty="0"/>
        </a:p>
      </dsp:txBody>
      <dsp:txXfrm rot="-5400000">
        <a:off x="1" y="373379"/>
        <a:ext cx="746760" cy="320040"/>
      </dsp:txXfrm>
    </dsp:sp>
    <dsp:sp modelId="{0F592DD3-3F0E-43DA-8277-A5AD7B529DA6}">
      <dsp:nvSpPr>
        <dsp:cNvPr id="0" name=""/>
        <dsp:cNvSpPr/>
      </dsp:nvSpPr>
      <dsp:spPr>
        <a:xfrm rot="5400000">
          <a:off x="4141470" y="-3394710"/>
          <a:ext cx="693419" cy="7482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Container Selection</a:t>
          </a:r>
          <a:endParaRPr lang="en-US" sz="4000" kern="1200" dirty="0"/>
        </a:p>
      </dsp:txBody>
      <dsp:txXfrm rot="-5400000">
        <a:off x="746760" y="33850"/>
        <a:ext cx="7448990" cy="625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25BD3-6C41-4E03-8843-AB931CC31B99}">
      <dsp:nvSpPr>
        <dsp:cNvPr id="0" name=""/>
        <dsp:cNvSpPr/>
      </dsp:nvSpPr>
      <dsp:spPr>
        <a:xfrm rot="5400000">
          <a:off x="-160019" y="160019"/>
          <a:ext cx="1066800" cy="7467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3</a:t>
          </a:r>
          <a:endParaRPr lang="en-US" sz="1800" kern="1200" dirty="0"/>
        </a:p>
      </dsp:txBody>
      <dsp:txXfrm rot="-5400000">
        <a:off x="1" y="373379"/>
        <a:ext cx="746760" cy="320040"/>
      </dsp:txXfrm>
    </dsp:sp>
    <dsp:sp modelId="{F183862F-552F-48E1-A10F-975FF37A4CF8}">
      <dsp:nvSpPr>
        <dsp:cNvPr id="0" name=""/>
        <dsp:cNvSpPr/>
      </dsp:nvSpPr>
      <dsp:spPr>
        <a:xfrm rot="5400000">
          <a:off x="4141470" y="-3394710"/>
          <a:ext cx="693419" cy="7482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Containerize Waste</a:t>
          </a:r>
          <a:endParaRPr lang="en-US" sz="4000" kern="1200" dirty="0"/>
        </a:p>
      </dsp:txBody>
      <dsp:txXfrm rot="-5400000">
        <a:off x="746760" y="33850"/>
        <a:ext cx="7448990" cy="625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3B44-D435-4C55-8750-B053546BCAB9}">
      <dsp:nvSpPr>
        <dsp:cNvPr id="0" name=""/>
        <dsp:cNvSpPr/>
      </dsp:nvSpPr>
      <dsp:spPr>
        <a:xfrm rot="5400000">
          <a:off x="-160019" y="160019"/>
          <a:ext cx="1066800" cy="7467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4</a:t>
          </a:r>
          <a:endParaRPr lang="en-US" sz="1800" kern="1200" dirty="0"/>
        </a:p>
      </dsp:txBody>
      <dsp:txXfrm rot="-5400000">
        <a:off x="1" y="373379"/>
        <a:ext cx="746760" cy="320040"/>
      </dsp:txXfrm>
    </dsp:sp>
    <dsp:sp modelId="{403ED7D3-F3D5-41C6-A5DB-8050CA0A1362}">
      <dsp:nvSpPr>
        <dsp:cNvPr id="0" name=""/>
        <dsp:cNvSpPr/>
      </dsp:nvSpPr>
      <dsp:spPr>
        <a:xfrm rot="5400000">
          <a:off x="4141470" y="-3394710"/>
          <a:ext cx="693419" cy="7482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Label Container</a:t>
          </a:r>
          <a:endParaRPr lang="en-US" sz="4000" kern="1200" dirty="0"/>
        </a:p>
      </dsp:txBody>
      <dsp:txXfrm rot="-5400000">
        <a:off x="746760" y="33850"/>
        <a:ext cx="7448990" cy="625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53B44-D435-4C55-8750-B053546BCAB9}">
      <dsp:nvSpPr>
        <dsp:cNvPr id="0" name=""/>
        <dsp:cNvSpPr/>
      </dsp:nvSpPr>
      <dsp:spPr>
        <a:xfrm rot="5400000">
          <a:off x="-160019" y="160019"/>
          <a:ext cx="1066800" cy="74676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Step 5</a:t>
          </a:r>
          <a:endParaRPr lang="en-US" sz="1800" kern="1200" dirty="0"/>
        </a:p>
      </dsp:txBody>
      <dsp:txXfrm rot="-5400000">
        <a:off x="1" y="373379"/>
        <a:ext cx="746760" cy="320040"/>
      </dsp:txXfrm>
    </dsp:sp>
    <dsp:sp modelId="{403ED7D3-F3D5-41C6-A5DB-8050CA0A1362}">
      <dsp:nvSpPr>
        <dsp:cNvPr id="0" name=""/>
        <dsp:cNvSpPr/>
      </dsp:nvSpPr>
      <dsp:spPr>
        <a:xfrm rot="5400000">
          <a:off x="4141470" y="-3394710"/>
          <a:ext cx="693419" cy="748284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smtClean="0"/>
            <a:t>Container Management</a:t>
          </a:r>
          <a:endParaRPr lang="en-US" sz="4000" kern="1200" dirty="0"/>
        </a:p>
      </dsp:txBody>
      <dsp:txXfrm rot="-5400000">
        <a:off x="746760" y="33850"/>
        <a:ext cx="7448990" cy="6257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5FD9C5B9-B040-480B-A829-50530D8DB3F1}" type="datetimeFigureOut">
              <a:rPr lang="en-US" smtClean="0"/>
              <a:t>8/25/2021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A0A62A7-0671-46B5-AA2A-86CD85E47623}" type="slidenum">
              <a:rPr lang="en-US" smtClean="0"/>
              <a:t>‹#›</a:t>
            </a:fld>
            <a:endParaRPr lang="en-US"/>
          </a:p>
        </p:txBody>
      </p:sp>
    </p:spTree>
    <p:extLst>
      <p:ext uri="{BB962C8B-B14F-4D97-AF65-F5344CB8AC3E}">
        <p14:creationId xmlns:p14="http://schemas.microsoft.com/office/powerpoint/2010/main" val="275568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93557C74-897E-4666-8755-E91D0BF88654}" type="datetimeFigureOut">
              <a:rPr lang="en-US" smtClean="0"/>
              <a:t>8/25/2021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6EAB6852-9C78-4653-89FE-16E6C0E02CFA}" type="slidenum">
              <a:rPr lang="en-US" smtClean="0"/>
              <a:t>‹#›</a:t>
            </a:fld>
            <a:endParaRPr lang="en-US"/>
          </a:p>
        </p:txBody>
      </p:sp>
    </p:spTree>
    <p:extLst>
      <p:ext uri="{BB962C8B-B14F-4D97-AF65-F5344CB8AC3E}">
        <p14:creationId xmlns:p14="http://schemas.microsoft.com/office/powerpoint/2010/main" val="78796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regulates workplace safety</a:t>
            </a:r>
            <a:r>
              <a:rPr lang="en-US" baseline="0" dirty="0" smtClean="0"/>
              <a:t> in the private sector. </a:t>
            </a:r>
            <a:r>
              <a:rPr lang="en-US" dirty="0" smtClean="0"/>
              <a:t>The </a:t>
            </a:r>
            <a:r>
              <a:rPr lang="en-US" dirty="0" err="1" smtClean="0"/>
              <a:t>HazCom</a:t>
            </a:r>
            <a:r>
              <a:rPr lang="en-US" dirty="0" smtClean="0"/>
              <a:t> Standard</a:t>
            </a:r>
            <a:r>
              <a:rPr lang="en-US" baseline="0" dirty="0" smtClean="0"/>
              <a:t> was developed to provide protection and information to employees in workplaces with hazardous chemicals and requires training for employees.  </a:t>
            </a:r>
          </a:p>
          <a:p>
            <a:r>
              <a:rPr lang="en-US" baseline="0" dirty="0" smtClean="0"/>
              <a:t>Training on </a:t>
            </a:r>
            <a:r>
              <a:rPr lang="en-US" baseline="0" dirty="0" err="1" smtClean="0"/>
              <a:t>HazCom</a:t>
            </a:r>
            <a:r>
              <a:rPr lang="en-US" baseline="0" dirty="0" smtClean="0"/>
              <a:t> elements is provided to student employees, researchers, and volunteers working in the labs outside of their general course work. Training involves information on hazardous chemical exposure, detection and protection. It also includes information on chemical labeling and SDSs.</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2</a:t>
            </a:fld>
            <a:endParaRPr lang="en-US"/>
          </a:p>
        </p:txBody>
      </p:sp>
    </p:spTree>
    <p:extLst>
      <p:ext uri="{BB962C8B-B14F-4D97-AF65-F5344CB8AC3E}">
        <p14:creationId xmlns:p14="http://schemas.microsoft.com/office/powerpoint/2010/main" val="3382781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13</a:t>
            </a:fld>
            <a:endParaRPr lang="en-US"/>
          </a:p>
        </p:txBody>
      </p:sp>
    </p:spTree>
    <p:extLst>
      <p:ext uri="{BB962C8B-B14F-4D97-AF65-F5344CB8AC3E}">
        <p14:creationId xmlns:p14="http://schemas.microsoft.com/office/powerpoint/2010/main" val="242531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emergency gas valve to ensure it is in the “off” position (pushed</a:t>
            </a:r>
            <a:r>
              <a:rPr lang="en-US" baseline="0" dirty="0" smtClean="0"/>
              <a:t> down).  </a:t>
            </a:r>
            <a:r>
              <a:rPr lang="en-US" dirty="0" smtClean="0"/>
              <a:t>Prior to use, ensure that all</a:t>
            </a:r>
            <a:r>
              <a:rPr lang="en-US" baseline="0" dirty="0" smtClean="0"/>
              <a:t> valves are in off position. Connect device and inspect device and tubing for defects – do not use faulty tubing or devices!  If applicable, make appropriate adjustments to device.  Open the emergency gas valve.  Turn on gas valve connected to device at benchtop. Follow applicable procedures for proper use of connected device. When finished, close the benchtop valve (handle perpendicular to gas line). Check to ensure all other valves are closed.  Turn off gas at emergency gas shutoff (push down).</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14</a:t>
            </a:fld>
            <a:endParaRPr lang="en-US"/>
          </a:p>
        </p:txBody>
      </p:sp>
    </p:spTree>
    <p:extLst>
      <p:ext uri="{BB962C8B-B14F-4D97-AF65-F5344CB8AC3E}">
        <p14:creationId xmlns:p14="http://schemas.microsoft.com/office/powerpoint/2010/main" val="2026587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15</a:t>
            </a:fld>
            <a:endParaRPr lang="en-US"/>
          </a:p>
        </p:txBody>
      </p:sp>
    </p:spTree>
    <p:extLst>
      <p:ext uri="{BB962C8B-B14F-4D97-AF65-F5344CB8AC3E}">
        <p14:creationId xmlns:p14="http://schemas.microsoft.com/office/powerpoint/2010/main" val="403651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You will be working in a lab, so it is important to understand how you can be exposed and how to protect yourself from exposure. There are four routes of entry – Ingestion, Absorption, Inhalation and Injection.  Knowing the potential routes of entry is important in identifying the controls that can be used to protect yourself from exposure.</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16</a:t>
            </a:fld>
            <a:endParaRPr lang="en-US"/>
          </a:p>
        </p:txBody>
      </p:sp>
    </p:spTree>
    <p:extLst>
      <p:ext uri="{BB962C8B-B14F-4D97-AF65-F5344CB8AC3E}">
        <p14:creationId xmlns:p14="http://schemas.microsoft.com/office/powerpoint/2010/main" val="493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Protect</a:t>
            </a:r>
            <a:r>
              <a:rPr lang="en-US" baseline="0" dirty="0" smtClean="0"/>
              <a:t> yourself by using your senses to recognize when hazards may be present.  Smelling, seeing, hearing, feeling or even tasting something can indicate that you have been or are being exposed to a hazard.  Report all hazards observed or perceived immediately to your supervisor.</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17</a:t>
            </a:fld>
            <a:endParaRPr lang="en-US"/>
          </a:p>
        </p:txBody>
      </p:sp>
    </p:spTree>
    <p:extLst>
      <p:ext uri="{BB962C8B-B14F-4D97-AF65-F5344CB8AC3E}">
        <p14:creationId xmlns:p14="http://schemas.microsoft.com/office/powerpoint/2010/main" val="3022448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labeling is a requirement.</a:t>
            </a:r>
            <a:r>
              <a:rPr lang="en-US" baseline="0" dirty="0" smtClean="0"/>
              <a:t>  It is an important administrative control.  Without labeling, human and environmental health can be put at risk.  </a:t>
            </a:r>
            <a:r>
              <a:rPr lang="en-US" baseline="0" dirty="0" err="1" smtClean="0"/>
              <a:t>HazCom</a:t>
            </a:r>
            <a:r>
              <a:rPr lang="en-US" baseline="0" dirty="0" smtClean="0"/>
              <a:t> requires</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3830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a:t>
            </a:r>
            <a:r>
              <a:rPr lang="en-US" baseline="0" dirty="0" smtClean="0"/>
              <a:t> health hazard pictograms:  1. Health Hazard; 2. Exclamation Mark; 3. Corrosion; 4. Skull &amp; Crossbones</a:t>
            </a:r>
          </a:p>
          <a:p>
            <a:endParaRPr lang="en-US" baseline="0" dirty="0" smtClean="0"/>
          </a:p>
          <a:p>
            <a:r>
              <a:rPr lang="en-US" baseline="0" dirty="0" smtClean="0"/>
              <a:t>There are five physical hazard pictograms:  1. Flame; 2. Gas Cylinder; 3. Corrosion; 4. Exploding bomb; 5. Flame Over Circle</a:t>
            </a:r>
          </a:p>
          <a:p>
            <a:endParaRPr lang="en-US" baseline="0" dirty="0" smtClean="0"/>
          </a:p>
          <a:p>
            <a:r>
              <a:rPr lang="en-US" baseline="0" dirty="0" smtClean="0"/>
              <a:t>There is one environmental hazard pictogram: 1. Environment</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19</a:t>
            </a:fld>
            <a:endParaRPr lang="en-US"/>
          </a:p>
        </p:txBody>
      </p:sp>
    </p:spTree>
    <p:extLst>
      <p:ext uri="{BB962C8B-B14F-4D97-AF65-F5344CB8AC3E}">
        <p14:creationId xmlns:p14="http://schemas.microsoft.com/office/powerpoint/2010/main" val="256464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Shepherd</a:t>
            </a:r>
            <a:r>
              <a:rPr lang="en-US" baseline="0" dirty="0" smtClean="0"/>
              <a:t> University has a cradle-to-grave management requirement for all hazardous waste it generates under EPA and WV DEP regulations.</a:t>
            </a:r>
          </a:p>
          <a:p>
            <a:r>
              <a:rPr lang="en-US" baseline="0" dirty="0" smtClean="0"/>
              <a:t>Typical wastes generated in the SNS&amp;M labs are those that are corrosive, ignitable/flammable (including oxidizers), reactive and toxic.</a:t>
            </a:r>
          </a:p>
          <a:p>
            <a:r>
              <a:rPr lang="en-US" baseline="0" dirty="0" smtClean="0"/>
              <a:t>Toxic </a:t>
            </a:r>
          </a:p>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26</a:t>
            </a:fld>
            <a:endParaRPr lang="en-US"/>
          </a:p>
        </p:txBody>
      </p:sp>
    </p:spTree>
    <p:extLst>
      <p:ext uri="{BB962C8B-B14F-4D97-AF65-F5344CB8AC3E}">
        <p14:creationId xmlns:p14="http://schemas.microsoft.com/office/powerpoint/2010/main" val="867198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ALWAYS READ THE LABELS BEFORE ADDING WASTE TO A</a:t>
            </a:r>
            <a:r>
              <a:rPr lang="en-US" baseline="0" dirty="0" smtClean="0"/>
              <a:t> CONTAINER. WHEN IN DOUBT, ASK!  Filling containers completely, especially with incompatible wastes can be dangerous.  Always keep containers closed, except when adding or removing a waste (EPA and WV DEP requirement).</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27</a:t>
            </a:fld>
            <a:endParaRPr lang="en-US"/>
          </a:p>
        </p:txBody>
      </p:sp>
    </p:spTree>
    <p:extLst>
      <p:ext uri="{BB962C8B-B14F-4D97-AF65-F5344CB8AC3E}">
        <p14:creationId xmlns:p14="http://schemas.microsoft.com/office/powerpoint/2010/main" val="133740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pre-printed hazardous waste label is not required, but can</a:t>
            </a:r>
            <a:r>
              <a:rPr lang="en-US" baseline="0" dirty="0" smtClean="0"/>
              <a:t> make labeling easier.  Ensure that the three required elements are on container even if no pre-printed label is available.  Ensures safety when handling and disposing or recycling.  Think of those down stream!  Must know when something is generated for compliance purposes.</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6719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3</a:t>
            </a:fld>
            <a:endParaRPr lang="en-US"/>
          </a:p>
        </p:txBody>
      </p:sp>
    </p:spTree>
    <p:extLst>
      <p:ext uri="{BB962C8B-B14F-4D97-AF65-F5344CB8AC3E}">
        <p14:creationId xmlns:p14="http://schemas.microsoft.com/office/powerpoint/2010/main" val="352334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a:t>
            </a:r>
            <a:r>
              <a:rPr lang="en-US" baseline="0" dirty="0" smtClean="0"/>
              <a:t> if it is a hazardous waste - consult supervisor or instructor.  </a:t>
            </a:r>
            <a:endParaRPr lang="en-US" dirty="0"/>
          </a:p>
        </p:txBody>
      </p:sp>
      <p:sp>
        <p:nvSpPr>
          <p:cNvPr id="4" name="Slide Number Placeholder 3"/>
          <p:cNvSpPr>
            <a:spLocks noGrp="1"/>
          </p:cNvSpPr>
          <p:nvPr>
            <p:ph type="sldNum" sz="quarter" idx="10"/>
          </p:nvPr>
        </p:nvSpPr>
        <p:spPr/>
        <p:txBody>
          <a:bodyPr/>
          <a:lstStyle/>
          <a:p>
            <a:fld id="{1A7DEE8A-1E0B-40B3-B595-572F8CAF38A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589589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Dangerous</a:t>
            </a:r>
            <a:r>
              <a:rPr lang="en-US" baseline="0" dirty="0" smtClean="0"/>
              <a:t> situations when filling</a:t>
            </a:r>
            <a:r>
              <a:rPr lang="en-US" dirty="0" smtClean="0"/>
              <a:t> containers completely (no</a:t>
            </a:r>
            <a:r>
              <a:rPr lang="en-US" baseline="0" dirty="0" smtClean="0"/>
              <a:t> room in neck of container) and mixing incompatibles (conc. Acid and conc. Base). Better to start a new container of waste than chance an unwanted reaction.  </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30</a:t>
            </a:fld>
            <a:endParaRPr lang="en-US"/>
          </a:p>
        </p:txBody>
      </p:sp>
    </p:spTree>
    <p:extLst>
      <p:ext uri="{BB962C8B-B14F-4D97-AF65-F5344CB8AC3E}">
        <p14:creationId xmlns:p14="http://schemas.microsoft.com/office/powerpoint/2010/main" val="2344916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Onity</a:t>
            </a:r>
            <a:r>
              <a:rPr lang="en-US" dirty="0" smtClean="0"/>
              <a:t> locks keep</a:t>
            </a:r>
            <a:r>
              <a:rPr lang="en-US" baseline="0" dirty="0" smtClean="0"/>
              <a:t> room access logs, so if something were to happen, the log may be referenced to determine who may have been involved or have knowledge. It is important to ensure that you lock labs upon leaving. Understand how the locks to the rooms that you will be accessing work so that you know that you are securing labs when leaving (some lock automatically, some do not).  It is recommended that if you unlocked a lab, you lock that lab upon leaving even when others entered the unlocked lab after you.  This will ensure that you have a “time stamp” of when you entered and left the lab and you won’t lock others in the room. </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5</a:t>
            </a:fld>
            <a:endParaRPr lang="en-US"/>
          </a:p>
        </p:txBody>
      </p:sp>
    </p:spTree>
    <p:extLst>
      <p:ext uri="{BB962C8B-B14F-4D97-AF65-F5344CB8AC3E}">
        <p14:creationId xmlns:p14="http://schemas.microsoft.com/office/powerpoint/2010/main" val="3596672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7</a:t>
            </a:fld>
            <a:endParaRPr lang="en-US"/>
          </a:p>
        </p:txBody>
      </p:sp>
    </p:spTree>
    <p:extLst>
      <p:ext uri="{BB962C8B-B14F-4D97-AF65-F5344CB8AC3E}">
        <p14:creationId xmlns:p14="http://schemas.microsoft.com/office/powerpoint/2010/main" val="219498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 of</a:t>
            </a:r>
            <a:r>
              <a:rPr lang="en-US" baseline="0" dirty="0" smtClean="0"/>
              <a:t> the location of emergency equipment in the labs in which you will be working.  Most labs are laid out in a similar fashion, but there are minor differences.</a:t>
            </a:r>
          </a:p>
          <a:p>
            <a:r>
              <a:rPr lang="en-US" baseline="0" dirty="0" smtClean="0"/>
              <a:t>Fire extinguisher use:  Use the PASS method (Pull the pin, AIM the nozzle at base of fire, SQUEEZE the handle, SWEEP side to side)</a:t>
            </a:r>
          </a:p>
          <a:p>
            <a:r>
              <a:rPr lang="en-US" baseline="0" dirty="0" smtClean="0"/>
              <a:t>Fire blankets can be used to put out small fires.  </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8</a:t>
            </a:fld>
            <a:endParaRPr lang="en-US"/>
          </a:p>
        </p:txBody>
      </p:sp>
    </p:spTree>
    <p:extLst>
      <p:ext uri="{BB962C8B-B14F-4D97-AF65-F5344CB8AC3E}">
        <p14:creationId xmlns:p14="http://schemas.microsoft.com/office/powerpoint/2010/main" val="341335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different methods of controlling hazards in order to protect yourself. Understanding how hazards are and can be controlled is important in ensuring your own safety.  </a:t>
            </a:r>
            <a:r>
              <a:rPr lang="en-US" dirty="0" smtClean="0"/>
              <a:t>OSHA,</a:t>
            </a:r>
            <a:r>
              <a:rPr lang="en-US" baseline="0" dirty="0" smtClean="0"/>
              <a:t> CDC and other health and safety organizations and regulatory agencies use a Hierarchy of Controls that can be used to provide protection from hazards. </a:t>
            </a:r>
          </a:p>
          <a:p>
            <a:r>
              <a:rPr lang="en-US" baseline="0" dirty="0" smtClean="0"/>
              <a:t>The first step is to always see if a hazard can be eliminated (e.g. removing a highly toxic chemical from a lab experiment).  If a hazard cannot be eliminated, can it be substituted for something less hazardous? (e.g. replacing a highly toxic chemical with a chemical with a low toxicity to achieve the same results).</a:t>
            </a:r>
          </a:p>
          <a:p>
            <a:r>
              <a:rPr lang="en-US" baseline="0" dirty="0" smtClean="0"/>
              <a:t>The second step is to use engineering controls provided.  For instance, use of chemical fume hood helps provide protection from harmful vapors.  Engineering controls require a change to the workplace and can expensive.</a:t>
            </a:r>
          </a:p>
          <a:p>
            <a:r>
              <a:rPr lang="en-US" baseline="0" dirty="0" smtClean="0"/>
              <a:t>The third step is to utilize administrative controls.  These include things such as policies, training, and housekeeping. This requires your participation!</a:t>
            </a:r>
          </a:p>
          <a:p>
            <a:r>
              <a:rPr lang="en-US" baseline="0" dirty="0" smtClean="0"/>
              <a:t>Lastly, PPE, such as gloves, goggles an lab coats, is considered.  As the last line of defense, PPE is an important component of lab safety!</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9</a:t>
            </a:fld>
            <a:endParaRPr lang="en-US"/>
          </a:p>
        </p:txBody>
      </p:sp>
    </p:spTree>
    <p:extLst>
      <p:ext uri="{BB962C8B-B14F-4D97-AF65-F5344CB8AC3E}">
        <p14:creationId xmlns:p14="http://schemas.microsoft.com/office/powerpoint/2010/main" val="218634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solidFill>
                  <a:prstClr val="black"/>
                </a:solidFill>
              </a:rPr>
              <a:t>General HVAC and Chemical fume hoods are the most common engineering controls in labs. </a:t>
            </a:r>
            <a:r>
              <a:rPr lang="en-US" dirty="0"/>
              <a:t> General HVAC ensures fresh air is continuously introduced into the lab and is not recirculated.  Chemical fume hoods provide additional protection when working with hazardous chemicals.  Machine guards and biosafety cabinets are other engineering controls that may be seen in SNS&amp;M labs.</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6EAB6852-9C78-4653-89FE-16E6C0E02CFA}" type="slidenum">
              <a:rPr lang="en-US" smtClean="0"/>
              <a:t>10</a:t>
            </a:fld>
            <a:endParaRPr lang="en-US"/>
          </a:p>
        </p:txBody>
      </p:sp>
    </p:spTree>
    <p:extLst>
      <p:ext uri="{BB962C8B-B14F-4D97-AF65-F5344CB8AC3E}">
        <p14:creationId xmlns:p14="http://schemas.microsoft.com/office/powerpoint/2010/main" val="220759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training that</a:t>
            </a:r>
            <a:r>
              <a:rPr lang="en-US" baseline="0" dirty="0" smtClean="0"/>
              <a:t> students go through for access approval and the policy that requires the training are both examples of administrative controls.  Employer/supervisor and employee/student are both required to take part.  Labeling chemical and waste containers and ensuring containers are closed, housekeeping and hand washing and preventative maintenance and testing/calibrating equipment are all examples of administrative controls.</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11</a:t>
            </a:fld>
            <a:endParaRPr lang="en-US"/>
          </a:p>
        </p:txBody>
      </p:sp>
    </p:spTree>
    <p:extLst>
      <p:ext uri="{BB962C8B-B14F-4D97-AF65-F5344CB8AC3E}">
        <p14:creationId xmlns:p14="http://schemas.microsoft.com/office/powerpoint/2010/main" val="328807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least effective control (and</a:t>
            </a:r>
            <a:r>
              <a:rPr lang="en-US" baseline="0" dirty="0" smtClean="0"/>
              <a:t> last control to consider) is PPE.  PPE requires the employee/student to do something (don/doff goggles, gloves, etc.).  Other controls can be in place to minimize exposure to a hazard, but a potential exposure still exists.  PPE provides protection from expected or incidental hazard exposures.  Just because other controls are in place, it does not mean that PPE is optional!  For example, just because you are working in a hood with a solvent does not mean that goggles and gloves should not be worn.</a:t>
            </a:r>
            <a:endParaRPr lang="en-US" dirty="0"/>
          </a:p>
        </p:txBody>
      </p:sp>
      <p:sp>
        <p:nvSpPr>
          <p:cNvPr id="4" name="Slide Number Placeholder 3"/>
          <p:cNvSpPr>
            <a:spLocks noGrp="1"/>
          </p:cNvSpPr>
          <p:nvPr>
            <p:ph type="sldNum" sz="quarter" idx="10"/>
          </p:nvPr>
        </p:nvSpPr>
        <p:spPr/>
        <p:txBody>
          <a:bodyPr/>
          <a:lstStyle/>
          <a:p>
            <a:fld id="{6EAB6852-9C78-4653-89FE-16E6C0E02CFA}" type="slidenum">
              <a:rPr lang="en-US" smtClean="0"/>
              <a:t>12</a:t>
            </a:fld>
            <a:endParaRPr lang="en-US"/>
          </a:p>
        </p:txBody>
      </p:sp>
    </p:spTree>
    <p:extLst>
      <p:ext uri="{BB962C8B-B14F-4D97-AF65-F5344CB8AC3E}">
        <p14:creationId xmlns:p14="http://schemas.microsoft.com/office/powerpoint/2010/main" val="286283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919193F-FECC-4B86-97B6-F5FAB786107E}" type="datetimeFigureOut">
              <a:rPr lang="en-US" smtClean="0"/>
              <a:t>8/25/2021</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18892821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81600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403346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F87ABC6-6C3A-4A48-B7CB-A1B897EB0D84}"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793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2521965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919193F-FECC-4B86-97B6-F5FAB786107E}"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338596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919193F-FECC-4B86-97B6-F5FAB786107E}"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177023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9193F-FECC-4B86-97B6-F5FAB786107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162746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919193F-FECC-4B86-97B6-F5FAB786107E}" type="datetimeFigureOut">
              <a:rPr lang="en-US" smtClean="0"/>
              <a:t>8/25/2021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38147158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19193F-FECC-4B86-97B6-F5FAB786107E}"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285336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919193F-FECC-4B86-97B6-F5FAB786107E}" type="datetimeFigureOut">
              <a:rPr lang="en-US" smtClean="0"/>
              <a:t>8/25/2021</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41039332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29736381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19193F-FECC-4B86-97B6-F5FAB786107E}"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6618813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19193F-FECC-4B86-97B6-F5FAB786107E}"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412981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9193F-FECC-4B86-97B6-F5FAB786107E}"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291068362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598512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19193F-FECC-4B86-97B6-F5FAB786107E}"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87ABC6-6C3A-4A48-B7CB-A1B897EB0D84}" type="slidenum">
              <a:rPr lang="en-US" smtClean="0"/>
              <a:t>‹#›</a:t>
            </a:fld>
            <a:endParaRPr lang="en-US"/>
          </a:p>
        </p:txBody>
      </p:sp>
    </p:spTree>
    <p:extLst>
      <p:ext uri="{BB962C8B-B14F-4D97-AF65-F5344CB8AC3E}">
        <p14:creationId xmlns:p14="http://schemas.microsoft.com/office/powerpoint/2010/main" val="425932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919193F-FECC-4B86-97B6-F5FAB786107E}" type="datetimeFigureOut">
              <a:rPr lang="en-US" smtClean="0"/>
              <a:t>8/25/2021</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F87ABC6-6C3A-4A48-B7CB-A1B897EB0D84}" type="slidenum">
              <a:rPr lang="en-US" smtClean="0"/>
              <a:t>‹#›</a:t>
            </a:fld>
            <a:endParaRPr lang="en-US"/>
          </a:p>
        </p:txBody>
      </p:sp>
    </p:spTree>
    <p:extLst>
      <p:ext uri="{BB962C8B-B14F-4D97-AF65-F5344CB8AC3E}">
        <p14:creationId xmlns:p14="http://schemas.microsoft.com/office/powerpoint/2010/main" val="1275361385"/>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igmaaldrich.com/MSDS/MSDS/DisplayMSDSPage.do?country=US&amp;language=en&amp;productNumber=758035&amp;brand=ALDRICH&amp;PageToGoToURL=http://www.sigmaaldrich.com/catalog/search?term%3Djones%2Breagent%26interface%3DAll%26N%3D0%26mode%3Dmatch%20partialmax%26lang%3Den%26region%3DUS%26focus%3Dproduct" TargetMode="External"/><Relationship Id="rId2" Type="http://schemas.openxmlformats.org/officeDocument/2006/relationships/hyperlink" Target="http://www.shepherd.edu/safety"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hyperlink" Target="http://www.sigmaaldrich.com/MSDS/MSDS/DisplayMSDSPage.do?country=US&amp;language=en&amp;productNumber=758035&amp;brand=ALDRICH&amp;PageToGoToURL=http://www.sigmaaldrich.com/catalog/search?term%3Djones%2Breagent%26interface%3DAll%26N%3D0%26mode%3Dmatch%20partialmax%26lang%3Den%26region%3DUS%26focus%3Dproduc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0.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610600" cy="3323701"/>
          </a:xfrm>
        </p:spPr>
        <p:txBody>
          <a:bodyPr>
            <a:normAutofit/>
          </a:bodyPr>
          <a:lstStyle/>
          <a:p>
            <a:pPr algn="ctr"/>
            <a:r>
              <a:rPr lang="en-US" dirty="0" smtClean="0"/>
              <a:t>Student Laboratory </a:t>
            </a:r>
            <a:r>
              <a:rPr lang="en-US" dirty="0" smtClean="0"/>
              <a:t>Safety Training</a:t>
            </a:r>
            <a:endParaRPr lang="en-US" dirty="0"/>
          </a:p>
        </p:txBody>
      </p:sp>
      <p:sp>
        <p:nvSpPr>
          <p:cNvPr id="3" name="Subtitle 2"/>
          <p:cNvSpPr>
            <a:spLocks noGrp="1"/>
          </p:cNvSpPr>
          <p:nvPr>
            <p:ph type="subTitle" idx="1"/>
          </p:nvPr>
        </p:nvSpPr>
        <p:spPr>
          <a:xfrm>
            <a:off x="685800" y="3632201"/>
            <a:ext cx="8077200" cy="685800"/>
          </a:xfrm>
        </p:spPr>
        <p:txBody>
          <a:bodyPr/>
          <a:lstStyle/>
          <a:p>
            <a:r>
              <a:rPr lang="en-US" dirty="0" smtClean="0"/>
              <a:t>College of Science, Technology, Engineering and Mathematics</a:t>
            </a:r>
            <a:endParaRPr lang="en-US" dirty="0"/>
          </a:p>
        </p:txBody>
      </p:sp>
    </p:spTree>
    <p:extLst>
      <p:ext uri="{BB962C8B-B14F-4D97-AF65-F5344CB8AC3E}">
        <p14:creationId xmlns:p14="http://schemas.microsoft.com/office/powerpoint/2010/main" val="260776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620000" cy="1066800"/>
          </a:xfrm>
        </p:spPr>
        <p:txBody>
          <a:bodyPr/>
          <a:lstStyle/>
          <a:p>
            <a:r>
              <a:rPr lang="en-US" dirty="0" smtClean="0"/>
              <a:t>Engineering Controls</a:t>
            </a:r>
            <a:endParaRPr lang="en-US" dirty="0"/>
          </a:p>
        </p:txBody>
      </p:sp>
      <p:sp>
        <p:nvSpPr>
          <p:cNvPr id="3" name="Content Placeholder 2"/>
          <p:cNvSpPr>
            <a:spLocks noGrp="1"/>
          </p:cNvSpPr>
          <p:nvPr>
            <p:ph idx="1"/>
          </p:nvPr>
        </p:nvSpPr>
        <p:spPr>
          <a:xfrm>
            <a:off x="228600" y="1295400"/>
            <a:ext cx="8686800" cy="5334000"/>
          </a:xfrm>
        </p:spPr>
        <p:txBody>
          <a:bodyPr/>
          <a:lstStyle/>
          <a:p>
            <a:r>
              <a:rPr lang="en-US" dirty="0" smtClean="0"/>
              <a:t>Remove or provide a barrier from hazard such as:</a:t>
            </a:r>
          </a:p>
          <a:p>
            <a:pPr lvl="1"/>
            <a:r>
              <a:rPr lang="en-US" dirty="0" smtClean="0"/>
              <a:t>Chemical fume hood</a:t>
            </a:r>
          </a:p>
          <a:p>
            <a:pPr lvl="1"/>
            <a:r>
              <a:rPr lang="en-US" dirty="0" smtClean="0"/>
              <a:t>Biosafety cabinet (BSC)</a:t>
            </a:r>
          </a:p>
          <a:p>
            <a:pPr lvl="1"/>
            <a:r>
              <a:rPr lang="en-US" dirty="0" smtClean="0"/>
              <a:t>Machine guard</a:t>
            </a:r>
          </a:p>
          <a:p>
            <a:pPr lvl="1"/>
            <a:r>
              <a:rPr lang="en-US" dirty="0" smtClean="0"/>
              <a:t>General HVAC</a:t>
            </a:r>
          </a:p>
          <a:p>
            <a:pPr marL="457200" lvl="1" indent="0">
              <a:buNone/>
            </a:pPr>
            <a:endParaRPr lang="en-US" dirty="0" smtClean="0"/>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908708"/>
            <a:ext cx="3477986" cy="4637314"/>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4200895" cy="2583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757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924800" cy="1066800"/>
          </a:xfrm>
        </p:spPr>
        <p:txBody>
          <a:bodyPr/>
          <a:lstStyle/>
          <a:p>
            <a:r>
              <a:rPr lang="en-US" dirty="0" smtClean="0"/>
              <a:t>Administrative Controls</a:t>
            </a:r>
            <a:endParaRPr lang="en-US" dirty="0"/>
          </a:p>
        </p:txBody>
      </p:sp>
      <p:sp>
        <p:nvSpPr>
          <p:cNvPr id="3" name="Content Placeholder 2"/>
          <p:cNvSpPr>
            <a:spLocks noGrp="1"/>
          </p:cNvSpPr>
          <p:nvPr>
            <p:ph idx="1"/>
          </p:nvPr>
        </p:nvSpPr>
        <p:spPr>
          <a:xfrm>
            <a:off x="228600" y="1295400"/>
            <a:ext cx="8686800" cy="5334000"/>
          </a:xfrm>
        </p:spPr>
        <p:txBody>
          <a:bodyPr/>
          <a:lstStyle/>
          <a:p>
            <a:r>
              <a:rPr lang="en-US" dirty="0" smtClean="0"/>
              <a:t>Require action – rely on users</a:t>
            </a:r>
          </a:p>
          <a:p>
            <a:pPr lvl="1"/>
            <a:r>
              <a:rPr lang="en-US" dirty="0" smtClean="0"/>
              <a:t>Training</a:t>
            </a:r>
          </a:p>
          <a:p>
            <a:pPr lvl="1"/>
            <a:r>
              <a:rPr lang="en-US" dirty="0" smtClean="0"/>
              <a:t>Policy/Procedures</a:t>
            </a:r>
          </a:p>
          <a:p>
            <a:pPr lvl="1"/>
            <a:r>
              <a:rPr lang="en-US" dirty="0" smtClean="0"/>
              <a:t>Housekeeping &amp; </a:t>
            </a:r>
            <a:r>
              <a:rPr lang="en-US" dirty="0"/>
              <a:t>Hand </a:t>
            </a:r>
            <a:r>
              <a:rPr lang="en-US" dirty="0" smtClean="0"/>
              <a:t>washing</a:t>
            </a:r>
          </a:p>
          <a:p>
            <a:pPr lvl="1"/>
            <a:r>
              <a:rPr lang="en-US" dirty="0" smtClean="0"/>
              <a:t>Preventative Maintenance</a:t>
            </a:r>
            <a:endParaRPr lang="en-US" dirty="0"/>
          </a:p>
        </p:txBody>
      </p:sp>
      <p:pic>
        <p:nvPicPr>
          <p:cNvPr id="4" name="Picture 9" descr="C:\Users\drobbins\AppData\Local\Microsoft\Windows\Temporary Internet Files\Content.IE5\FBW85C4R\procedures-sampl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2857143" cy="1879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robbins\AppData\Local\Microsoft\Windows\Temporary Internet Files\Content.IE5\FBW85C4R\Besen-linear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858" y="2057400"/>
            <a:ext cx="3763807" cy="444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769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dirty="0" smtClean="0"/>
              <a:t>Personal Protective Equipment</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r>
              <a:rPr lang="en-US" dirty="0" smtClean="0"/>
              <a:t>Least effective control</a:t>
            </a:r>
          </a:p>
          <a:p>
            <a:pPr lvl="1"/>
            <a:r>
              <a:rPr lang="en-US" dirty="0" smtClean="0"/>
              <a:t>Gloves</a:t>
            </a:r>
          </a:p>
          <a:p>
            <a:pPr lvl="1"/>
            <a:r>
              <a:rPr lang="en-US" dirty="0" smtClean="0"/>
              <a:t>Goggles</a:t>
            </a:r>
          </a:p>
          <a:p>
            <a:pPr lvl="1"/>
            <a:r>
              <a:rPr lang="en-US" dirty="0" smtClean="0"/>
              <a:t>Lab Coats</a:t>
            </a:r>
          </a:p>
          <a:p>
            <a:pPr lvl="1"/>
            <a:r>
              <a:rPr lang="en-US" dirty="0" smtClean="0"/>
              <a:t>Closed-toed Shoes</a:t>
            </a:r>
          </a:p>
          <a:p>
            <a:pPr lvl="1"/>
            <a:r>
              <a:rPr lang="en-US" dirty="0" smtClean="0"/>
              <a:t>Face Shields</a:t>
            </a:r>
          </a:p>
          <a:p>
            <a:pPr marL="0" indent="0">
              <a:buNone/>
            </a:pPr>
            <a:r>
              <a:rPr lang="en-US" dirty="0" smtClean="0">
                <a:solidFill>
                  <a:schemeClr val="tx2"/>
                </a:solidFill>
              </a:rPr>
              <a:t>(Wear </a:t>
            </a:r>
            <a:r>
              <a:rPr lang="en-US" dirty="0">
                <a:solidFill>
                  <a:schemeClr val="tx2"/>
                </a:solidFill>
              </a:rPr>
              <a:t>appropriate </a:t>
            </a:r>
            <a:r>
              <a:rPr lang="en-US" dirty="0" smtClean="0">
                <a:solidFill>
                  <a:schemeClr val="tx2"/>
                </a:solidFill>
              </a:rPr>
              <a:t>size)</a:t>
            </a:r>
            <a:endParaRPr lang="en-US" dirty="0">
              <a:solidFill>
                <a:schemeClr val="tx2"/>
              </a:solidFill>
            </a:endParaRPr>
          </a:p>
          <a:p>
            <a:pPr marL="0" lvl="0" indent="0">
              <a:buNone/>
            </a:pPr>
            <a:endParaRPr lang="en-US" dirty="0">
              <a:solidFill>
                <a:srgbClr val="1F497D"/>
              </a:solidFill>
            </a:endParaRPr>
          </a:p>
          <a:p>
            <a:pPr lvl="1"/>
            <a:endParaRPr lang="en-US" dirty="0"/>
          </a:p>
        </p:txBody>
      </p:sp>
      <p:pic>
        <p:nvPicPr>
          <p:cNvPr id="4" name="Picture 20" descr="C:\Users\drobbins\AppData\Local\Microsoft\Windows\Temporary Internet Files\Content.IE5\FBW85C4R\protect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31721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90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086600" cy="1066800"/>
          </a:xfrm>
        </p:spPr>
        <p:txBody>
          <a:bodyPr/>
          <a:lstStyle/>
          <a:p>
            <a:r>
              <a:rPr lang="en-US" dirty="0" smtClean="0"/>
              <a:t>Electrical Safety</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r>
              <a:rPr lang="en-US" dirty="0" smtClean="0"/>
              <a:t>Damaged or loose electrical cords should be replaced or repaired – do not use them! </a:t>
            </a:r>
          </a:p>
          <a:p>
            <a:pPr lvl="1"/>
            <a:r>
              <a:rPr lang="en-US" dirty="0" smtClean="0"/>
              <a:t>Report these to your supervisor/faculty member.</a:t>
            </a:r>
          </a:p>
          <a:p>
            <a:pPr lvl="1"/>
            <a:endParaRPr lang="en-US" dirty="0" smtClean="0"/>
          </a:p>
          <a:p>
            <a:r>
              <a:rPr lang="en-US" dirty="0" smtClean="0"/>
              <a:t>Extension cords are for temporary use.  Avoid running them across aisles and doorways</a:t>
            </a:r>
          </a:p>
          <a:p>
            <a:endParaRPr lang="en-US" dirty="0" smtClean="0"/>
          </a:p>
          <a:p>
            <a:r>
              <a:rPr lang="en-US" dirty="0" smtClean="0"/>
              <a:t>Avoid overloading outlets.</a:t>
            </a:r>
          </a:p>
          <a:p>
            <a:endParaRPr lang="en-US" dirty="0" smtClean="0"/>
          </a:p>
          <a:p>
            <a:r>
              <a:rPr lang="en-US" dirty="0" smtClean="0"/>
              <a:t>Do not daisy-chain/piggyback power strips or extension cords.</a:t>
            </a:r>
          </a:p>
          <a:p>
            <a:endParaRPr lang="en-US" dirty="0" smtClean="0"/>
          </a:p>
          <a:p>
            <a:r>
              <a:rPr lang="en-US" dirty="0" smtClean="0"/>
              <a:t>Check all cords prior to use!</a:t>
            </a:r>
          </a:p>
          <a:p>
            <a:endParaRPr lang="en-US" dirty="0"/>
          </a:p>
        </p:txBody>
      </p:sp>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77000" cy="1143000"/>
          </a:xfrm>
        </p:spPr>
        <p:txBody>
          <a:bodyPr/>
          <a:lstStyle/>
          <a:p>
            <a:r>
              <a:rPr lang="en-US" dirty="0" smtClean="0"/>
              <a:t>Piped Gas Safety</a:t>
            </a:r>
            <a:endParaRPr lang="en-US" dirty="0"/>
          </a:p>
        </p:txBody>
      </p:sp>
      <p:sp>
        <p:nvSpPr>
          <p:cNvPr id="3" name="Content Placeholder 2"/>
          <p:cNvSpPr>
            <a:spLocks noGrp="1"/>
          </p:cNvSpPr>
          <p:nvPr>
            <p:ph idx="1"/>
          </p:nvPr>
        </p:nvSpPr>
        <p:spPr>
          <a:xfrm>
            <a:off x="228600" y="1295400"/>
            <a:ext cx="8763000" cy="5410200"/>
          </a:xfrm>
        </p:spPr>
        <p:txBody>
          <a:bodyPr>
            <a:normAutofit lnSpcReduction="10000"/>
          </a:bodyPr>
          <a:lstStyle/>
          <a:p>
            <a:r>
              <a:rPr lang="en-US" dirty="0" smtClean="0"/>
              <a:t>Ensure all gas valves are in the closed position prior to use</a:t>
            </a:r>
          </a:p>
          <a:p>
            <a:endParaRPr lang="en-US" dirty="0" smtClean="0"/>
          </a:p>
          <a:p>
            <a:r>
              <a:rPr lang="en-US" dirty="0" smtClean="0"/>
              <a:t>Connect device (inspect device and tubing)</a:t>
            </a:r>
          </a:p>
          <a:p>
            <a:endParaRPr lang="en-US" dirty="0" smtClean="0"/>
          </a:p>
          <a:p>
            <a:r>
              <a:rPr lang="en-US" dirty="0" smtClean="0"/>
              <a:t>Make appropriate adjustments to device</a:t>
            </a:r>
          </a:p>
          <a:p>
            <a:endParaRPr lang="en-US" dirty="0" smtClean="0"/>
          </a:p>
          <a:p>
            <a:r>
              <a:rPr lang="en-US" dirty="0" smtClean="0"/>
              <a:t>Open emergency gas valve (if in the off position)</a:t>
            </a:r>
          </a:p>
          <a:p>
            <a:endParaRPr lang="en-US" dirty="0" smtClean="0"/>
          </a:p>
          <a:p>
            <a:r>
              <a:rPr lang="en-US" dirty="0" smtClean="0"/>
              <a:t>Follow applicable procedures for use of device</a:t>
            </a:r>
          </a:p>
          <a:p>
            <a:endParaRPr lang="en-US" dirty="0" smtClean="0"/>
          </a:p>
          <a:p>
            <a:r>
              <a:rPr lang="en-US" dirty="0" smtClean="0"/>
              <a:t>When finished, close benchtop valve</a:t>
            </a:r>
          </a:p>
          <a:p>
            <a:pPr marL="0" indent="0">
              <a:buNone/>
            </a:pPr>
            <a:endParaRPr lang="en-US" dirty="0" smtClean="0"/>
          </a:p>
          <a:p>
            <a:r>
              <a:rPr lang="en-US" dirty="0" smtClean="0"/>
              <a:t>Ensure emergency gas valve is off (Push to stop)</a:t>
            </a:r>
          </a:p>
          <a:p>
            <a:endParaRPr lang="en-US" dirty="0" smtClean="0"/>
          </a:p>
          <a:p>
            <a:pPr marL="0" indent="0">
              <a:buNone/>
            </a:pPr>
            <a:endParaRPr lang="en-US" dirty="0"/>
          </a:p>
        </p:txBody>
      </p:sp>
    </p:spTree>
    <p:extLst>
      <p:ext uri="{BB962C8B-B14F-4D97-AF65-F5344CB8AC3E}">
        <p14:creationId xmlns:p14="http://schemas.microsoft.com/office/powerpoint/2010/main" val="3358899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1066800"/>
          </a:xfrm>
        </p:spPr>
        <p:txBody>
          <a:bodyPr/>
          <a:lstStyle/>
          <a:p>
            <a:r>
              <a:rPr lang="en-US" dirty="0" smtClean="0"/>
              <a:t>Chemical Fume Hood Safety</a:t>
            </a:r>
            <a:endParaRPr lang="en-US" dirty="0"/>
          </a:p>
        </p:txBody>
      </p:sp>
      <p:sp>
        <p:nvSpPr>
          <p:cNvPr id="3" name="Content Placeholder 2"/>
          <p:cNvSpPr>
            <a:spLocks noGrp="1"/>
          </p:cNvSpPr>
          <p:nvPr>
            <p:ph idx="1"/>
          </p:nvPr>
        </p:nvSpPr>
        <p:spPr>
          <a:xfrm>
            <a:off x="228600" y="1295400"/>
            <a:ext cx="8686800" cy="5334000"/>
          </a:xfrm>
        </p:spPr>
        <p:txBody>
          <a:bodyPr/>
          <a:lstStyle/>
          <a:p>
            <a:r>
              <a:rPr lang="en-US" dirty="0" smtClean="0"/>
              <a:t>Provide protection from hazardous and toxic chemicals</a:t>
            </a:r>
          </a:p>
          <a:p>
            <a:endParaRPr lang="en-US" dirty="0" smtClean="0"/>
          </a:p>
          <a:p>
            <a:pPr lvl="1"/>
            <a:r>
              <a:rPr lang="en-US" dirty="0" smtClean="0"/>
              <a:t>Does not exempt user from wearing required PPE</a:t>
            </a:r>
          </a:p>
          <a:p>
            <a:pPr lvl="1"/>
            <a:endParaRPr lang="en-US" dirty="0" smtClean="0"/>
          </a:p>
          <a:p>
            <a:pPr lvl="1"/>
            <a:r>
              <a:rPr lang="en-US" dirty="0" smtClean="0"/>
              <a:t>Ensure sash is at proper operating level</a:t>
            </a:r>
          </a:p>
          <a:p>
            <a:pPr lvl="1"/>
            <a:endParaRPr lang="en-US" dirty="0" smtClean="0"/>
          </a:p>
          <a:p>
            <a:pPr lvl="1"/>
            <a:r>
              <a:rPr lang="en-US" dirty="0"/>
              <a:t>Work should be performed six inches from </a:t>
            </a:r>
            <a:r>
              <a:rPr lang="en-US" dirty="0" smtClean="0"/>
              <a:t>plane</a:t>
            </a:r>
          </a:p>
          <a:p>
            <a:pPr lvl="1"/>
            <a:endParaRPr lang="en-US" dirty="0"/>
          </a:p>
          <a:p>
            <a:pPr lvl="1"/>
            <a:r>
              <a:rPr lang="en-US" dirty="0" smtClean="0"/>
              <a:t>Do not cross plane of hood opening w/ head</a:t>
            </a:r>
          </a:p>
          <a:p>
            <a:pPr lvl="1"/>
            <a:endParaRPr lang="en-US" dirty="0" smtClean="0"/>
          </a:p>
          <a:p>
            <a:pPr lvl="1"/>
            <a:r>
              <a:rPr lang="en-US" dirty="0" smtClean="0"/>
              <a:t>Close </a:t>
            </a:r>
            <a:r>
              <a:rPr lang="en-US" dirty="0"/>
              <a:t>sash when not in </a:t>
            </a:r>
            <a:r>
              <a:rPr lang="en-US" dirty="0" smtClean="0"/>
              <a:t>use</a:t>
            </a:r>
            <a:endParaRPr lang="en-US" dirty="0"/>
          </a:p>
        </p:txBody>
      </p:sp>
    </p:spTree>
    <p:extLst>
      <p:ext uri="{BB962C8B-B14F-4D97-AF65-F5344CB8AC3E}">
        <p14:creationId xmlns:p14="http://schemas.microsoft.com/office/powerpoint/2010/main" val="2635830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1143000"/>
          </a:xfrm>
        </p:spPr>
        <p:txBody>
          <a:bodyPr/>
          <a:lstStyle/>
          <a:p>
            <a:r>
              <a:rPr lang="en-US" dirty="0" smtClean="0"/>
              <a:t>Chemical Routes of Entry</a:t>
            </a:r>
            <a:endParaRPr lang="en-US" dirty="0"/>
          </a:p>
        </p:txBody>
      </p:sp>
      <p:sp>
        <p:nvSpPr>
          <p:cNvPr id="3" name="Content Placeholder 2"/>
          <p:cNvSpPr>
            <a:spLocks noGrp="1"/>
          </p:cNvSpPr>
          <p:nvPr>
            <p:ph idx="1"/>
          </p:nvPr>
        </p:nvSpPr>
        <p:spPr>
          <a:xfrm>
            <a:off x="228600" y="1066800"/>
            <a:ext cx="8686800" cy="5791200"/>
          </a:xfrm>
        </p:spPr>
        <p:txBody>
          <a:bodyPr>
            <a:normAutofit/>
          </a:bodyPr>
          <a:lstStyle/>
          <a:p>
            <a:r>
              <a:rPr lang="en-US" b="1" dirty="0" smtClean="0"/>
              <a:t>Ingestion</a:t>
            </a:r>
            <a:endParaRPr lang="en-US" dirty="0"/>
          </a:p>
          <a:p>
            <a:pPr lvl="1"/>
            <a:r>
              <a:rPr lang="en-US" dirty="0" smtClean="0"/>
              <a:t>through the digestive tract</a:t>
            </a:r>
          </a:p>
          <a:p>
            <a:pPr lvl="1"/>
            <a:endParaRPr lang="en-US" dirty="0" smtClean="0"/>
          </a:p>
          <a:p>
            <a:r>
              <a:rPr lang="en-US" b="1" dirty="0" smtClean="0"/>
              <a:t>Absorption</a:t>
            </a:r>
            <a:endParaRPr lang="en-US" dirty="0" smtClean="0"/>
          </a:p>
          <a:p>
            <a:pPr lvl="1"/>
            <a:r>
              <a:rPr lang="en-US" dirty="0" smtClean="0"/>
              <a:t>through the eyes, skin or mucous membranes</a:t>
            </a:r>
          </a:p>
          <a:p>
            <a:pPr lvl="1"/>
            <a:endParaRPr lang="en-US" dirty="0" smtClean="0"/>
          </a:p>
          <a:p>
            <a:r>
              <a:rPr lang="en-US" b="1" dirty="0" smtClean="0"/>
              <a:t>Inhalation</a:t>
            </a:r>
          </a:p>
          <a:p>
            <a:pPr lvl="1"/>
            <a:r>
              <a:rPr lang="en-US" dirty="0" smtClean="0"/>
              <a:t>through the respiratory tract</a:t>
            </a:r>
          </a:p>
          <a:p>
            <a:pPr lvl="1"/>
            <a:endParaRPr lang="en-US" dirty="0" smtClean="0"/>
          </a:p>
          <a:p>
            <a:r>
              <a:rPr lang="en-US" b="1" dirty="0" smtClean="0"/>
              <a:t>Injection</a:t>
            </a:r>
            <a:r>
              <a:rPr lang="en-US" dirty="0" smtClean="0"/>
              <a:t> </a:t>
            </a:r>
          </a:p>
          <a:p>
            <a:pPr lvl="1"/>
            <a:r>
              <a:rPr lang="en-US" dirty="0" smtClean="0"/>
              <a:t>piercing the skin</a:t>
            </a:r>
          </a:p>
          <a:p>
            <a:pPr lvl="1"/>
            <a:endParaRPr lang="en-US" dirty="0" smtClean="0"/>
          </a:p>
          <a:p>
            <a:pPr lvl="1"/>
            <a:endParaRPr lang="en-US" dirty="0" smtClean="0"/>
          </a:p>
          <a:p>
            <a:pPr marL="0" indent="0" algn="ctr">
              <a:buNone/>
            </a:pPr>
            <a:r>
              <a:rPr lang="en-US" b="1" i="1" dirty="0" smtClean="0"/>
              <a:t>Protect yourself from exposure!</a:t>
            </a:r>
            <a:endParaRPr lang="en-US" b="1" i="1" dirty="0"/>
          </a:p>
        </p:txBody>
      </p:sp>
    </p:spTree>
    <p:extLst>
      <p:ext uri="{BB962C8B-B14F-4D97-AF65-F5344CB8AC3E}">
        <p14:creationId xmlns:p14="http://schemas.microsoft.com/office/powerpoint/2010/main" val="1122027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086600" cy="1143000"/>
          </a:xfrm>
        </p:spPr>
        <p:txBody>
          <a:bodyPr/>
          <a:lstStyle/>
          <a:p>
            <a:r>
              <a:rPr lang="en-US" dirty="0" smtClean="0"/>
              <a:t>Methods of Detection</a:t>
            </a:r>
            <a:endParaRPr lang="en-US" dirty="0"/>
          </a:p>
        </p:txBody>
      </p:sp>
      <p:sp>
        <p:nvSpPr>
          <p:cNvPr id="3" name="Content Placeholder 2"/>
          <p:cNvSpPr>
            <a:spLocks noGrp="1"/>
          </p:cNvSpPr>
          <p:nvPr>
            <p:ph idx="1"/>
          </p:nvPr>
        </p:nvSpPr>
        <p:spPr>
          <a:xfrm>
            <a:off x="228600" y="1143000"/>
            <a:ext cx="8686800" cy="5486400"/>
          </a:xfrm>
        </p:spPr>
        <p:txBody>
          <a:bodyPr>
            <a:normAutofit lnSpcReduction="10000"/>
          </a:bodyPr>
          <a:lstStyle/>
          <a:p>
            <a:r>
              <a:rPr lang="en-US" dirty="0" smtClean="0"/>
              <a:t>Protect yourself by using your </a:t>
            </a:r>
            <a:r>
              <a:rPr lang="en-US" dirty="0"/>
              <a:t>s</a:t>
            </a:r>
            <a:r>
              <a:rPr lang="en-US" dirty="0" smtClean="0"/>
              <a:t>enses!</a:t>
            </a:r>
          </a:p>
          <a:p>
            <a:endParaRPr lang="en-US" dirty="0" smtClean="0"/>
          </a:p>
          <a:p>
            <a:r>
              <a:rPr lang="en-US" dirty="0" smtClean="0"/>
              <a:t>Recognize when hazards may be present</a:t>
            </a:r>
          </a:p>
          <a:p>
            <a:endParaRPr lang="en-US" dirty="0" smtClean="0"/>
          </a:p>
          <a:p>
            <a:r>
              <a:rPr lang="en-US" dirty="0" smtClean="0"/>
              <a:t>Examples:</a:t>
            </a:r>
          </a:p>
          <a:p>
            <a:pPr lvl="1"/>
            <a:r>
              <a:rPr lang="en-US" dirty="0" smtClean="0"/>
              <a:t>Smell odorant in propane, burning material or  chemical</a:t>
            </a:r>
          </a:p>
          <a:p>
            <a:pPr lvl="1"/>
            <a:endParaRPr lang="en-US" dirty="0" smtClean="0"/>
          </a:p>
          <a:p>
            <a:pPr lvl="1"/>
            <a:r>
              <a:rPr lang="en-US" dirty="0" smtClean="0"/>
              <a:t>See a spill, bulging container, uncapped needle</a:t>
            </a:r>
          </a:p>
          <a:p>
            <a:pPr lvl="1"/>
            <a:endParaRPr lang="en-US" dirty="0" smtClean="0"/>
          </a:p>
          <a:p>
            <a:pPr lvl="1"/>
            <a:r>
              <a:rPr lang="en-US" dirty="0" smtClean="0"/>
              <a:t>Hear the hissing of a container or gas cylinder </a:t>
            </a:r>
          </a:p>
          <a:p>
            <a:pPr lvl="1"/>
            <a:endParaRPr lang="en-US" dirty="0" smtClean="0"/>
          </a:p>
          <a:p>
            <a:pPr lvl="1"/>
            <a:r>
              <a:rPr lang="en-US" dirty="0" smtClean="0"/>
              <a:t>Hear an alarm beeping or buzzing </a:t>
            </a:r>
          </a:p>
          <a:p>
            <a:pPr lvl="1"/>
            <a:endParaRPr lang="en-US" dirty="0" smtClean="0"/>
          </a:p>
          <a:p>
            <a:pPr lvl="1"/>
            <a:r>
              <a:rPr lang="en-US" dirty="0" smtClean="0"/>
              <a:t>Feel dizzy or light-headed</a:t>
            </a:r>
          </a:p>
          <a:p>
            <a:pPr lvl="1"/>
            <a:endParaRPr lang="en-US" dirty="0" smtClean="0"/>
          </a:p>
          <a:p>
            <a:pPr lvl="1"/>
            <a:r>
              <a:rPr lang="en-US" dirty="0" smtClean="0"/>
              <a:t>Feel burning sensation of skin</a:t>
            </a:r>
          </a:p>
        </p:txBody>
      </p:sp>
    </p:spTree>
    <p:extLst>
      <p:ext uri="{BB962C8B-B14F-4D97-AF65-F5344CB8AC3E}">
        <p14:creationId xmlns:p14="http://schemas.microsoft.com/office/powerpoint/2010/main" val="281446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066800"/>
          </a:xfrm>
        </p:spPr>
        <p:txBody>
          <a:bodyPr/>
          <a:lstStyle/>
          <a:p>
            <a:r>
              <a:rPr lang="en-US" dirty="0"/>
              <a:t>Labeling: </a:t>
            </a:r>
            <a:r>
              <a:rPr lang="en-US" dirty="0" smtClean="0"/>
              <a:t>Primary Containers</a:t>
            </a:r>
            <a:endParaRPr lang="en-US" dirty="0"/>
          </a:p>
        </p:txBody>
      </p:sp>
      <p:sp>
        <p:nvSpPr>
          <p:cNvPr id="3" name="Content Placeholder 2"/>
          <p:cNvSpPr>
            <a:spLocks noGrp="1"/>
          </p:cNvSpPr>
          <p:nvPr>
            <p:ph idx="1"/>
          </p:nvPr>
        </p:nvSpPr>
        <p:spPr>
          <a:xfrm>
            <a:off x="228600" y="1143000"/>
            <a:ext cx="8686800" cy="5715000"/>
          </a:xfrm>
        </p:spPr>
        <p:txBody>
          <a:bodyPr>
            <a:normAutofit/>
          </a:bodyPr>
          <a:lstStyle/>
          <a:p>
            <a:r>
              <a:rPr lang="en-US" dirty="0" smtClean="0"/>
              <a:t>Name, Address and Telephone Number</a:t>
            </a:r>
          </a:p>
          <a:p>
            <a:endParaRPr lang="en-US" dirty="0" smtClean="0"/>
          </a:p>
          <a:p>
            <a:r>
              <a:rPr lang="en-US" dirty="0" smtClean="0"/>
              <a:t>Signal Word (“Danger” or “Warning”)</a:t>
            </a:r>
          </a:p>
          <a:p>
            <a:endParaRPr lang="en-US" dirty="0" smtClean="0"/>
          </a:p>
          <a:p>
            <a:r>
              <a:rPr lang="en-US" dirty="0" smtClean="0"/>
              <a:t>Hazard Statements</a:t>
            </a:r>
          </a:p>
          <a:p>
            <a:endParaRPr lang="en-US" dirty="0" smtClean="0"/>
          </a:p>
          <a:p>
            <a:r>
              <a:rPr lang="en-US" dirty="0" smtClean="0"/>
              <a:t>Precautionary Statements (4)</a:t>
            </a:r>
          </a:p>
          <a:p>
            <a:pPr lvl="1"/>
            <a:r>
              <a:rPr lang="en-US" sz="1800" dirty="0" smtClean="0"/>
              <a:t>Prevention, Response, Storage, Disposal</a:t>
            </a:r>
          </a:p>
          <a:p>
            <a:pPr lvl="1"/>
            <a:endParaRPr lang="en-US" dirty="0" smtClean="0"/>
          </a:p>
          <a:p>
            <a:r>
              <a:rPr lang="en-US" dirty="0" smtClean="0"/>
              <a:t>Pictograms (9)</a:t>
            </a:r>
          </a:p>
          <a:p>
            <a:endParaRPr lang="en-US" dirty="0" smtClean="0"/>
          </a:p>
          <a:p>
            <a:r>
              <a:rPr lang="en-US" dirty="0" smtClean="0"/>
              <a:t>Supplementary Info                                               (not required)</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048000"/>
            <a:ext cx="275590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84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 y="13138"/>
            <a:ext cx="7396655" cy="1066800"/>
          </a:xfrm>
        </p:spPr>
        <p:txBody>
          <a:bodyPr/>
          <a:lstStyle/>
          <a:p>
            <a:r>
              <a:rPr lang="en-US" dirty="0" smtClean="0"/>
              <a:t>Pictogram Hazards</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676400"/>
            <a:ext cx="751742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Hazard Communication</a:t>
            </a:r>
            <a:endParaRPr lang="en-US" dirty="0"/>
          </a:p>
        </p:txBody>
      </p:sp>
      <p:sp>
        <p:nvSpPr>
          <p:cNvPr id="3" name="Content Placeholder 2"/>
          <p:cNvSpPr>
            <a:spLocks noGrp="1"/>
          </p:cNvSpPr>
          <p:nvPr>
            <p:ph idx="1"/>
          </p:nvPr>
        </p:nvSpPr>
        <p:spPr>
          <a:xfrm>
            <a:off x="228600" y="1066800"/>
            <a:ext cx="8915400" cy="5638800"/>
          </a:xfrm>
        </p:spPr>
        <p:txBody>
          <a:bodyPr>
            <a:normAutofit/>
          </a:bodyPr>
          <a:lstStyle/>
          <a:p>
            <a:pPr lvl="0"/>
            <a:r>
              <a:rPr lang="en-US" dirty="0"/>
              <a:t>The Occupational Health &amp; Safety Administration (OSHA) regulates workplace </a:t>
            </a:r>
            <a:r>
              <a:rPr lang="en-US" dirty="0" smtClean="0"/>
              <a:t>safety</a:t>
            </a:r>
            <a:endParaRPr lang="en-US" dirty="0"/>
          </a:p>
          <a:p>
            <a:pPr lvl="1"/>
            <a:r>
              <a:rPr lang="en-US" dirty="0" smtClean="0"/>
              <a:t>Hazard Communication Standard (</a:t>
            </a:r>
            <a:r>
              <a:rPr lang="en-US" dirty="0" err="1" smtClean="0"/>
              <a:t>HazCom</a:t>
            </a:r>
            <a:r>
              <a:rPr lang="en-US" dirty="0" smtClean="0"/>
              <a:t>) is for workplaces with hazardous chemicals</a:t>
            </a:r>
          </a:p>
          <a:p>
            <a:pPr lvl="1"/>
            <a:endParaRPr lang="en-US" dirty="0"/>
          </a:p>
          <a:p>
            <a:pPr marL="457200" lvl="1" indent="0">
              <a:buNone/>
            </a:pPr>
            <a:endParaRPr lang="en-US" dirty="0" smtClean="0"/>
          </a:p>
          <a:p>
            <a:r>
              <a:rPr lang="en-US" dirty="0" err="1" smtClean="0"/>
              <a:t>HazCom</a:t>
            </a:r>
            <a:r>
              <a:rPr lang="en-US" dirty="0" smtClean="0"/>
              <a:t> training must include information on:</a:t>
            </a:r>
          </a:p>
          <a:p>
            <a:pPr lvl="1"/>
            <a:r>
              <a:rPr lang="en-US" dirty="0" smtClean="0"/>
              <a:t>Hazardous Chemical Exposure</a:t>
            </a:r>
          </a:p>
          <a:p>
            <a:pPr lvl="1"/>
            <a:r>
              <a:rPr lang="en-US" dirty="0" smtClean="0"/>
              <a:t>Hazard detection</a:t>
            </a:r>
          </a:p>
          <a:p>
            <a:pPr lvl="1"/>
            <a:r>
              <a:rPr lang="en-US" dirty="0" smtClean="0"/>
              <a:t>Measures of protection </a:t>
            </a:r>
          </a:p>
          <a:p>
            <a:pPr lvl="1"/>
            <a:r>
              <a:rPr lang="en-US" dirty="0"/>
              <a:t>Chemical labels &amp; Safety Data Sheets (SDSs</a:t>
            </a:r>
            <a:r>
              <a:rPr lang="en-US" dirty="0" smtClean="0"/>
              <a:t>)</a:t>
            </a:r>
            <a:endParaRPr lang="en-US" dirty="0"/>
          </a:p>
        </p:txBody>
      </p:sp>
    </p:spTree>
    <p:extLst>
      <p:ext uri="{BB962C8B-B14F-4D97-AF65-F5344CB8AC3E}">
        <p14:creationId xmlns:p14="http://schemas.microsoft.com/office/powerpoint/2010/main" val="3029037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066800"/>
          </a:xfrm>
        </p:spPr>
        <p:txBody>
          <a:bodyPr>
            <a:normAutofit fontScale="90000"/>
          </a:bodyPr>
          <a:lstStyle/>
          <a:p>
            <a:r>
              <a:rPr lang="en-US" dirty="0" smtClean="0"/>
              <a:t>Labeling: Secondary Containers</a:t>
            </a:r>
            <a:endParaRPr lang="en-US" dirty="0"/>
          </a:p>
        </p:txBody>
      </p:sp>
      <p:sp>
        <p:nvSpPr>
          <p:cNvPr id="3" name="Content Placeholder 2"/>
          <p:cNvSpPr>
            <a:spLocks noGrp="1"/>
          </p:cNvSpPr>
          <p:nvPr>
            <p:ph idx="1"/>
          </p:nvPr>
        </p:nvSpPr>
        <p:spPr>
          <a:xfrm>
            <a:off x="228600" y="1066800"/>
            <a:ext cx="8686800" cy="5562600"/>
          </a:xfrm>
        </p:spPr>
        <p:txBody>
          <a:bodyPr/>
          <a:lstStyle/>
          <a:p>
            <a:r>
              <a:rPr lang="en-US" dirty="0" smtClean="0"/>
              <a:t>All containers, except those for immediate use, must be labeled</a:t>
            </a:r>
          </a:p>
          <a:p>
            <a:endParaRPr lang="en-US" dirty="0" smtClean="0"/>
          </a:p>
          <a:p>
            <a:r>
              <a:rPr lang="en-US" dirty="0" smtClean="0"/>
              <a:t>At minimum, must include:</a:t>
            </a:r>
          </a:p>
          <a:p>
            <a:pPr marL="914400" lvl="1" indent="-514350">
              <a:buFont typeface="+mj-lt"/>
              <a:buAutoNum type="arabicPeriod"/>
            </a:pPr>
            <a:r>
              <a:rPr lang="en-US" b="1" dirty="0" smtClean="0"/>
              <a:t>Product Identifier/Chemical Name </a:t>
            </a:r>
            <a:r>
              <a:rPr lang="en-US" dirty="0" smtClean="0"/>
              <a:t>(no abbreviations, no chemical formulas, etc.) </a:t>
            </a:r>
            <a:r>
              <a:rPr lang="en-US" i="1" u="sng" dirty="0" smtClean="0"/>
              <a:t>AND</a:t>
            </a:r>
          </a:p>
          <a:p>
            <a:pPr marL="914400" lvl="1" indent="-514350">
              <a:buFont typeface="+mj-lt"/>
              <a:buAutoNum type="arabicPeriod"/>
            </a:pPr>
            <a:r>
              <a:rPr lang="en-US" b="1" dirty="0" smtClean="0"/>
              <a:t>Product/Chemical Hazards </a:t>
            </a:r>
            <a:r>
              <a:rPr lang="en-US" dirty="0" smtClean="0"/>
              <a:t>(Words, symbols or combination of words and symbols)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012" y="4191000"/>
            <a:ext cx="27432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019800" cy="1066800"/>
          </a:xfrm>
        </p:spPr>
        <p:txBody>
          <a:bodyPr>
            <a:normAutofit/>
          </a:bodyPr>
          <a:lstStyle/>
          <a:p>
            <a:r>
              <a:rPr lang="en-US" dirty="0" smtClean="0"/>
              <a:t>NFPA Label</a:t>
            </a:r>
            <a:endParaRPr lang="en-US" dirty="0"/>
          </a:p>
        </p:txBody>
      </p:sp>
      <p:sp>
        <p:nvSpPr>
          <p:cNvPr id="3" name="Content Placeholder 2"/>
          <p:cNvSpPr>
            <a:spLocks noGrp="1"/>
          </p:cNvSpPr>
          <p:nvPr>
            <p:ph idx="1"/>
          </p:nvPr>
        </p:nvSpPr>
        <p:spPr>
          <a:xfrm>
            <a:off x="228600" y="1295400"/>
            <a:ext cx="8686800" cy="5334000"/>
          </a:xfrm>
        </p:spPr>
        <p:txBody>
          <a:bodyPr/>
          <a:lstStyle/>
          <a:p>
            <a:r>
              <a:rPr lang="en-US" dirty="0" smtClean="0"/>
              <a:t>National Fire Protection Association (NFPA) 704 Hazard Rating System</a:t>
            </a:r>
          </a:p>
          <a:p>
            <a:pPr lvl="1"/>
            <a:r>
              <a:rPr lang="en-US" dirty="0" smtClean="0"/>
              <a:t>Ratings are </a:t>
            </a:r>
            <a:r>
              <a:rPr lang="en-US" b="1" dirty="0" smtClean="0"/>
              <a:t>0</a:t>
            </a:r>
            <a:r>
              <a:rPr lang="en-US" dirty="0" smtClean="0"/>
              <a:t> (no hazard) to </a:t>
            </a:r>
            <a:r>
              <a:rPr lang="en-US" b="1" dirty="0" smtClean="0"/>
              <a:t>4</a:t>
            </a:r>
            <a:r>
              <a:rPr lang="en-US" dirty="0" smtClean="0"/>
              <a:t> (severe hazard)</a:t>
            </a:r>
          </a:p>
          <a:p>
            <a:pPr lvl="1"/>
            <a:r>
              <a:rPr lang="en-US" b="1" dirty="0" smtClean="0">
                <a:solidFill>
                  <a:srgbClr val="00B0F0"/>
                </a:solidFill>
              </a:rPr>
              <a:t>Health (Blue); </a:t>
            </a:r>
            <a:r>
              <a:rPr lang="en-US" b="1" dirty="0" smtClean="0">
                <a:solidFill>
                  <a:srgbClr val="FF0000"/>
                </a:solidFill>
              </a:rPr>
              <a:t>Flammability (Red); </a:t>
            </a:r>
            <a:r>
              <a:rPr lang="en-US" dirty="0" smtClean="0">
                <a:solidFill>
                  <a:srgbClr val="FFFF00"/>
                </a:solidFill>
              </a:rPr>
              <a:t>Instability (Yellow); </a:t>
            </a:r>
            <a:r>
              <a:rPr lang="en-US" dirty="0" smtClean="0">
                <a:solidFill>
                  <a:schemeClr val="bg1"/>
                </a:solidFill>
              </a:rPr>
              <a:t>Special Hazard (White) 6 o’clock</a:t>
            </a:r>
          </a:p>
          <a:p>
            <a:pPr lvl="1"/>
            <a:r>
              <a:rPr lang="en-US" dirty="0" smtClean="0"/>
              <a:t>Position always the same</a:t>
            </a:r>
          </a:p>
          <a:p>
            <a:pPr lvl="2"/>
            <a:r>
              <a:rPr lang="en-US" dirty="0" smtClean="0"/>
              <a:t>Health 9 o’clock</a:t>
            </a:r>
          </a:p>
          <a:p>
            <a:pPr lvl="2"/>
            <a:r>
              <a:rPr lang="en-US" dirty="0" smtClean="0"/>
              <a:t>Flammability, 12 o’clock</a:t>
            </a:r>
          </a:p>
          <a:p>
            <a:pPr lvl="2"/>
            <a:r>
              <a:rPr lang="en-US" dirty="0" smtClean="0"/>
              <a:t>Instability, 3 o’clock</a:t>
            </a:r>
          </a:p>
          <a:p>
            <a:pPr lvl="2"/>
            <a:r>
              <a:rPr lang="en-US" dirty="0" smtClean="0"/>
              <a:t>Special hazard, 6 o’clock</a:t>
            </a:r>
          </a:p>
          <a:p>
            <a:pPr lvl="2"/>
            <a:endParaRPr lang="en-US" dirty="0" smtClean="0"/>
          </a:p>
          <a:p>
            <a:pPr lvl="1"/>
            <a:r>
              <a:rPr lang="en-US" dirty="0" smtClean="0"/>
              <a:t>May be in black and white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53" y="3657600"/>
            <a:ext cx="2819400" cy="2819400"/>
          </a:xfrm>
          <a:prstGeom prst="diamond">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239000" cy="1066800"/>
          </a:xfrm>
        </p:spPr>
        <p:txBody>
          <a:bodyPr/>
          <a:lstStyle/>
          <a:p>
            <a:r>
              <a:rPr lang="en-US" dirty="0" smtClean="0"/>
              <a:t>Safety Data Sheets</a:t>
            </a:r>
            <a:endParaRPr lang="en-US" dirty="0"/>
          </a:p>
        </p:txBody>
      </p:sp>
      <p:sp>
        <p:nvSpPr>
          <p:cNvPr id="3" name="Content Placeholder 2"/>
          <p:cNvSpPr>
            <a:spLocks noGrp="1"/>
          </p:cNvSpPr>
          <p:nvPr>
            <p:ph idx="1"/>
          </p:nvPr>
        </p:nvSpPr>
        <p:spPr>
          <a:xfrm>
            <a:off x="228600" y="1295400"/>
            <a:ext cx="8686800" cy="5334000"/>
          </a:xfrm>
        </p:spPr>
        <p:txBody>
          <a:bodyPr/>
          <a:lstStyle/>
          <a:p>
            <a:pPr lvl="0"/>
            <a:r>
              <a:rPr lang="en-US" dirty="0"/>
              <a:t>Provide information on hazardous </a:t>
            </a:r>
            <a:r>
              <a:rPr lang="en-US" dirty="0" smtClean="0"/>
              <a:t>chemicals</a:t>
            </a:r>
          </a:p>
          <a:p>
            <a:pPr lvl="0"/>
            <a:endParaRPr lang="en-US" dirty="0"/>
          </a:p>
          <a:p>
            <a:r>
              <a:rPr lang="en-US" dirty="0" smtClean="0"/>
              <a:t>Must be accessible to employees (including student employees) for each hazardous chemical in the workplace</a:t>
            </a:r>
          </a:p>
          <a:p>
            <a:endParaRPr lang="en-US" dirty="0" smtClean="0"/>
          </a:p>
          <a:p>
            <a:r>
              <a:rPr lang="en-US" dirty="0" smtClean="0"/>
              <a:t>Students and employees  may access SDSs in:</a:t>
            </a:r>
          </a:p>
          <a:p>
            <a:pPr lvl="1"/>
            <a:r>
              <a:rPr lang="en-US" dirty="0" smtClean="0"/>
              <a:t>Most labs and/or prep rooms (binder)</a:t>
            </a:r>
          </a:p>
          <a:p>
            <a:pPr lvl="1"/>
            <a:r>
              <a:rPr lang="en-US" dirty="0" smtClean="0"/>
              <a:t>Online at </a:t>
            </a:r>
            <a:r>
              <a:rPr lang="en-US" dirty="0" smtClean="0">
                <a:hlinkClick r:id="rId2"/>
              </a:rPr>
              <a:t>www.shepherd.edu/safety</a:t>
            </a:r>
            <a:endParaRPr lang="en-US" dirty="0" smtClean="0"/>
          </a:p>
          <a:p>
            <a:pPr lvl="1"/>
            <a:r>
              <a:rPr lang="en-US" dirty="0" smtClean="0"/>
              <a:t>Online by searching a vendor’s website</a:t>
            </a:r>
          </a:p>
          <a:p>
            <a:pPr lvl="1"/>
            <a:r>
              <a:rPr lang="en-US" dirty="0" smtClean="0"/>
              <a:t>3E Company 1-800-451-8346</a:t>
            </a:r>
          </a:p>
          <a:p>
            <a:pPr marL="457200" lvl="1" indent="0" algn="ctr">
              <a:buNone/>
            </a:pPr>
            <a:endParaRPr lang="en-US" dirty="0" smtClean="0">
              <a:hlinkClick r:id="rId3"/>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9" y="4038600"/>
            <a:ext cx="2017713"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1066800"/>
          </a:xfrm>
        </p:spPr>
        <p:txBody>
          <a:bodyPr/>
          <a:lstStyle/>
          <a:p>
            <a:r>
              <a:rPr lang="en-US" dirty="0" smtClean="0"/>
              <a:t>SDS Sections</a:t>
            </a:r>
            <a:endParaRPr lang="en-US" dirty="0"/>
          </a:p>
        </p:txBody>
      </p:sp>
      <p:sp>
        <p:nvSpPr>
          <p:cNvPr id="3" name="Content Placeholder 2"/>
          <p:cNvSpPr>
            <a:spLocks noGrp="1"/>
          </p:cNvSpPr>
          <p:nvPr>
            <p:ph idx="1"/>
          </p:nvPr>
        </p:nvSpPr>
        <p:spPr>
          <a:xfrm>
            <a:off x="228600" y="1295400"/>
            <a:ext cx="8686800" cy="5334000"/>
          </a:xfrm>
        </p:spPr>
        <p:txBody>
          <a:bodyPr numCol="2">
            <a:normAutofit/>
          </a:bodyPr>
          <a:lstStyle/>
          <a:p>
            <a:pPr marL="514350" indent="-514350">
              <a:buFont typeface="+mj-lt"/>
              <a:buAutoNum type="arabicPeriod"/>
            </a:pPr>
            <a:r>
              <a:rPr lang="en-US" dirty="0" smtClean="0"/>
              <a:t>Identification</a:t>
            </a:r>
          </a:p>
          <a:p>
            <a:pPr marL="514350" indent="-514350">
              <a:buFont typeface="+mj-lt"/>
              <a:buAutoNum type="arabicPeriod"/>
            </a:pPr>
            <a:r>
              <a:rPr lang="en-US" dirty="0" smtClean="0"/>
              <a:t>Hazard(s) Identification</a:t>
            </a:r>
          </a:p>
          <a:p>
            <a:pPr marL="514350" indent="-514350">
              <a:buFont typeface="+mj-lt"/>
              <a:buAutoNum type="arabicPeriod"/>
            </a:pPr>
            <a:r>
              <a:rPr lang="en-US" dirty="0" smtClean="0"/>
              <a:t>Composition/Information on Ingredients</a:t>
            </a:r>
          </a:p>
          <a:p>
            <a:pPr marL="514350" indent="-514350">
              <a:buFont typeface="+mj-lt"/>
              <a:buAutoNum type="arabicPeriod"/>
            </a:pPr>
            <a:r>
              <a:rPr lang="en-US" dirty="0" smtClean="0"/>
              <a:t>First-aid Measures</a:t>
            </a:r>
          </a:p>
          <a:p>
            <a:pPr marL="514350" indent="-514350">
              <a:buFont typeface="+mj-lt"/>
              <a:buAutoNum type="arabicPeriod"/>
            </a:pPr>
            <a:r>
              <a:rPr lang="en-US" dirty="0" smtClean="0"/>
              <a:t>Fire-fighting Measures</a:t>
            </a:r>
          </a:p>
          <a:p>
            <a:pPr marL="514350" indent="-514350">
              <a:buFont typeface="+mj-lt"/>
              <a:buAutoNum type="arabicPeriod"/>
            </a:pPr>
            <a:r>
              <a:rPr lang="en-US" dirty="0" smtClean="0"/>
              <a:t>Accidental Release Measures</a:t>
            </a:r>
          </a:p>
          <a:p>
            <a:pPr marL="514350" indent="-514350">
              <a:buFont typeface="+mj-lt"/>
              <a:buAutoNum type="arabicPeriod"/>
            </a:pPr>
            <a:r>
              <a:rPr lang="en-US" dirty="0" smtClean="0"/>
              <a:t>Handling and Storage</a:t>
            </a:r>
          </a:p>
          <a:p>
            <a:pPr marL="514350" indent="-514350">
              <a:buFont typeface="+mj-lt"/>
              <a:buAutoNum type="arabicPeriod"/>
            </a:pPr>
            <a:r>
              <a:rPr lang="en-US" dirty="0" smtClean="0"/>
              <a:t>Exposure Controls/Personal Protection</a:t>
            </a:r>
          </a:p>
          <a:p>
            <a:pPr marL="514350" indent="-514350">
              <a:buFont typeface="+mj-lt"/>
              <a:buAutoNum type="arabicPeriod"/>
            </a:pPr>
            <a:r>
              <a:rPr lang="en-US" dirty="0" smtClean="0"/>
              <a:t>Physical and Chemical Properties</a:t>
            </a:r>
          </a:p>
          <a:p>
            <a:pPr marL="514350" indent="-514350">
              <a:buFont typeface="+mj-lt"/>
              <a:buAutoNum type="arabicPeriod"/>
            </a:pPr>
            <a:r>
              <a:rPr lang="en-US" dirty="0" smtClean="0"/>
              <a:t>Stability and Reactivity</a:t>
            </a:r>
          </a:p>
          <a:p>
            <a:pPr marL="514350" indent="-514350">
              <a:buFont typeface="+mj-lt"/>
              <a:buAutoNum type="arabicPeriod"/>
            </a:pPr>
            <a:r>
              <a:rPr lang="en-US" dirty="0" smtClean="0"/>
              <a:t>Toxicological Information</a:t>
            </a:r>
          </a:p>
          <a:p>
            <a:pPr marL="514350" indent="-514350">
              <a:buFont typeface="+mj-lt"/>
              <a:buAutoNum type="arabicPeriod"/>
            </a:pPr>
            <a:r>
              <a:rPr lang="en-US" dirty="0" smtClean="0"/>
              <a:t>Ecological Information</a:t>
            </a:r>
          </a:p>
          <a:p>
            <a:pPr marL="514350" indent="-514350">
              <a:buFont typeface="+mj-lt"/>
              <a:buAutoNum type="arabicPeriod"/>
            </a:pPr>
            <a:r>
              <a:rPr lang="en-US" dirty="0" smtClean="0"/>
              <a:t>Disposal Considerations</a:t>
            </a:r>
          </a:p>
          <a:p>
            <a:pPr marL="514350" indent="-514350">
              <a:buFont typeface="+mj-lt"/>
              <a:buAutoNum type="arabicPeriod"/>
            </a:pPr>
            <a:r>
              <a:rPr lang="en-US" dirty="0" smtClean="0"/>
              <a:t>Transport Information</a:t>
            </a:r>
          </a:p>
          <a:p>
            <a:pPr marL="514350" indent="-514350">
              <a:buFont typeface="+mj-lt"/>
              <a:buAutoNum type="arabicPeriod"/>
            </a:pPr>
            <a:r>
              <a:rPr lang="en-US" dirty="0" smtClean="0"/>
              <a:t>Regulatory Information</a:t>
            </a:r>
          </a:p>
          <a:p>
            <a:pPr marL="514350" indent="-514350">
              <a:buFont typeface="+mj-lt"/>
              <a:buAutoNum type="arabicPeriod"/>
            </a:pPr>
            <a:r>
              <a:rPr lang="en-US" dirty="0" smtClean="0"/>
              <a:t>Other Information</a:t>
            </a:r>
          </a:p>
          <a:p>
            <a:pPr marL="0" indent="0">
              <a:buNone/>
            </a:pPr>
            <a:endParaRPr lang="en-US" sz="1300" dirty="0" smtClean="0"/>
          </a:p>
          <a:p>
            <a:pPr marL="457200" lvl="1" indent="0">
              <a:buNone/>
            </a:pPr>
            <a:r>
              <a:rPr lang="en-US" dirty="0">
                <a:solidFill>
                  <a:srgbClr val="1F497D"/>
                </a:solidFill>
                <a:hlinkClick r:id="rId2"/>
              </a:rPr>
              <a:t>Jones Reagent </a:t>
            </a:r>
            <a:r>
              <a:rPr lang="en-US" dirty="0" smtClean="0">
                <a:solidFill>
                  <a:srgbClr val="1F497D"/>
                </a:solidFill>
                <a:hlinkClick r:id="rId2"/>
              </a:rPr>
              <a:t>SDS</a:t>
            </a:r>
            <a:endParaRPr lang="en-US" dirty="0">
              <a:solidFill>
                <a:srgbClr val="1F497D"/>
              </a:solidFill>
            </a:endParaRPr>
          </a:p>
        </p:txBody>
      </p:sp>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848600" cy="1066800"/>
          </a:xfrm>
        </p:spPr>
        <p:txBody>
          <a:bodyPr/>
          <a:lstStyle/>
          <a:p>
            <a:r>
              <a:rPr lang="en-US" dirty="0" smtClean="0"/>
              <a:t>Bio-hazardous Waste</a:t>
            </a:r>
            <a:endParaRPr lang="en-US" dirty="0"/>
          </a:p>
        </p:txBody>
      </p:sp>
      <p:sp>
        <p:nvSpPr>
          <p:cNvPr id="3" name="Content Placeholder 2"/>
          <p:cNvSpPr>
            <a:spLocks noGrp="1"/>
          </p:cNvSpPr>
          <p:nvPr>
            <p:ph idx="1"/>
          </p:nvPr>
        </p:nvSpPr>
        <p:spPr>
          <a:xfrm>
            <a:off x="228600" y="1295400"/>
            <a:ext cx="8686800" cy="5334000"/>
          </a:xfrm>
        </p:spPr>
        <p:txBody>
          <a:bodyPr>
            <a:normAutofit lnSpcReduction="10000"/>
          </a:bodyPr>
          <a:lstStyle/>
          <a:p>
            <a:r>
              <a:rPr lang="en-US" dirty="0" smtClean="0"/>
              <a:t>Waste placed in containers includes:  </a:t>
            </a:r>
          </a:p>
          <a:p>
            <a:pPr lvl="1"/>
            <a:r>
              <a:rPr lang="en-US" dirty="0" smtClean="0"/>
              <a:t>Cultures and stocks of toxic agents; </a:t>
            </a:r>
          </a:p>
          <a:p>
            <a:pPr lvl="1"/>
            <a:r>
              <a:rPr lang="en-US" dirty="0" smtClean="0"/>
              <a:t>Human &amp; non-human blood, body fluids &amp; tissue;</a:t>
            </a:r>
          </a:p>
          <a:p>
            <a:pPr lvl="1"/>
            <a:r>
              <a:rPr lang="en-US" dirty="0" smtClean="0"/>
              <a:t>Products contaminated with blood/tissue or other potentially infectious materials; </a:t>
            </a:r>
          </a:p>
          <a:p>
            <a:pPr lvl="1"/>
            <a:r>
              <a:rPr lang="en-US" dirty="0" smtClean="0"/>
              <a:t>Contaminated glass and plastic (pipettes, Petri dishes, etc.)</a:t>
            </a:r>
          </a:p>
          <a:p>
            <a:pPr lvl="1"/>
            <a:endParaRPr lang="en-US" dirty="0" smtClean="0"/>
          </a:p>
          <a:p>
            <a:r>
              <a:rPr lang="en-US" dirty="0" smtClean="0"/>
              <a:t>DO NOT place contaminated items in the general waste.</a:t>
            </a:r>
          </a:p>
          <a:p>
            <a:endParaRPr lang="en-US" dirty="0" smtClean="0"/>
          </a:p>
          <a:p>
            <a:r>
              <a:rPr lang="en-US" dirty="0" smtClean="0"/>
              <a:t>DO NOT place general waste in Bio-Waste Boxes</a:t>
            </a:r>
          </a:p>
          <a:p>
            <a:endParaRPr lang="en-US" dirty="0" smtClean="0"/>
          </a:p>
          <a:p>
            <a:r>
              <a:rPr lang="en-US" dirty="0" smtClean="0"/>
              <a:t>DO NOT overfill Bio-hazardous containers or sharps containers – request new containers from your supervisor or visit BY208.</a:t>
            </a:r>
          </a:p>
          <a:p>
            <a:endParaRPr lang="en-US" dirty="0" smtClean="0"/>
          </a:p>
          <a:p>
            <a:r>
              <a:rPr lang="en-US" dirty="0" smtClean="0"/>
              <a:t>When in doubt, ask!</a:t>
            </a:r>
          </a:p>
          <a:p>
            <a:endParaRPr lang="en-US" dirty="0"/>
          </a:p>
        </p:txBody>
      </p:sp>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772399" cy="1066800"/>
          </a:xfrm>
        </p:spPr>
        <p:txBody>
          <a:bodyPr/>
          <a:lstStyle/>
          <a:p>
            <a:r>
              <a:rPr lang="en-US" dirty="0" smtClean="0"/>
              <a:t>Bio-hazardous Waste</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r>
              <a:rPr lang="en-US" dirty="0" smtClean="0"/>
              <a:t>Dispose of biological waste in the bio-hazardous waste containers, sharps in sharps containers.</a:t>
            </a:r>
          </a:p>
          <a:p>
            <a:endParaRPr lang="en-US" dirty="0" smtClean="0"/>
          </a:p>
          <a:p>
            <a:r>
              <a:rPr lang="en-US" dirty="0" smtClean="0"/>
              <a:t>Extra supplies (boxes, liners, sharps containers) may be requested in BY208.</a:t>
            </a:r>
          </a:p>
          <a:p>
            <a:endParaRPr lang="en-US" dirty="0" smtClean="0"/>
          </a:p>
          <a:p>
            <a:r>
              <a:rPr lang="en-US" dirty="0" smtClean="0"/>
              <a:t>Bio-hazardous containers and sharps containers are located in:</a:t>
            </a:r>
          </a:p>
          <a:p>
            <a:pPr lvl="1"/>
            <a:r>
              <a:rPr lang="en-US" dirty="0" smtClean="0"/>
              <a:t>BY203</a:t>
            </a:r>
          </a:p>
          <a:p>
            <a:pPr lvl="1"/>
            <a:r>
              <a:rPr lang="en-US" dirty="0" smtClean="0"/>
              <a:t>BY204 </a:t>
            </a:r>
          </a:p>
          <a:p>
            <a:pPr lvl="1"/>
            <a:r>
              <a:rPr lang="en-US" dirty="0" smtClean="0"/>
              <a:t>BY210</a:t>
            </a:r>
          </a:p>
          <a:p>
            <a:pPr lvl="1"/>
            <a:r>
              <a:rPr lang="en-US" dirty="0" smtClean="0"/>
              <a:t>BY211</a:t>
            </a:r>
          </a:p>
          <a:p>
            <a:pPr lvl="1"/>
            <a:r>
              <a:rPr lang="en-US" dirty="0" smtClean="0"/>
              <a:t>SS306</a:t>
            </a:r>
          </a:p>
          <a:p>
            <a:pPr lvl="1"/>
            <a:r>
              <a:rPr lang="en-US" dirty="0" smtClean="0"/>
              <a:t>SS303</a:t>
            </a:r>
          </a:p>
          <a:p>
            <a:pPr marL="0" indent="0">
              <a:buNone/>
            </a:pPr>
            <a:endParaRPr 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038600"/>
            <a:ext cx="1960563" cy="261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398" y="4005744"/>
            <a:ext cx="1978025" cy="264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dirty="0" smtClean="0"/>
              <a:t>Hazardous and Chemical Waste</a:t>
            </a:r>
            <a:endParaRPr lang="en-US" dirty="0"/>
          </a:p>
        </p:txBody>
      </p:sp>
      <p:sp>
        <p:nvSpPr>
          <p:cNvPr id="3" name="Content Placeholder 2"/>
          <p:cNvSpPr>
            <a:spLocks noGrp="1"/>
          </p:cNvSpPr>
          <p:nvPr>
            <p:ph idx="1"/>
          </p:nvPr>
        </p:nvSpPr>
        <p:spPr>
          <a:xfrm>
            <a:off x="228600" y="1295400"/>
            <a:ext cx="8763000" cy="5334000"/>
          </a:xfrm>
        </p:spPr>
        <p:txBody>
          <a:bodyPr>
            <a:normAutofit/>
          </a:bodyPr>
          <a:lstStyle/>
          <a:p>
            <a:r>
              <a:rPr lang="en-US" dirty="0" smtClean="0"/>
              <a:t>Cradle-to-Grave requirement to manage all hazardous waste</a:t>
            </a:r>
          </a:p>
          <a:p>
            <a:endParaRPr lang="en-US" dirty="0" smtClean="0"/>
          </a:p>
          <a:p>
            <a:r>
              <a:rPr lang="en-US" dirty="0" smtClean="0"/>
              <a:t>All hazardous waste must be identified and labeled</a:t>
            </a:r>
          </a:p>
          <a:p>
            <a:endParaRPr lang="en-US" dirty="0" smtClean="0"/>
          </a:p>
          <a:p>
            <a:r>
              <a:rPr lang="en-US" dirty="0" smtClean="0"/>
              <a:t>Common laboratory hazardous wastes:</a:t>
            </a:r>
          </a:p>
          <a:p>
            <a:pPr lvl="1"/>
            <a:r>
              <a:rPr lang="en-US" dirty="0" smtClean="0"/>
              <a:t>Corrosive/Caustic liquid wastes</a:t>
            </a:r>
          </a:p>
          <a:p>
            <a:pPr lvl="1"/>
            <a:r>
              <a:rPr lang="en-US" dirty="0" smtClean="0"/>
              <a:t>Flammable wastes (Flash point &lt; 140°F)</a:t>
            </a:r>
          </a:p>
          <a:p>
            <a:pPr lvl="1"/>
            <a:r>
              <a:rPr lang="en-US" dirty="0" smtClean="0"/>
              <a:t>Reactive wastes</a:t>
            </a:r>
          </a:p>
          <a:p>
            <a:pPr lvl="1"/>
            <a:r>
              <a:rPr lang="en-US" dirty="0" smtClean="0"/>
              <a:t>Toxic wastes</a:t>
            </a:r>
          </a:p>
          <a:p>
            <a:pPr lvl="2"/>
            <a:r>
              <a:rPr lang="en-US" dirty="0" smtClean="0"/>
              <a:t>Heavy metal wastes (Arsenic, Barium, Cadmium, Chromium, Lead, Mercury, Selenium, Silver)</a:t>
            </a:r>
          </a:p>
          <a:p>
            <a:pPr lvl="2"/>
            <a:r>
              <a:rPr lang="en-US" dirty="0" smtClean="0"/>
              <a:t>Certain organic chemicals (Benzene, Carbon tetrachloride, Chloroform, Cresols, Methyl ethyl ketone, Nitrobenzene, Pyridine)</a:t>
            </a:r>
          </a:p>
          <a:p>
            <a:pPr lvl="2"/>
            <a:r>
              <a:rPr lang="en-US" dirty="0" smtClean="0"/>
              <a:t>Certain pesticides</a:t>
            </a:r>
          </a:p>
          <a:p>
            <a:pPr lvl="2"/>
            <a:endParaRPr lang="en-US" dirty="0" smtClean="0"/>
          </a:p>
          <a:p>
            <a:pPr lvl="2"/>
            <a:endParaRPr lang="en-US" dirty="0" smtClean="0"/>
          </a:p>
        </p:txBody>
      </p:sp>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dirty="0" smtClean="0"/>
              <a:t>Hazardous and Chemical Waste</a:t>
            </a:r>
            <a:endParaRPr lang="en-US" dirty="0"/>
          </a:p>
        </p:txBody>
      </p:sp>
      <p:sp>
        <p:nvSpPr>
          <p:cNvPr id="3" name="Content Placeholder 2"/>
          <p:cNvSpPr>
            <a:spLocks noGrp="1"/>
          </p:cNvSpPr>
          <p:nvPr>
            <p:ph idx="1"/>
          </p:nvPr>
        </p:nvSpPr>
        <p:spPr>
          <a:xfrm>
            <a:off x="228600" y="1295400"/>
            <a:ext cx="8686800" cy="5334000"/>
          </a:xfrm>
        </p:spPr>
        <p:txBody>
          <a:bodyPr>
            <a:normAutofit lnSpcReduction="10000"/>
          </a:bodyPr>
          <a:lstStyle/>
          <a:p>
            <a:r>
              <a:rPr lang="en-US" dirty="0"/>
              <a:t>Consult your supervisor/sponsoring faculty member before disposing of any waste</a:t>
            </a:r>
            <a:r>
              <a:rPr lang="en-US" dirty="0" smtClean="0"/>
              <a:t>.</a:t>
            </a:r>
          </a:p>
          <a:p>
            <a:endParaRPr lang="en-US" dirty="0"/>
          </a:p>
          <a:p>
            <a:r>
              <a:rPr lang="en-US" dirty="0" smtClean="0"/>
              <a:t>Read the labels!</a:t>
            </a:r>
          </a:p>
          <a:p>
            <a:endParaRPr lang="en-US" dirty="0" smtClean="0"/>
          </a:p>
          <a:p>
            <a:r>
              <a:rPr lang="en-US" dirty="0" smtClean="0"/>
              <a:t>Do not mix incompatible wastes</a:t>
            </a:r>
          </a:p>
          <a:p>
            <a:endParaRPr lang="en-US" dirty="0" smtClean="0"/>
          </a:p>
          <a:p>
            <a:r>
              <a:rPr lang="en-US" dirty="0" smtClean="0"/>
              <a:t>Do not fill containers completely – leave room in neck of containers or leave 1in. From top of wide mouth containers</a:t>
            </a:r>
          </a:p>
          <a:p>
            <a:endParaRPr lang="en-US" dirty="0" smtClean="0"/>
          </a:p>
          <a:p>
            <a:r>
              <a:rPr lang="en-US" dirty="0" smtClean="0"/>
              <a:t>All containers of hazardous waste must be closed, except when adding or removing waste</a:t>
            </a:r>
          </a:p>
          <a:p>
            <a:endParaRPr lang="en-US" dirty="0" smtClean="0"/>
          </a:p>
          <a:p>
            <a:r>
              <a:rPr lang="en-US" dirty="0" smtClean="0"/>
              <a:t>If unsure – ask!</a:t>
            </a:r>
            <a:endParaRPr lang="en-US" dirty="0"/>
          </a:p>
        </p:txBody>
      </p:sp>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dirty="0" smtClean="0"/>
              <a:t>Hazardous Waste Labeling</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r>
              <a:rPr lang="en-US" dirty="0" smtClean="0"/>
              <a:t>All hazardous waste must be properly labeled with:</a:t>
            </a:r>
          </a:p>
          <a:p>
            <a:pPr lvl="1"/>
            <a:r>
              <a:rPr lang="en-US" dirty="0" smtClean="0"/>
              <a:t>The words “</a:t>
            </a:r>
            <a:r>
              <a:rPr lang="en-US" b="1" dirty="0" smtClean="0"/>
              <a:t>Hazardous Waste</a:t>
            </a:r>
            <a:r>
              <a:rPr lang="en-US" dirty="0" smtClean="0"/>
              <a:t>”</a:t>
            </a:r>
          </a:p>
          <a:p>
            <a:pPr lvl="1"/>
            <a:r>
              <a:rPr lang="en-US" dirty="0" smtClean="0"/>
              <a:t>All </a:t>
            </a:r>
            <a:r>
              <a:rPr lang="en-US" b="1" dirty="0" smtClean="0"/>
              <a:t>Contents</a:t>
            </a:r>
            <a:r>
              <a:rPr lang="en-US" dirty="0" smtClean="0"/>
              <a:t>* </a:t>
            </a:r>
          </a:p>
          <a:p>
            <a:pPr lvl="2"/>
            <a:r>
              <a:rPr lang="en-US" dirty="0" smtClean="0"/>
              <a:t>Abbreviations, chemical formulas and other forms of short hand are not allowed</a:t>
            </a:r>
          </a:p>
          <a:p>
            <a:pPr lvl="1"/>
            <a:r>
              <a:rPr lang="en-US" dirty="0" smtClean="0"/>
              <a:t>The </a:t>
            </a:r>
            <a:r>
              <a:rPr lang="en-US" b="1" dirty="0" smtClean="0"/>
              <a:t>Accumulation Start Date</a:t>
            </a:r>
            <a:endParaRPr lang="en-US"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599" y="3965024"/>
            <a:ext cx="3151187"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897477" y="3418130"/>
            <a:ext cx="1900943" cy="271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606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ln w="1905"/>
                <a:effectLst>
                  <a:innerShdw blurRad="69850" dist="43180" dir="5400000">
                    <a:srgbClr val="000000">
                      <a:alpha val="65000"/>
                    </a:srgbClr>
                  </a:innerShdw>
                </a:effectLst>
              </a:rPr>
              <a:t>Generator Responsibility</a:t>
            </a:r>
            <a:endParaRPr lang="en-US" dirty="0">
              <a:ln w="1905"/>
              <a:effectLst>
                <a:innerShdw blurRad="69850" dist="43180" dir="5400000">
                  <a:srgbClr val="000000">
                    <a:alpha val="65000"/>
                  </a:srgbClr>
                </a:inn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1617564"/>
              </p:ext>
            </p:extLst>
          </p:nvPr>
        </p:nvGraphicFramePr>
        <p:xfrm>
          <a:off x="457200" y="1371600"/>
          <a:ext cx="82296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solidFill>
                  <a:srgbClr val="1F497D">
                    <a:tint val="75000"/>
                  </a:srgbClr>
                </a:solidFill>
              </a:rPr>
              <a:t>Shepherd University</a:t>
            </a:r>
            <a:endParaRPr lang="en-US">
              <a:solidFill>
                <a:srgbClr val="1F497D">
                  <a:tint val="75000"/>
                </a:srgbClr>
              </a:solidFill>
            </a:endParaRPr>
          </a:p>
        </p:txBody>
      </p:sp>
      <p:sp>
        <p:nvSpPr>
          <p:cNvPr id="7" name="Footer Placeholder 6"/>
          <p:cNvSpPr>
            <a:spLocks noGrp="1"/>
          </p:cNvSpPr>
          <p:nvPr>
            <p:ph type="ftr" sz="quarter" idx="11"/>
          </p:nvPr>
        </p:nvSpPr>
        <p:spPr/>
        <p:txBody>
          <a:bodyPr/>
          <a:lstStyle/>
          <a:p>
            <a:r>
              <a:rPr lang="en-US" smtClean="0">
                <a:solidFill>
                  <a:srgbClr val="1F497D">
                    <a:tint val="75000"/>
                  </a:srgbClr>
                </a:solidFill>
              </a:rPr>
              <a:t>Universal Waste Management Training</a:t>
            </a:r>
            <a:endParaRPr lang="en-US">
              <a:solidFill>
                <a:srgbClr val="1F497D">
                  <a:tint val="75000"/>
                </a:srgbClr>
              </a:solidFill>
            </a:endParaRPr>
          </a:p>
        </p:txBody>
      </p:sp>
      <p:sp>
        <p:nvSpPr>
          <p:cNvPr id="9" name="Slide Number Placeholder 8"/>
          <p:cNvSpPr>
            <a:spLocks noGrp="1"/>
          </p:cNvSpPr>
          <p:nvPr>
            <p:ph type="sldNum" sz="quarter" idx="12"/>
          </p:nvPr>
        </p:nvSpPr>
        <p:spPr/>
        <p:txBody>
          <a:bodyPr/>
          <a:lstStyle/>
          <a:p>
            <a:fld id="{B4C21091-B3D5-426E-ABAC-8D92F4028FC0}" type="slidenum">
              <a:rPr lang="en-US" smtClean="0">
                <a:solidFill>
                  <a:srgbClr val="1F497D">
                    <a:tint val="75000"/>
                  </a:srgbClr>
                </a:solidFill>
              </a:rPr>
              <a:pPr/>
              <a:t>29</a:t>
            </a:fld>
            <a:endParaRPr lang="en-US">
              <a:solidFill>
                <a:srgbClr val="1F497D">
                  <a:tint val="75000"/>
                </a:srgb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2792770503"/>
              </p:ext>
            </p:extLst>
          </p:nvPr>
        </p:nvGraphicFramePr>
        <p:xfrm>
          <a:off x="457200" y="2362200"/>
          <a:ext cx="8229600" cy="106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Content Placeholder 4"/>
          <p:cNvGraphicFramePr>
            <a:graphicFrameLocks/>
          </p:cNvGraphicFramePr>
          <p:nvPr>
            <p:extLst>
              <p:ext uri="{D42A27DB-BD31-4B8C-83A1-F6EECF244321}">
                <p14:modId xmlns:p14="http://schemas.microsoft.com/office/powerpoint/2010/main" val="3310991264"/>
              </p:ext>
            </p:extLst>
          </p:nvPr>
        </p:nvGraphicFramePr>
        <p:xfrm>
          <a:off x="457200" y="3352800"/>
          <a:ext cx="8229600" cy="1066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645531313"/>
              </p:ext>
            </p:extLst>
          </p:nvPr>
        </p:nvGraphicFramePr>
        <p:xfrm>
          <a:off x="457200" y="4419600"/>
          <a:ext cx="8229600" cy="1066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3727790142"/>
              </p:ext>
            </p:extLst>
          </p:nvPr>
        </p:nvGraphicFramePr>
        <p:xfrm>
          <a:off x="457200" y="5486400"/>
          <a:ext cx="8229600" cy="1066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026172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000" fill="hold"/>
                                        <p:tgtEl>
                                          <p:spTgt spid="10"/>
                                        </p:tgtEl>
                                        <p:attrNameLst>
                                          <p:attrName>ppt_x</p:attrName>
                                        </p:attrNameLst>
                                      </p:cBhvr>
                                      <p:tavLst>
                                        <p:tav tm="0">
                                          <p:val>
                                            <p:strVal val="#ppt_x"/>
                                          </p:val>
                                        </p:tav>
                                        <p:tav tm="100000">
                                          <p:val>
                                            <p:strVal val="#ppt_x"/>
                                          </p:val>
                                        </p:tav>
                                      </p:tavLst>
                                    </p:anim>
                                    <p:anim calcmode="lin" valueType="num">
                                      <p:cBhvr additive="base">
                                        <p:cTn id="18" dur="2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ppt_x"/>
                                          </p:val>
                                        </p:tav>
                                        <p:tav tm="100000">
                                          <p:val>
                                            <p:strVal val="#ppt_x"/>
                                          </p:val>
                                        </p:tav>
                                      </p:tavLst>
                                    </p:anim>
                                    <p:anim calcmode="lin" valueType="num">
                                      <p:cBhvr additive="base">
                                        <p:cTn id="23" dur="20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10" grpId="0">
        <p:bldAsOne/>
      </p:bldGraphic>
      <p:bldGraphic spid="11" grpId="0">
        <p:bldAsOne/>
      </p:bldGraphic>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7010400" cy="1066800"/>
          </a:xfrm>
        </p:spPr>
        <p:txBody>
          <a:bodyPr/>
          <a:lstStyle/>
          <a:p>
            <a:r>
              <a:rPr lang="en-US" dirty="0" smtClean="0"/>
              <a:t>Responsibility</a:t>
            </a:r>
            <a:endParaRPr lang="en-US" dirty="0"/>
          </a:p>
        </p:txBody>
      </p:sp>
      <p:sp>
        <p:nvSpPr>
          <p:cNvPr id="3" name="Content Placeholder 2"/>
          <p:cNvSpPr>
            <a:spLocks noGrp="1"/>
          </p:cNvSpPr>
          <p:nvPr>
            <p:ph idx="1"/>
          </p:nvPr>
        </p:nvSpPr>
        <p:spPr>
          <a:xfrm>
            <a:off x="228600" y="1066800"/>
            <a:ext cx="8686800" cy="5562600"/>
          </a:xfrm>
        </p:spPr>
        <p:txBody>
          <a:bodyPr>
            <a:normAutofit fontScale="70000" lnSpcReduction="20000"/>
          </a:bodyPr>
          <a:lstStyle/>
          <a:p>
            <a:r>
              <a:rPr lang="en-US" dirty="0" smtClean="0"/>
              <a:t>Lock doors whenever room is vacated</a:t>
            </a:r>
          </a:p>
          <a:p>
            <a:endParaRPr lang="en-US" dirty="0" smtClean="0"/>
          </a:p>
          <a:p>
            <a:r>
              <a:rPr lang="en-US" dirty="0" smtClean="0"/>
              <a:t>Do not unlock door for others</a:t>
            </a:r>
          </a:p>
          <a:p>
            <a:endParaRPr lang="en-US" dirty="0" smtClean="0"/>
          </a:p>
          <a:p>
            <a:r>
              <a:rPr lang="en-US" dirty="0" smtClean="0"/>
              <a:t>Access is restricted to normal University hours (7am – 10pm)</a:t>
            </a:r>
          </a:p>
          <a:p>
            <a:endParaRPr lang="en-US" dirty="0" smtClean="0"/>
          </a:p>
          <a:p>
            <a:r>
              <a:rPr lang="en-US" dirty="0" smtClean="0"/>
              <a:t>Supervisor must be within building to assume responsibility </a:t>
            </a:r>
          </a:p>
          <a:p>
            <a:endParaRPr lang="en-US" dirty="0" smtClean="0"/>
          </a:p>
          <a:p>
            <a:r>
              <a:rPr lang="en-US" dirty="0" smtClean="0"/>
              <a:t>Student activity within lab/room must be within scope of work as defined by supervisor</a:t>
            </a:r>
          </a:p>
          <a:p>
            <a:pPr lvl="0"/>
            <a:r>
              <a:rPr lang="en-US" dirty="0">
                <a:solidFill>
                  <a:prstClr val="white"/>
                </a:solidFill>
              </a:rPr>
              <a:t>Do not use equipment, instruments, tools, etc. without permission.</a:t>
            </a:r>
          </a:p>
          <a:p>
            <a:pPr lvl="0"/>
            <a:endParaRPr lang="en-US" dirty="0">
              <a:solidFill>
                <a:prstClr val="white"/>
              </a:solidFill>
            </a:endParaRPr>
          </a:p>
          <a:p>
            <a:pPr lvl="0"/>
            <a:r>
              <a:rPr lang="en-US" dirty="0">
                <a:solidFill>
                  <a:prstClr val="white"/>
                </a:solidFill>
              </a:rPr>
              <a:t>Follow all safety guidelines for each piece of equipment, instrument, tool, etc.</a:t>
            </a:r>
          </a:p>
          <a:p>
            <a:pPr lvl="0"/>
            <a:endParaRPr lang="en-US" dirty="0">
              <a:solidFill>
                <a:prstClr val="white"/>
              </a:solidFill>
            </a:endParaRPr>
          </a:p>
          <a:p>
            <a:pPr lvl="0"/>
            <a:r>
              <a:rPr lang="en-US" dirty="0">
                <a:solidFill>
                  <a:prstClr val="white"/>
                </a:solidFill>
              </a:rPr>
              <a:t>If unsure how to run equipment, instruments, tools, etc. – Ask!</a:t>
            </a:r>
          </a:p>
          <a:p>
            <a:pPr lvl="0"/>
            <a:endParaRPr lang="en-US" dirty="0">
              <a:solidFill>
                <a:prstClr val="white"/>
              </a:solidFill>
            </a:endParaRPr>
          </a:p>
          <a:p>
            <a:pPr lvl="0"/>
            <a:r>
              <a:rPr lang="en-US" dirty="0">
                <a:solidFill>
                  <a:prstClr val="white"/>
                </a:solidFill>
              </a:rPr>
              <a:t>Return equipment, chemicals, supplies, etc. to correct storage location.</a:t>
            </a:r>
          </a:p>
          <a:p>
            <a:pPr lvl="0"/>
            <a:endParaRPr lang="en-US" dirty="0">
              <a:solidFill>
                <a:prstClr val="white"/>
              </a:solidFill>
            </a:endParaRPr>
          </a:p>
          <a:p>
            <a:pPr lvl="0"/>
            <a:r>
              <a:rPr lang="en-US" dirty="0">
                <a:solidFill>
                  <a:prstClr val="white"/>
                </a:solidFill>
              </a:rPr>
              <a:t>Maintain a safe and clean work space</a:t>
            </a:r>
          </a:p>
          <a:p>
            <a:endParaRPr lang="en-US" dirty="0"/>
          </a:p>
        </p:txBody>
      </p:sp>
    </p:spTree>
    <p:extLst>
      <p:ext uri="{BB962C8B-B14F-4D97-AF65-F5344CB8AC3E}">
        <p14:creationId xmlns:p14="http://schemas.microsoft.com/office/powerpoint/2010/main" val="1405390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dirty="0" smtClean="0"/>
              <a:t>Do not mix incompatible wastes!</a:t>
            </a:r>
            <a:endParaRPr lang="en-US" dirty="0"/>
          </a:p>
        </p:txBody>
      </p:sp>
      <p:pic>
        <p:nvPicPr>
          <p:cNvPr id="921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304800" y="1130294"/>
            <a:ext cx="8458200" cy="543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982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914400"/>
            <a:ext cx="9144000" cy="4343400"/>
          </a:xfrm>
        </p:spPr>
        <p:txBody>
          <a:bodyPr>
            <a:normAutofit/>
          </a:bodyPr>
          <a:lstStyle/>
          <a:p>
            <a:pPr algn="ctr"/>
            <a:r>
              <a:rPr lang="en-US" b="1" dirty="0"/>
              <a:t/>
            </a:r>
            <a:br>
              <a:rPr lang="en-US" b="1" dirty="0"/>
            </a:br>
            <a:r>
              <a:rPr lang="en-US" b="1" dirty="0" smtClean="0"/>
              <a:t/>
            </a:r>
            <a:br>
              <a:rPr lang="en-US" b="1" dirty="0" smtClean="0"/>
            </a:br>
            <a:r>
              <a:rPr lang="en-US" b="1" dirty="0" smtClean="0"/>
              <a:t>Questions?</a:t>
            </a:r>
            <a:r>
              <a:rPr lang="en-US" dirty="0" smtClean="0"/>
              <a:t/>
            </a:r>
            <a:br>
              <a:rPr lang="en-US" dirty="0" smtClean="0"/>
            </a:br>
            <a:r>
              <a:rPr lang="en-US" dirty="0" smtClean="0"/>
              <a:t/>
            </a:r>
            <a:br>
              <a:rPr lang="en-US" dirty="0" smtClean="0"/>
            </a:br>
            <a:endParaRPr lang="en-US" i="1" dirty="0"/>
          </a:p>
        </p:txBody>
      </p:sp>
    </p:spTree>
    <p:extLst>
      <p:ext uri="{BB962C8B-B14F-4D97-AF65-F5344CB8AC3E}">
        <p14:creationId xmlns:p14="http://schemas.microsoft.com/office/powerpoint/2010/main" val="2596798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066800"/>
          </a:xfrm>
        </p:spPr>
        <p:txBody>
          <a:bodyPr/>
          <a:lstStyle/>
          <a:p>
            <a:r>
              <a:rPr lang="en-US" dirty="0" smtClean="0"/>
              <a:t>Loss of Privilege/Access</a:t>
            </a:r>
            <a:endParaRPr lang="en-US" dirty="0"/>
          </a:p>
        </p:txBody>
      </p:sp>
      <p:sp>
        <p:nvSpPr>
          <p:cNvPr id="3" name="Content Placeholder 2"/>
          <p:cNvSpPr>
            <a:spLocks noGrp="1"/>
          </p:cNvSpPr>
          <p:nvPr>
            <p:ph idx="1"/>
          </p:nvPr>
        </p:nvSpPr>
        <p:spPr>
          <a:xfrm>
            <a:off x="228600" y="1066800"/>
            <a:ext cx="8686800" cy="5562600"/>
          </a:xfrm>
        </p:spPr>
        <p:txBody>
          <a:bodyPr/>
          <a:lstStyle/>
          <a:p>
            <a:r>
              <a:rPr lang="en-US" dirty="0" smtClean="0"/>
              <a:t>Dean provides all access privileges and has right to revoke privileges</a:t>
            </a:r>
          </a:p>
          <a:p>
            <a:endParaRPr lang="en-US" dirty="0" smtClean="0"/>
          </a:p>
          <a:p>
            <a:r>
              <a:rPr lang="en-US" dirty="0" smtClean="0"/>
              <a:t>Actions resulting in loss of privilege:</a:t>
            </a:r>
          </a:p>
          <a:p>
            <a:pPr lvl="1"/>
            <a:r>
              <a:rPr lang="en-US" dirty="0" smtClean="0"/>
              <a:t>Damaged equipment, room or furniture</a:t>
            </a:r>
          </a:p>
          <a:p>
            <a:pPr lvl="1"/>
            <a:r>
              <a:rPr lang="en-US" dirty="0" smtClean="0"/>
              <a:t>Unsafe acts – putting others at risk</a:t>
            </a:r>
          </a:p>
          <a:p>
            <a:pPr lvl="1"/>
            <a:r>
              <a:rPr lang="en-US" dirty="0" smtClean="0"/>
              <a:t>Unsupervised before/after-hour use</a:t>
            </a:r>
          </a:p>
          <a:p>
            <a:pPr lvl="1"/>
            <a:endParaRPr lang="en-US" dirty="0" smtClean="0"/>
          </a:p>
          <a:p>
            <a:pPr lvl="0"/>
            <a:r>
              <a:rPr lang="en-US" dirty="0" smtClean="0"/>
              <a:t>Can result in faculty sponsor’s ability to provide access to other students</a:t>
            </a:r>
            <a:endParaRPr lang="en-US" dirty="0"/>
          </a:p>
          <a:p>
            <a:pPr lvl="1"/>
            <a:endParaRPr lang="en-US" dirty="0" smtClean="0"/>
          </a:p>
        </p:txBody>
      </p:sp>
    </p:spTree>
    <p:extLst>
      <p:ext uri="{BB962C8B-B14F-4D97-AF65-F5344CB8AC3E}">
        <p14:creationId xmlns:p14="http://schemas.microsoft.com/office/powerpoint/2010/main" val="308962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772400" cy="1066800"/>
          </a:xfrm>
        </p:spPr>
        <p:txBody>
          <a:bodyPr/>
          <a:lstStyle/>
          <a:p>
            <a:r>
              <a:rPr lang="en-US" dirty="0" err="1" smtClean="0"/>
              <a:t>Onity</a:t>
            </a:r>
            <a:r>
              <a:rPr lang="en-US" dirty="0" smtClean="0"/>
              <a:t> Lock Operation</a:t>
            </a:r>
            <a:endParaRPr lang="en-US" dirty="0"/>
          </a:p>
        </p:txBody>
      </p:sp>
      <p:sp>
        <p:nvSpPr>
          <p:cNvPr id="3" name="Content Placeholder 2"/>
          <p:cNvSpPr>
            <a:spLocks noGrp="1"/>
          </p:cNvSpPr>
          <p:nvPr>
            <p:ph idx="1"/>
          </p:nvPr>
        </p:nvSpPr>
        <p:spPr>
          <a:xfrm>
            <a:off x="228600" y="1295400"/>
            <a:ext cx="8686800" cy="5334000"/>
          </a:xfrm>
        </p:spPr>
        <p:txBody>
          <a:bodyPr/>
          <a:lstStyle/>
          <a:p>
            <a:r>
              <a:rPr lang="en-US" dirty="0" smtClean="0"/>
              <a:t>Most </a:t>
            </a:r>
            <a:r>
              <a:rPr lang="en-US" dirty="0" err="1" smtClean="0"/>
              <a:t>Onity</a:t>
            </a:r>
            <a:r>
              <a:rPr lang="en-US" dirty="0" smtClean="0"/>
              <a:t> locks require </a:t>
            </a:r>
            <a:r>
              <a:rPr lang="en-US" dirty="0" err="1" smtClean="0"/>
              <a:t>Onity</a:t>
            </a:r>
            <a:r>
              <a:rPr lang="en-US" dirty="0" smtClean="0"/>
              <a:t> key cards to be dipped once to unlock and dipped again w/ door in the closed position to lock.</a:t>
            </a:r>
          </a:p>
          <a:p>
            <a:endParaRPr lang="en-US" dirty="0" smtClean="0"/>
          </a:p>
          <a:p>
            <a:r>
              <a:rPr lang="en-US" dirty="0" smtClean="0"/>
              <a:t>Green = Unlocked, Red = Locked</a:t>
            </a:r>
          </a:p>
          <a:p>
            <a:endParaRPr lang="en-US" dirty="0" smtClean="0"/>
          </a:p>
          <a:p>
            <a:r>
              <a:rPr lang="en-US" dirty="0" smtClean="0"/>
              <a:t>If you exit through a door that was locked, you have unlocked that door. Do not leave without ensuring all doors are locked.</a:t>
            </a:r>
          </a:p>
          <a:p>
            <a:endParaRPr lang="en-US" dirty="0" smtClean="0"/>
          </a:p>
          <a:p>
            <a:r>
              <a:rPr lang="en-US" dirty="0" smtClean="0"/>
              <a:t>Report problems to supervisor/faculty member.</a:t>
            </a:r>
            <a:endParaRPr lang="en-US" dirty="0"/>
          </a:p>
        </p:txBody>
      </p:sp>
    </p:spTree>
    <p:extLst>
      <p:ext uri="{BB962C8B-B14F-4D97-AF65-F5344CB8AC3E}">
        <p14:creationId xmlns:p14="http://schemas.microsoft.com/office/powerpoint/2010/main" val="347724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15200" cy="1066800"/>
          </a:xfrm>
        </p:spPr>
        <p:txBody>
          <a:bodyPr/>
          <a:lstStyle/>
          <a:p>
            <a:r>
              <a:rPr lang="en-US" dirty="0" smtClean="0"/>
              <a:t>General Lab Safety</a:t>
            </a:r>
            <a:endParaRPr lang="en-US" dirty="0"/>
          </a:p>
        </p:txBody>
      </p:sp>
      <p:sp>
        <p:nvSpPr>
          <p:cNvPr id="3" name="Content Placeholder 2"/>
          <p:cNvSpPr>
            <a:spLocks noGrp="1"/>
          </p:cNvSpPr>
          <p:nvPr>
            <p:ph idx="1"/>
          </p:nvPr>
        </p:nvSpPr>
        <p:spPr>
          <a:xfrm>
            <a:off x="228600" y="1066800"/>
            <a:ext cx="8686800" cy="5638800"/>
          </a:xfrm>
        </p:spPr>
        <p:txBody>
          <a:bodyPr>
            <a:normAutofit lnSpcReduction="10000"/>
          </a:bodyPr>
          <a:lstStyle/>
          <a:p>
            <a:r>
              <a:rPr lang="en-US" dirty="0" smtClean="0"/>
              <a:t>No eating or drinking in any lab</a:t>
            </a:r>
          </a:p>
          <a:p>
            <a:endParaRPr lang="en-US" dirty="0" smtClean="0"/>
          </a:p>
          <a:p>
            <a:r>
              <a:rPr lang="en-US" dirty="0" smtClean="0"/>
              <a:t>Always wear appropriate PPE as directed </a:t>
            </a:r>
          </a:p>
          <a:p>
            <a:endParaRPr lang="en-US" dirty="0" smtClean="0"/>
          </a:p>
          <a:p>
            <a:r>
              <a:rPr lang="en-US" dirty="0" smtClean="0"/>
              <a:t>Never wear shorts or open-toed shoes</a:t>
            </a:r>
          </a:p>
          <a:p>
            <a:endParaRPr lang="en-US" dirty="0" smtClean="0"/>
          </a:p>
          <a:p>
            <a:r>
              <a:rPr lang="en-US" dirty="0"/>
              <a:t>A</a:t>
            </a:r>
            <a:r>
              <a:rPr lang="en-US" dirty="0" smtClean="0"/>
              <a:t>void loose fitting clothing &amp; long jewelry</a:t>
            </a:r>
          </a:p>
          <a:p>
            <a:endParaRPr lang="en-US" dirty="0" smtClean="0"/>
          </a:p>
          <a:p>
            <a:r>
              <a:rPr lang="en-US" dirty="0" smtClean="0"/>
              <a:t>No unauthorized “experiments” in the lab</a:t>
            </a:r>
          </a:p>
          <a:p>
            <a:endParaRPr lang="en-US" dirty="0" smtClean="0"/>
          </a:p>
          <a:p>
            <a:r>
              <a:rPr lang="en-US" dirty="0" smtClean="0"/>
              <a:t>Clean-up small spills immediately, report large spills to supervisor/faculty member</a:t>
            </a:r>
          </a:p>
          <a:p>
            <a:endParaRPr lang="en-US" dirty="0" smtClean="0"/>
          </a:p>
          <a:p>
            <a:r>
              <a:rPr lang="en-US" dirty="0" smtClean="0"/>
              <a:t>All near-misses and injuries should be reported</a:t>
            </a:r>
            <a:endParaRPr lang="en-US" dirty="0"/>
          </a:p>
        </p:txBody>
      </p:sp>
    </p:spTree>
    <p:extLst>
      <p:ext uri="{BB962C8B-B14F-4D97-AF65-F5344CB8AC3E}">
        <p14:creationId xmlns:p14="http://schemas.microsoft.com/office/powerpoint/2010/main" val="308962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001000" cy="1066800"/>
          </a:xfrm>
        </p:spPr>
        <p:txBody>
          <a:bodyPr/>
          <a:lstStyle/>
          <a:p>
            <a:r>
              <a:rPr lang="en-US" dirty="0" smtClean="0"/>
              <a:t>Emergency Procedures</a:t>
            </a:r>
            <a:endParaRPr lang="en-US" dirty="0"/>
          </a:p>
        </p:txBody>
      </p:sp>
      <p:sp>
        <p:nvSpPr>
          <p:cNvPr id="3" name="Content Placeholder 2"/>
          <p:cNvSpPr>
            <a:spLocks noGrp="1"/>
          </p:cNvSpPr>
          <p:nvPr>
            <p:ph idx="1"/>
          </p:nvPr>
        </p:nvSpPr>
        <p:spPr>
          <a:xfrm>
            <a:off x="228600" y="1295400"/>
            <a:ext cx="8763000" cy="5334000"/>
          </a:xfrm>
        </p:spPr>
        <p:txBody>
          <a:bodyPr>
            <a:normAutofit/>
          </a:bodyPr>
          <a:lstStyle/>
          <a:p>
            <a:r>
              <a:rPr lang="en-US" dirty="0" smtClean="0"/>
              <a:t>Call 911 (9-911 from Red Phones &amp; SU land lines)</a:t>
            </a:r>
          </a:p>
          <a:p>
            <a:pPr lvl="1"/>
            <a:r>
              <a:rPr lang="en-US" dirty="0" smtClean="0"/>
              <a:t>Fire, serious bodily injury</a:t>
            </a:r>
          </a:p>
          <a:p>
            <a:pPr lvl="1"/>
            <a:endParaRPr lang="en-US" dirty="0" smtClean="0"/>
          </a:p>
          <a:p>
            <a:pPr lvl="0"/>
            <a:r>
              <a:rPr lang="en-US" dirty="0" smtClean="0"/>
              <a:t>Non-Emergency Call Boxes </a:t>
            </a:r>
          </a:p>
          <a:p>
            <a:pPr lvl="1"/>
            <a:r>
              <a:rPr lang="en-US" dirty="0" smtClean="0"/>
              <a:t>Push to talk, release to listen</a:t>
            </a:r>
          </a:p>
          <a:p>
            <a:pPr lvl="1"/>
            <a:r>
              <a:rPr lang="en-US" dirty="0" smtClean="0"/>
              <a:t>Connect directly to </a:t>
            </a:r>
            <a:r>
              <a:rPr lang="en-US" dirty="0" smtClean="0"/>
              <a:t>Facilities</a:t>
            </a:r>
          </a:p>
          <a:p>
            <a:pPr lvl="1"/>
            <a:r>
              <a:rPr lang="en-US" dirty="0" smtClean="0"/>
              <a:t>Located </a:t>
            </a:r>
            <a:r>
              <a:rPr lang="en-US" dirty="0" smtClean="0"/>
              <a:t>in:</a:t>
            </a:r>
          </a:p>
          <a:p>
            <a:pPr lvl="2"/>
            <a:r>
              <a:rPr lang="en-US" dirty="0" smtClean="0"/>
              <a:t>Byrd Science Center NE corridors</a:t>
            </a:r>
          </a:p>
          <a:p>
            <a:pPr lvl="2"/>
            <a:r>
              <a:rPr lang="en-US" dirty="0" smtClean="0"/>
              <a:t>Snyder Hall corridors</a:t>
            </a:r>
          </a:p>
          <a:p>
            <a:pPr lvl="2"/>
            <a:r>
              <a:rPr lang="en-US" dirty="0" smtClean="0"/>
              <a:t>Stutzman-</a:t>
            </a:r>
            <a:r>
              <a:rPr lang="en-US" dirty="0" err="1" smtClean="0"/>
              <a:t>Slonaker</a:t>
            </a:r>
            <a:r>
              <a:rPr lang="en-US" dirty="0" smtClean="0"/>
              <a:t> Hall corridors</a:t>
            </a:r>
          </a:p>
          <a:p>
            <a:pPr lvl="2"/>
            <a:endParaRPr lang="en-US" dirty="0" smtClean="0"/>
          </a:p>
          <a:p>
            <a:pPr lvl="0"/>
            <a:r>
              <a:rPr lang="en-US" dirty="0" smtClean="0"/>
              <a:t>Non-emergency events – inform faculty member or use chain of contacts (next to doors leading to each lab)</a:t>
            </a:r>
            <a:endParaRPr lang="en-US" dirty="0"/>
          </a:p>
          <a:p>
            <a:pPr lvl="1"/>
            <a:endParaRPr lang="en-US" dirty="0"/>
          </a:p>
        </p:txBody>
      </p:sp>
    </p:spTree>
    <p:extLst>
      <p:ext uri="{BB962C8B-B14F-4D97-AF65-F5344CB8AC3E}">
        <p14:creationId xmlns:p14="http://schemas.microsoft.com/office/powerpoint/2010/main" val="3772921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924800" cy="1066800"/>
          </a:xfrm>
        </p:spPr>
        <p:txBody>
          <a:bodyPr/>
          <a:lstStyle/>
          <a:p>
            <a:r>
              <a:rPr lang="en-US" dirty="0" smtClean="0"/>
              <a:t>Emergency Equipment</a:t>
            </a:r>
            <a:endParaRPr lang="en-US" dirty="0"/>
          </a:p>
        </p:txBody>
      </p:sp>
      <p:sp>
        <p:nvSpPr>
          <p:cNvPr id="3" name="Content Placeholder 2"/>
          <p:cNvSpPr>
            <a:spLocks noGrp="1"/>
          </p:cNvSpPr>
          <p:nvPr>
            <p:ph idx="1"/>
          </p:nvPr>
        </p:nvSpPr>
        <p:spPr>
          <a:xfrm>
            <a:off x="228600" y="1295400"/>
            <a:ext cx="8686800" cy="5334000"/>
          </a:xfrm>
        </p:spPr>
        <p:txBody>
          <a:bodyPr>
            <a:normAutofit/>
          </a:bodyPr>
          <a:lstStyle/>
          <a:p>
            <a:r>
              <a:rPr lang="en-US" dirty="0" smtClean="0"/>
              <a:t>Most laboratories have the following emergency equipment</a:t>
            </a:r>
          </a:p>
          <a:p>
            <a:pPr lvl="1"/>
            <a:r>
              <a:rPr lang="en-US" dirty="0" smtClean="0"/>
              <a:t>Eye </a:t>
            </a:r>
            <a:r>
              <a:rPr lang="en-US" dirty="0"/>
              <a:t>Wash </a:t>
            </a:r>
            <a:r>
              <a:rPr lang="en-US" dirty="0" smtClean="0"/>
              <a:t>Stations</a:t>
            </a:r>
          </a:p>
          <a:p>
            <a:pPr lvl="1"/>
            <a:r>
              <a:rPr lang="en-US" dirty="0" smtClean="0"/>
              <a:t>First Aid Kits</a:t>
            </a:r>
          </a:p>
          <a:p>
            <a:pPr lvl="1"/>
            <a:r>
              <a:rPr lang="en-US" dirty="0" smtClean="0"/>
              <a:t>Spill Kits</a:t>
            </a:r>
          </a:p>
          <a:p>
            <a:pPr lvl="1"/>
            <a:r>
              <a:rPr lang="en-US" dirty="0" smtClean="0"/>
              <a:t>Showers</a:t>
            </a:r>
          </a:p>
          <a:p>
            <a:pPr lvl="1"/>
            <a:r>
              <a:rPr lang="en-US" dirty="0" smtClean="0"/>
              <a:t>Emergency Gas Shutoffs</a:t>
            </a:r>
          </a:p>
          <a:p>
            <a:pPr lvl="1"/>
            <a:r>
              <a:rPr lang="en-US" dirty="0" smtClean="0"/>
              <a:t>Fire Extinguisher</a:t>
            </a:r>
          </a:p>
          <a:p>
            <a:pPr lvl="1"/>
            <a:r>
              <a:rPr lang="en-US" dirty="0" smtClean="0"/>
              <a:t>Fire Blanket</a:t>
            </a:r>
          </a:p>
          <a:p>
            <a:pPr marL="457200" lvl="1" indent="0">
              <a:buNone/>
            </a:pP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853" y="1828800"/>
            <a:ext cx="4667623" cy="3500718"/>
          </a:xfrm>
          <a:prstGeom prst="rect">
            <a:avLst/>
          </a:prstGeom>
        </p:spPr>
      </p:pic>
    </p:spTree>
    <p:extLst>
      <p:ext uri="{BB962C8B-B14F-4D97-AF65-F5344CB8AC3E}">
        <p14:creationId xmlns:p14="http://schemas.microsoft.com/office/powerpoint/2010/main" val="3772921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normAutofit/>
          </a:bodyPr>
          <a:lstStyle/>
          <a:p>
            <a:r>
              <a:rPr lang="en-US" dirty="0" smtClean="0"/>
              <a:t>Hierarchy of Hazard Controls</a:t>
            </a:r>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 r="30575" b="20493"/>
          <a:stretch/>
        </p:blipFill>
        <p:spPr>
          <a:xfrm>
            <a:off x="228599" y="1431738"/>
            <a:ext cx="8653097" cy="4782578"/>
          </a:xfrm>
          <a:prstGeom prst="rect">
            <a:avLst/>
          </a:prstGeom>
        </p:spPr>
      </p:pic>
    </p:spTree>
    <p:extLst>
      <p:ext uri="{BB962C8B-B14F-4D97-AF65-F5344CB8AC3E}">
        <p14:creationId xmlns:p14="http://schemas.microsoft.com/office/powerpoint/2010/main" val="674410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4992</TotalTime>
  <Words>2657</Words>
  <Application>Microsoft Office PowerPoint</Application>
  <PresentationFormat>On-screen Show (4:3)</PresentationFormat>
  <Paragraphs>358</Paragraphs>
  <Slides>31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Century Gothic</vt:lpstr>
      <vt:lpstr>Vapor Trail</vt:lpstr>
      <vt:lpstr>Student Laboratory Safety Training</vt:lpstr>
      <vt:lpstr>Hazard Communication</vt:lpstr>
      <vt:lpstr>Responsibility</vt:lpstr>
      <vt:lpstr>Loss of Privilege/Access</vt:lpstr>
      <vt:lpstr>Onity Lock Operation</vt:lpstr>
      <vt:lpstr>General Lab Safety</vt:lpstr>
      <vt:lpstr>Emergency Procedures</vt:lpstr>
      <vt:lpstr>Emergency Equipment</vt:lpstr>
      <vt:lpstr>Hierarchy of Hazard Controls</vt:lpstr>
      <vt:lpstr>Engineering Controls</vt:lpstr>
      <vt:lpstr>Administrative Controls</vt:lpstr>
      <vt:lpstr>Personal Protective Equipment</vt:lpstr>
      <vt:lpstr>Electrical Safety</vt:lpstr>
      <vt:lpstr>Piped Gas Safety</vt:lpstr>
      <vt:lpstr>Chemical Fume Hood Safety</vt:lpstr>
      <vt:lpstr>Chemical Routes of Entry</vt:lpstr>
      <vt:lpstr>Methods of Detection</vt:lpstr>
      <vt:lpstr>Labeling: Primary Containers</vt:lpstr>
      <vt:lpstr>Pictogram Hazards</vt:lpstr>
      <vt:lpstr>Labeling: Secondary Containers</vt:lpstr>
      <vt:lpstr>NFPA Label</vt:lpstr>
      <vt:lpstr>Safety Data Sheets</vt:lpstr>
      <vt:lpstr>SDS Sections</vt:lpstr>
      <vt:lpstr>Bio-hazardous Waste</vt:lpstr>
      <vt:lpstr>Bio-hazardous Waste</vt:lpstr>
      <vt:lpstr>Hazardous and Chemical Waste</vt:lpstr>
      <vt:lpstr>Hazardous and Chemical Waste</vt:lpstr>
      <vt:lpstr>Hazardous Waste Labeling</vt:lpstr>
      <vt:lpstr>Generator Responsibility</vt:lpstr>
      <vt:lpstr>Do not mix incompatible wastes!</vt:lpstr>
      <vt:lpstr>  Questions?  </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Laboratory Access and Safety Training</dc:title>
  <dc:creator>drobbins</dc:creator>
  <cp:lastModifiedBy>Jennifer Sirbaugh</cp:lastModifiedBy>
  <cp:revision>116</cp:revision>
  <cp:lastPrinted>2020-05-19T18:45:44Z</cp:lastPrinted>
  <dcterms:created xsi:type="dcterms:W3CDTF">2016-08-24T18:13:59Z</dcterms:created>
  <dcterms:modified xsi:type="dcterms:W3CDTF">2021-08-25T13:16:02Z</dcterms:modified>
</cp:coreProperties>
</file>