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1" r:id="rId1"/>
  </p:sldMasterIdLst>
  <p:notesMasterIdLst>
    <p:notesMasterId r:id="rId26"/>
  </p:notesMasterIdLst>
  <p:sldIdLst>
    <p:sldId id="257" r:id="rId2"/>
    <p:sldId id="310" r:id="rId3"/>
    <p:sldId id="311" r:id="rId4"/>
    <p:sldId id="303" r:id="rId5"/>
    <p:sldId id="302" r:id="rId6"/>
    <p:sldId id="267" r:id="rId7"/>
    <p:sldId id="266" r:id="rId8"/>
    <p:sldId id="264" r:id="rId9"/>
    <p:sldId id="259" r:id="rId10"/>
    <p:sldId id="260" r:id="rId11"/>
    <p:sldId id="261" r:id="rId12"/>
    <p:sldId id="304" r:id="rId13"/>
    <p:sldId id="306" r:id="rId14"/>
    <p:sldId id="307" r:id="rId15"/>
    <p:sldId id="308" r:id="rId16"/>
    <p:sldId id="309" r:id="rId17"/>
    <p:sldId id="297" r:id="rId18"/>
    <p:sldId id="296" r:id="rId19"/>
    <p:sldId id="258" r:id="rId20"/>
    <p:sldId id="298" r:id="rId21"/>
    <p:sldId id="299" r:id="rId22"/>
    <p:sldId id="300" r:id="rId23"/>
    <p:sldId id="301" r:id="rId24"/>
    <p:sldId id="29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1" autoAdjust="0"/>
    <p:restoredTop sz="94660"/>
  </p:normalViewPr>
  <p:slideViewPr>
    <p:cSldViewPr>
      <p:cViewPr varScale="1">
        <p:scale>
          <a:sx n="91" d="100"/>
          <a:sy n="91" d="100"/>
        </p:scale>
        <p:origin x="10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F21DB2-0CB3-4C84-8810-03CB98E5928A}" type="datetimeFigureOut">
              <a:rPr lang="en-US" smtClean="0"/>
              <a:t>8/27/2021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70BF14-9D1F-40EF-8EF9-51B682E2DFDB}" type="slidenum">
              <a:rPr lang="en-US" smtClean="0"/>
              <a:t>‹#›</a:t>
            </a:fld>
            <a:endParaRPr lang="en-US"/>
          </a:p>
        </p:txBody>
      </p:sp>
    </p:spTree>
    <p:extLst>
      <p:ext uri="{BB962C8B-B14F-4D97-AF65-F5344CB8AC3E}">
        <p14:creationId xmlns:p14="http://schemas.microsoft.com/office/powerpoint/2010/main" val="59027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94987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are aware of weather forecast</a:t>
            </a:r>
            <a:r>
              <a:rPr lang="en-US" baseline="0" dirty="0" smtClean="0"/>
              <a:t> each day. This ensures safety AND efficiency.</a:t>
            </a:r>
          </a:p>
          <a:p>
            <a:r>
              <a:rPr lang="en-US" baseline="0" dirty="0" smtClean="0"/>
              <a:t>Choose clothing that will match the work you will be performing and in the weather conditions expected.  You may need multiple outfits (i.e. cold in morning, hot during afternoon)</a:t>
            </a:r>
          </a:p>
          <a:p>
            <a:endParaRPr lang="en-US" dirty="0"/>
          </a:p>
        </p:txBody>
      </p:sp>
      <p:sp>
        <p:nvSpPr>
          <p:cNvPr id="4" name="Slide Number Placeholder 3"/>
          <p:cNvSpPr>
            <a:spLocks noGrp="1"/>
          </p:cNvSpPr>
          <p:nvPr>
            <p:ph type="sldNum" sz="quarter" idx="10"/>
          </p:nvPr>
        </p:nvSpPr>
        <p:spPr/>
        <p:txBody>
          <a:bodyPr/>
          <a:lstStyle/>
          <a:p>
            <a:fld id="{7B70BF14-9D1F-40EF-8EF9-51B682E2DFDB}" type="slidenum">
              <a:rPr lang="en-US" smtClean="0"/>
              <a:t>16</a:t>
            </a:fld>
            <a:endParaRPr lang="en-US"/>
          </a:p>
        </p:txBody>
      </p:sp>
    </p:spTree>
    <p:extLst>
      <p:ext uri="{BB962C8B-B14F-4D97-AF65-F5344CB8AC3E}">
        <p14:creationId xmlns:p14="http://schemas.microsoft.com/office/powerpoint/2010/main" val="1594847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523348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523348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52334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523348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523348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likely has ignored signs of heat exhaustion</a:t>
            </a:r>
            <a:r>
              <a:rPr lang="en-US" dirty="0"/>
              <a:t>.</a:t>
            </a:r>
            <a:endParaRPr lang="en-US" dirty="0" smtClean="0"/>
          </a:p>
        </p:txBody>
      </p:sp>
      <p:sp>
        <p:nvSpPr>
          <p:cNvPr id="4" name="Slide Number Placeholder 3"/>
          <p:cNvSpPr>
            <a:spLocks noGrp="1"/>
          </p:cNvSpPr>
          <p:nvPr>
            <p:ph type="sldNum" sz="quarter" idx="10"/>
          </p:nvPr>
        </p:nvSpPr>
        <p:spPr/>
        <p:txBody>
          <a:bodyPr/>
          <a:lstStyle/>
          <a:p>
            <a:fld id="{6EAB6852-9C78-4653-89FE-16E6C0E02CF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52334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note of</a:t>
            </a:r>
            <a:r>
              <a:rPr lang="en-US" baseline="0" dirty="0" smtClean="0"/>
              <a:t> the location of emergency equipment in the labs in which you will be working.  Most labs are laid out in a similar fashion, but there are minor differences.</a:t>
            </a:r>
          </a:p>
          <a:p>
            <a:r>
              <a:rPr lang="en-US" baseline="0" dirty="0" smtClean="0"/>
              <a:t>Fire extinguisher use:  Use the PASS method (Pull the pin, AIM the nozzle at base of fire, SQUEEZE the handle, SWEEP side to side)</a:t>
            </a:r>
          </a:p>
          <a:p>
            <a:r>
              <a:rPr lang="en-US" baseline="0" dirty="0" smtClean="0"/>
              <a:t>Fire blankets can be used to put out small fires.  </a:t>
            </a:r>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413351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least effective control (and</a:t>
            </a:r>
            <a:r>
              <a:rPr lang="en-US" baseline="0" dirty="0" smtClean="0"/>
              <a:t> last control to consider) is PPE.  PPE requires the employee/student to do something (don/doff goggles, gloves, etc.).  Other controls can be in place to minimize exposure to a hazard, but a potential exposure still exists.  PPE provides protection from expected or incidental hazard exposures.  Just because other controls are in place, it does not mean that PPE is optional!  For example, just because you are working in a hood with a solvent does not mean that goggles and gloves should not be worn.</a:t>
            </a:r>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62835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training that</a:t>
            </a:r>
            <a:r>
              <a:rPr lang="en-US" baseline="0" dirty="0" smtClean="0"/>
              <a:t> students go through for access approval and the policy that requires the training are both examples of administrative controls.  Employer/supervisor and employee/student are both required to take part.  Labeling chemical and waste containers and ensuring containers are closed, housekeeping and hand washing and preventative maintenance and testing/calibrating equipment are all examples of administrative controls.</a:t>
            </a:r>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88073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General HVAC and Chemical fume hoods are the most common engineering controls in labs.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General HVAC ensures fresh air is continuously introduced into the lab and is not recirculated.  Chemical fume hoods provide additional protection when working with hazardous chemicals.  Machine guards and biosafety cabinets are other engineering controls that may be seen in SNS&amp;M labs.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6EAB6852-9C78-4653-89FE-16E6C0E02CF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0759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425314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026587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NIOSH = National institute</a:t>
            </a:r>
            <a:r>
              <a:rPr lang="en-US" baseline="0" dirty="0" smtClean="0"/>
              <a:t> of occupational safety and health</a:t>
            </a:r>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026587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level surface is required when use a step ladder.  If this cannot be achieved, then another ladder type may be required.</a:t>
            </a:r>
          </a:p>
          <a:p>
            <a:r>
              <a:rPr lang="en-US" baseline="0" dirty="0" smtClean="0"/>
              <a:t>Ensure ladder spreader is locked before using.</a:t>
            </a:r>
          </a:p>
          <a:p>
            <a:r>
              <a:rPr lang="en-US" baseline="0" dirty="0" smtClean="0"/>
              <a:t>Never use a step ladder as a “straight” ladder (i.e. Do not lean ladder against objects when using such as a wall)</a:t>
            </a:r>
          </a:p>
          <a:p>
            <a:r>
              <a:rPr lang="en-US" baseline="0" dirty="0" smtClean="0"/>
              <a:t>Do not place ladder on other objects to gain height, use a taller ladder!</a:t>
            </a:r>
          </a:p>
          <a:p>
            <a:r>
              <a:rPr lang="en-US" baseline="0" dirty="0" smtClean="0"/>
              <a:t>Follow the manufacturer’s instructions for use, otherwise never stand on top two steps or the cap of a step ladder.</a:t>
            </a:r>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026587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919193F-FECC-4B86-97B6-F5FAB786107E}" type="datetimeFigureOut">
              <a:rPr lang="en-US" smtClean="0">
                <a:solidFill>
                  <a:srgbClr val="1F497D">
                    <a:tint val="75000"/>
                  </a:srgbClr>
                </a:solidFill>
              </a:rPr>
              <a:pPr/>
              <a:t>8/27/2021</a:t>
            </a:fld>
            <a:endParaRPr lang="en-US">
              <a:solidFill>
                <a:srgbClr val="1F497D">
                  <a:tint val="75000"/>
                </a:srgbClr>
              </a:solidFill>
            </a:endParaRPr>
          </a:p>
        </p:txBody>
      </p:sp>
      <p:sp>
        <p:nvSpPr>
          <p:cNvPr id="16" name="Slide Number Placeholder 15"/>
          <p:cNvSpPr>
            <a:spLocks noGrp="1"/>
          </p:cNvSpPr>
          <p:nvPr>
            <p:ph type="sldNum" sz="quarter" idx="11"/>
          </p:nvPr>
        </p:nvSpPr>
        <p:spPr/>
        <p:txBody>
          <a:bodyPr/>
          <a:lstStyle/>
          <a:p>
            <a:fld id="{7F87ABC6-6C3A-4A48-B7CB-A1B897EB0D84}" type="slidenum">
              <a:rPr lang="en-US" smtClean="0">
                <a:solidFill>
                  <a:srgbClr val="1F497D">
                    <a:tint val="75000"/>
                  </a:srgbClr>
                </a:solidFill>
              </a:rPr>
              <a:pPr/>
              <a:t>‹#›</a:t>
            </a:fld>
            <a:endParaRPr lang="en-US">
              <a:solidFill>
                <a:srgbClr val="1F497D">
                  <a:tint val="75000"/>
                </a:srgbClr>
              </a:solidFill>
            </a:endParaRPr>
          </a:p>
        </p:txBody>
      </p:sp>
      <p:sp>
        <p:nvSpPr>
          <p:cNvPr id="17" name="Footer Placeholder 16"/>
          <p:cNvSpPr>
            <a:spLocks noGrp="1"/>
          </p:cNvSpPr>
          <p:nvPr>
            <p:ph type="ftr" sz="quarter" idx="12"/>
          </p:nvPr>
        </p:nvSpPr>
        <p:spPr/>
        <p:txBody>
          <a:bodyPr/>
          <a:lstStyle/>
          <a:p>
            <a:endParaRPr lang="en-US">
              <a:solidFill>
                <a:srgbClr val="1F497D">
                  <a:tint val="75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19193F-FECC-4B86-97B6-F5FAB786107E}" type="datetimeFigureOut">
              <a:rPr lang="en-US" smtClean="0">
                <a:solidFill>
                  <a:srgbClr val="1F497D">
                    <a:tint val="75000"/>
                  </a:srgbClr>
                </a:solidFill>
              </a:rPr>
              <a:pPr/>
              <a:t>8/27/2021</a:t>
            </a:fld>
            <a:endParaRPr lang="en-US">
              <a:solidFill>
                <a:srgbClr val="1F497D">
                  <a:tint val="75000"/>
                </a:srgbClr>
              </a:solidFill>
            </a:endParaRPr>
          </a:p>
        </p:txBody>
      </p:sp>
      <p:sp>
        <p:nvSpPr>
          <p:cNvPr id="5" name="Footer Placeholder 4"/>
          <p:cNvSpPr>
            <a:spLocks noGrp="1"/>
          </p:cNvSpPr>
          <p:nvPr>
            <p:ph type="ftr" sz="quarter" idx="11"/>
          </p:nvPr>
        </p:nvSpPr>
        <p:spPr/>
        <p:txBody>
          <a:bodyPr/>
          <a:lstStyle/>
          <a:p>
            <a:endParaRPr lang="en-US">
              <a:solidFill>
                <a:srgbClr val="1F497D">
                  <a:tint val="75000"/>
                </a:srgbClr>
              </a:solidFill>
            </a:endParaRPr>
          </a:p>
        </p:txBody>
      </p:sp>
      <p:sp>
        <p:nvSpPr>
          <p:cNvPr id="6" name="Slide Number Placeholder 5"/>
          <p:cNvSpPr>
            <a:spLocks noGrp="1"/>
          </p:cNvSpPr>
          <p:nvPr>
            <p:ph type="sldNum" sz="quarter" idx="12"/>
          </p:nvPr>
        </p:nvSpPr>
        <p:spPr/>
        <p:txBody>
          <a:bodyPr/>
          <a:lstStyle/>
          <a:p>
            <a:fld id="{7F87ABC6-6C3A-4A48-B7CB-A1B897EB0D84}" type="slidenum">
              <a:rPr lang="en-US" smtClean="0">
                <a:solidFill>
                  <a:srgbClr val="1F497D">
                    <a:tint val="75000"/>
                  </a:srgbClr>
                </a:solidFill>
              </a:rPr>
              <a:pPr/>
              <a:t>‹#›</a:t>
            </a:fld>
            <a:endParaRPr lang="en-US">
              <a:solidFill>
                <a:srgbClr val="1F497D">
                  <a:tint val="7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19193F-FECC-4B86-97B6-F5FAB786107E}" type="datetimeFigureOut">
              <a:rPr lang="en-US" smtClean="0">
                <a:solidFill>
                  <a:srgbClr val="1F497D">
                    <a:tint val="75000"/>
                  </a:srgbClr>
                </a:solidFill>
              </a:rPr>
              <a:pPr/>
              <a:t>8/27/2021</a:t>
            </a:fld>
            <a:endParaRPr lang="en-US">
              <a:solidFill>
                <a:srgbClr val="1F497D">
                  <a:tint val="75000"/>
                </a:srgbClr>
              </a:solidFill>
            </a:endParaRPr>
          </a:p>
        </p:txBody>
      </p:sp>
      <p:sp>
        <p:nvSpPr>
          <p:cNvPr id="5" name="Footer Placeholder 4"/>
          <p:cNvSpPr>
            <a:spLocks noGrp="1"/>
          </p:cNvSpPr>
          <p:nvPr>
            <p:ph type="ftr" sz="quarter" idx="11"/>
          </p:nvPr>
        </p:nvSpPr>
        <p:spPr/>
        <p:txBody>
          <a:bodyPr/>
          <a:lstStyle/>
          <a:p>
            <a:endParaRPr lang="en-US">
              <a:solidFill>
                <a:srgbClr val="1F497D">
                  <a:tint val="75000"/>
                </a:srgbClr>
              </a:solidFill>
            </a:endParaRPr>
          </a:p>
        </p:txBody>
      </p:sp>
      <p:sp>
        <p:nvSpPr>
          <p:cNvPr id="6" name="Slide Number Placeholder 5"/>
          <p:cNvSpPr>
            <a:spLocks noGrp="1"/>
          </p:cNvSpPr>
          <p:nvPr>
            <p:ph type="sldNum" sz="quarter" idx="12"/>
          </p:nvPr>
        </p:nvSpPr>
        <p:spPr/>
        <p:txBody>
          <a:bodyPr/>
          <a:lstStyle/>
          <a:p>
            <a:fld id="{7F87ABC6-6C3A-4A48-B7CB-A1B897EB0D84}" type="slidenum">
              <a:rPr lang="en-US" smtClean="0">
                <a:solidFill>
                  <a:srgbClr val="1F497D">
                    <a:tint val="75000"/>
                  </a:srgbClr>
                </a:solidFill>
              </a:rPr>
              <a:pPr/>
              <a:t>‹#›</a:t>
            </a:fld>
            <a:endParaRPr lang="en-US">
              <a:solidFill>
                <a:srgbClr val="1F497D">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919193F-FECC-4B86-97B6-F5FAB786107E}" type="datetimeFigureOut">
              <a:rPr lang="en-US" smtClean="0">
                <a:solidFill>
                  <a:srgbClr val="1F497D">
                    <a:tint val="75000"/>
                  </a:srgbClr>
                </a:solidFill>
              </a:rPr>
              <a:pPr/>
              <a:t>8/27/2021</a:t>
            </a:fld>
            <a:endParaRPr lang="en-US">
              <a:solidFill>
                <a:srgbClr val="1F497D">
                  <a:tint val="75000"/>
                </a:srgbClr>
              </a:solidFill>
            </a:endParaRPr>
          </a:p>
        </p:txBody>
      </p:sp>
      <p:sp>
        <p:nvSpPr>
          <p:cNvPr id="15" name="Slide Number Placeholder 14"/>
          <p:cNvSpPr>
            <a:spLocks noGrp="1"/>
          </p:cNvSpPr>
          <p:nvPr>
            <p:ph type="sldNum" sz="quarter" idx="15"/>
          </p:nvPr>
        </p:nvSpPr>
        <p:spPr/>
        <p:txBody>
          <a:bodyPr/>
          <a:lstStyle>
            <a:lvl1pPr algn="ctr">
              <a:defRPr/>
            </a:lvl1pPr>
          </a:lstStyle>
          <a:p>
            <a:fld id="{7F87ABC6-6C3A-4A48-B7CB-A1B897EB0D84}" type="slidenum">
              <a:rPr lang="en-US" smtClean="0">
                <a:solidFill>
                  <a:srgbClr val="1F497D">
                    <a:tint val="75000"/>
                  </a:srgbClr>
                </a:solidFill>
              </a:rPr>
              <a:pPr/>
              <a:t>‹#›</a:t>
            </a:fld>
            <a:endParaRPr lang="en-US">
              <a:solidFill>
                <a:srgbClr val="1F497D">
                  <a:tint val="75000"/>
                </a:srgbClr>
              </a:solidFill>
            </a:endParaRPr>
          </a:p>
        </p:txBody>
      </p:sp>
      <p:sp>
        <p:nvSpPr>
          <p:cNvPr id="16" name="Footer Placeholder 15"/>
          <p:cNvSpPr>
            <a:spLocks noGrp="1"/>
          </p:cNvSpPr>
          <p:nvPr>
            <p:ph type="ftr" sz="quarter" idx="16"/>
          </p:nvPr>
        </p:nvSpPr>
        <p:spPr/>
        <p:txBody>
          <a:bodyPr/>
          <a:lstStyle/>
          <a:p>
            <a:endParaRPr lang="en-US">
              <a:solidFill>
                <a:srgbClr val="1F497D">
                  <a:tint val="75000"/>
                </a:srgbClr>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19193F-FECC-4B86-97B6-F5FAB786107E}" type="datetimeFigureOut">
              <a:rPr lang="en-US" smtClean="0">
                <a:solidFill>
                  <a:srgbClr val="1F497D">
                    <a:tint val="75000"/>
                  </a:srgbClr>
                </a:solidFill>
              </a:rPr>
              <a:pPr/>
              <a:t>8/27/2021</a:t>
            </a:fld>
            <a:endParaRPr lang="en-US">
              <a:solidFill>
                <a:srgbClr val="1F497D">
                  <a:tint val="75000"/>
                </a:srgbClr>
              </a:solidFill>
            </a:endParaRPr>
          </a:p>
        </p:txBody>
      </p:sp>
      <p:sp>
        <p:nvSpPr>
          <p:cNvPr id="5" name="Footer Placeholder 4"/>
          <p:cNvSpPr>
            <a:spLocks noGrp="1"/>
          </p:cNvSpPr>
          <p:nvPr>
            <p:ph type="ftr" sz="quarter" idx="11"/>
          </p:nvPr>
        </p:nvSpPr>
        <p:spPr/>
        <p:txBody>
          <a:bodyPr/>
          <a:lstStyle/>
          <a:p>
            <a:endParaRPr lang="en-US">
              <a:solidFill>
                <a:srgbClr val="1F497D">
                  <a:tint val="75000"/>
                </a:srgbClr>
              </a:solidFill>
            </a:endParaRPr>
          </a:p>
        </p:txBody>
      </p:sp>
      <p:sp>
        <p:nvSpPr>
          <p:cNvPr id="6" name="Slide Number Placeholder 5"/>
          <p:cNvSpPr>
            <a:spLocks noGrp="1"/>
          </p:cNvSpPr>
          <p:nvPr>
            <p:ph type="sldNum" sz="quarter" idx="12"/>
          </p:nvPr>
        </p:nvSpPr>
        <p:spPr/>
        <p:txBody>
          <a:bodyPr/>
          <a:lstStyle/>
          <a:p>
            <a:fld id="{7F87ABC6-6C3A-4A48-B7CB-A1B897EB0D84}" type="slidenum">
              <a:rPr lang="en-US" smtClean="0">
                <a:solidFill>
                  <a:srgbClr val="1F497D">
                    <a:tint val="75000"/>
                  </a:srgbClr>
                </a:solidFill>
              </a:rPr>
              <a:pPr/>
              <a:t>‹#›</a:t>
            </a:fld>
            <a:endParaRPr lang="en-US">
              <a:solidFill>
                <a:srgbClr val="1F497D">
                  <a:tint val="75000"/>
                </a:srgbClr>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919193F-FECC-4B86-97B6-F5FAB786107E}" type="datetimeFigureOut">
              <a:rPr lang="en-US" smtClean="0">
                <a:solidFill>
                  <a:srgbClr val="1F497D">
                    <a:tint val="75000"/>
                  </a:srgbClr>
                </a:solidFill>
              </a:rPr>
              <a:pPr/>
              <a:t>8/27/2021</a:t>
            </a:fld>
            <a:endParaRPr lang="en-US">
              <a:solidFill>
                <a:srgbClr val="1F497D">
                  <a:tint val="75000"/>
                </a:srgbClr>
              </a:solidFill>
            </a:endParaRPr>
          </a:p>
        </p:txBody>
      </p:sp>
      <p:sp>
        <p:nvSpPr>
          <p:cNvPr id="6" name="Footer Placeholder 5"/>
          <p:cNvSpPr>
            <a:spLocks noGrp="1"/>
          </p:cNvSpPr>
          <p:nvPr>
            <p:ph type="ftr" sz="quarter" idx="11"/>
          </p:nvPr>
        </p:nvSpPr>
        <p:spPr/>
        <p:txBody>
          <a:bodyPr/>
          <a:lstStyle/>
          <a:p>
            <a:endParaRPr lang="en-US">
              <a:solidFill>
                <a:srgbClr val="1F497D">
                  <a:tint val="75000"/>
                </a:srgbClr>
              </a:solidFill>
            </a:endParaRPr>
          </a:p>
        </p:txBody>
      </p:sp>
      <p:sp>
        <p:nvSpPr>
          <p:cNvPr id="7" name="Slide Number Placeholder 6"/>
          <p:cNvSpPr>
            <a:spLocks noGrp="1"/>
          </p:cNvSpPr>
          <p:nvPr>
            <p:ph type="sldNum" sz="quarter" idx="12"/>
          </p:nvPr>
        </p:nvSpPr>
        <p:spPr/>
        <p:txBody>
          <a:bodyPr/>
          <a:lstStyle/>
          <a:p>
            <a:fld id="{7F87ABC6-6C3A-4A48-B7CB-A1B897EB0D84}" type="slidenum">
              <a:rPr lang="en-US" smtClean="0">
                <a:solidFill>
                  <a:srgbClr val="1F497D">
                    <a:tint val="75000"/>
                  </a:srgbClr>
                </a:solidFill>
              </a:rPr>
              <a:pPr/>
              <a:t>‹#›</a:t>
            </a:fld>
            <a:endParaRPr lang="en-US">
              <a:solidFill>
                <a:srgbClr val="1F497D">
                  <a:tint val="75000"/>
                </a:srgbClr>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F87ABC6-6C3A-4A48-B7CB-A1B897EB0D84}" type="slidenum">
              <a:rPr lang="en-US" smtClean="0">
                <a:solidFill>
                  <a:srgbClr val="1F497D">
                    <a:tint val="75000"/>
                  </a:srgbClr>
                </a:solidFill>
              </a:rPr>
              <a:pPr/>
              <a:t>‹#›</a:t>
            </a:fld>
            <a:endParaRPr lang="en-US">
              <a:solidFill>
                <a:srgbClr val="1F497D">
                  <a:tint val="75000"/>
                </a:srgbClr>
              </a:solidFill>
            </a:endParaRPr>
          </a:p>
        </p:txBody>
      </p:sp>
      <p:sp>
        <p:nvSpPr>
          <p:cNvPr id="8" name="Footer Placeholder 7"/>
          <p:cNvSpPr>
            <a:spLocks noGrp="1"/>
          </p:cNvSpPr>
          <p:nvPr>
            <p:ph type="ftr" sz="quarter" idx="11"/>
          </p:nvPr>
        </p:nvSpPr>
        <p:spPr/>
        <p:txBody>
          <a:bodyPr/>
          <a:lstStyle/>
          <a:p>
            <a:endParaRPr lang="en-US">
              <a:solidFill>
                <a:srgbClr val="1F497D">
                  <a:tint val="75000"/>
                </a:srgbClr>
              </a:solidFill>
            </a:endParaRPr>
          </a:p>
        </p:txBody>
      </p:sp>
      <p:sp>
        <p:nvSpPr>
          <p:cNvPr id="7" name="Date Placeholder 6"/>
          <p:cNvSpPr>
            <a:spLocks noGrp="1"/>
          </p:cNvSpPr>
          <p:nvPr>
            <p:ph type="dt" sz="half" idx="10"/>
          </p:nvPr>
        </p:nvSpPr>
        <p:spPr/>
        <p:txBody>
          <a:bodyPr/>
          <a:lstStyle/>
          <a:p>
            <a:fld id="{5919193F-FECC-4B86-97B6-F5FAB786107E}" type="datetimeFigureOut">
              <a:rPr lang="en-US" smtClean="0">
                <a:solidFill>
                  <a:srgbClr val="1F497D">
                    <a:tint val="75000"/>
                  </a:srgbClr>
                </a:solidFill>
              </a:rPr>
              <a:pPr/>
              <a:t>8/27/2021</a:t>
            </a:fld>
            <a:endParaRPr lang="en-US">
              <a:solidFill>
                <a:srgbClr val="1F497D">
                  <a:tint val="75000"/>
                </a:srgbClr>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19193F-FECC-4B86-97B6-F5FAB786107E}" type="datetimeFigureOut">
              <a:rPr lang="en-US" smtClean="0">
                <a:solidFill>
                  <a:srgbClr val="1F497D">
                    <a:tint val="75000"/>
                  </a:srgbClr>
                </a:solidFill>
              </a:rPr>
              <a:pPr/>
              <a:t>8/27/2021</a:t>
            </a:fld>
            <a:endParaRPr lang="en-US">
              <a:solidFill>
                <a:srgbClr val="1F497D">
                  <a:tint val="75000"/>
                </a:srgbClr>
              </a:solidFill>
            </a:endParaRPr>
          </a:p>
        </p:txBody>
      </p:sp>
      <p:sp>
        <p:nvSpPr>
          <p:cNvPr id="4" name="Footer Placeholder 3"/>
          <p:cNvSpPr>
            <a:spLocks noGrp="1"/>
          </p:cNvSpPr>
          <p:nvPr>
            <p:ph type="ftr" sz="quarter" idx="11"/>
          </p:nvPr>
        </p:nvSpPr>
        <p:spPr/>
        <p:txBody>
          <a:bodyPr/>
          <a:lstStyle/>
          <a:p>
            <a:endParaRPr lang="en-US">
              <a:solidFill>
                <a:srgbClr val="1F497D">
                  <a:tint val="75000"/>
                </a:srgbClr>
              </a:solidFill>
            </a:endParaRPr>
          </a:p>
        </p:txBody>
      </p:sp>
      <p:sp>
        <p:nvSpPr>
          <p:cNvPr id="5" name="Slide Number Placeholder 4"/>
          <p:cNvSpPr>
            <a:spLocks noGrp="1"/>
          </p:cNvSpPr>
          <p:nvPr>
            <p:ph type="sldNum" sz="quarter" idx="12"/>
          </p:nvPr>
        </p:nvSpPr>
        <p:spPr/>
        <p:txBody>
          <a:bodyPr/>
          <a:lstStyle/>
          <a:p>
            <a:fld id="{7F87ABC6-6C3A-4A48-B7CB-A1B897EB0D84}" type="slidenum">
              <a:rPr lang="en-US" smtClean="0">
                <a:solidFill>
                  <a:srgbClr val="1F497D">
                    <a:tint val="75000"/>
                  </a:srgbClr>
                </a:solidFill>
              </a:rPr>
              <a:pPr/>
              <a:t>‹#›</a:t>
            </a:fld>
            <a:endParaRPr lang="en-US">
              <a:solidFill>
                <a:srgbClr val="1F497D">
                  <a:tint val="75000"/>
                </a:srgbClr>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9193F-FECC-4B86-97B6-F5FAB786107E}" type="datetimeFigureOut">
              <a:rPr lang="en-US" smtClean="0">
                <a:solidFill>
                  <a:srgbClr val="1F497D">
                    <a:tint val="75000"/>
                  </a:srgbClr>
                </a:solidFill>
              </a:rPr>
              <a:pPr/>
              <a:t>8/27/2021</a:t>
            </a:fld>
            <a:endParaRPr lang="en-US">
              <a:solidFill>
                <a:srgbClr val="1F497D">
                  <a:tint val="75000"/>
                </a:srgbClr>
              </a:solidFill>
            </a:endParaRPr>
          </a:p>
        </p:txBody>
      </p:sp>
      <p:sp>
        <p:nvSpPr>
          <p:cNvPr id="3" name="Footer Placeholder 2"/>
          <p:cNvSpPr>
            <a:spLocks noGrp="1"/>
          </p:cNvSpPr>
          <p:nvPr>
            <p:ph type="ftr" sz="quarter" idx="11"/>
          </p:nvPr>
        </p:nvSpPr>
        <p:spPr/>
        <p:txBody>
          <a:bodyPr/>
          <a:lstStyle/>
          <a:p>
            <a:endParaRPr lang="en-US">
              <a:solidFill>
                <a:srgbClr val="1F497D">
                  <a:tint val="75000"/>
                </a:srgbClr>
              </a:solidFill>
            </a:endParaRPr>
          </a:p>
        </p:txBody>
      </p:sp>
      <p:sp>
        <p:nvSpPr>
          <p:cNvPr id="4" name="Slide Number Placeholder 3"/>
          <p:cNvSpPr>
            <a:spLocks noGrp="1"/>
          </p:cNvSpPr>
          <p:nvPr>
            <p:ph type="sldNum" sz="quarter" idx="12"/>
          </p:nvPr>
        </p:nvSpPr>
        <p:spPr/>
        <p:txBody>
          <a:bodyPr/>
          <a:lstStyle/>
          <a:p>
            <a:fld id="{7F87ABC6-6C3A-4A48-B7CB-A1B897EB0D84}" type="slidenum">
              <a:rPr lang="en-US" smtClean="0">
                <a:solidFill>
                  <a:srgbClr val="1F497D">
                    <a:tint val="75000"/>
                  </a:srgbClr>
                </a:solidFill>
              </a:rPr>
              <a:pPr/>
              <a:t>‹#›</a:t>
            </a:fld>
            <a:endParaRPr lang="en-US">
              <a:solidFill>
                <a:srgbClr val="1F497D">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919193F-FECC-4B86-97B6-F5FAB786107E}" type="datetimeFigureOut">
              <a:rPr lang="en-US" smtClean="0">
                <a:solidFill>
                  <a:srgbClr val="1F497D">
                    <a:tint val="75000"/>
                  </a:srgbClr>
                </a:solidFill>
              </a:rPr>
              <a:pPr/>
              <a:t>8/27/2021</a:t>
            </a:fld>
            <a:endParaRPr lang="en-US">
              <a:solidFill>
                <a:srgbClr val="1F497D">
                  <a:tint val="75000"/>
                </a:srgbClr>
              </a:solidFill>
            </a:endParaRPr>
          </a:p>
        </p:txBody>
      </p:sp>
      <p:sp>
        <p:nvSpPr>
          <p:cNvPr id="9" name="Slide Number Placeholder 8"/>
          <p:cNvSpPr>
            <a:spLocks noGrp="1"/>
          </p:cNvSpPr>
          <p:nvPr>
            <p:ph type="sldNum" sz="quarter" idx="15"/>
          </p:nvPr>
        </p:nvSpPr>
        <p:spPr/>
        <p:txBody>
          <a:bodyPr/>
          <a:lstStyle/>
          <a:p>
            <a:fld id="{7F87ABC6-6C3A-4A48-B7CB-A1B897EB0D84}" type="slidenum">
              <a:rPr lang="en-US" smtClean="0">
                <a:solidFill>
                  <a:srgbClr val="1F497D">
                    <a:tint val="75000"/>
                  </a:srgbClr>
                </a:solidFill>
              </a:rPr>
              <a:pPr/>
              <a:t>‹#›</a:t>
            </a:fld>
            <a:endParaRPr lang="en-US">
              <a:solidFill>
                <a:srgbClr val="1F497D">
                  <a:tint val="75000"/>
                </a:srgbClr>
              </a:solidFill>
            </a:endParaRPr>
          </a:p>
        </p:txBody>
      </p:sp>
      <p:sp>
        <p:nvSpPr>
          <p:cNvPr id="10" name="Footer Placeholder 9"/>
          <p:cNvSpPr>
            <a:spLocks noGrp="1"/>
          </p:cNvSpPr>
          <p:nvPr>
            <p:ph type="ftr" sz="quarter" idx="16"/>
          </p:nvPr>
        </p:nvSpPr>
        <p:spPr/>
        <p:txBody>
          <a:bodyPr/>
          <a:lstStyle/>
          <a:p>
            <a:endParaRPr lang="en-US">
              <a:solidFill>
                <a:srgbClr val="1F497D">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919193F-FECC-4B86-97B6-F5FAB786107E}" type="datetimeFigureOut">
              <a:rPr lang="en-US" smtClean="0">
                <a:solidFill>
                  <a:srgbClr val="1F497D">
                    <a:tint val="75000"/>
                  </a:srgbClr>
                </a:solidFill>
              </a:rPr>
              <a:pPr/>
              <a:t>8/27/2021</a:t>
            </a:fld>
            <a:endParaRPr lang="en-US">
              <a:solidFill>
                <a:srgbClr val="1F497D">
                  <a:tint val="75000"/>
                </a:srgbClr>
              </a:solidFill>
            </a:endParaRPr>
          </a:p>
        </p:txBody>
      </p:sp>
      <p:sp>
        <p:nvSpPr>
          <p:cNvPr id="9" name="Slide Number Placeholder 8"/>
          <p:cNvSpPr>
            <a:spLocks noGrp="1"/>
          </p:cNvSpPr>
          <p:nvPr>
            <p:ph type="sldNum" sz="quarter" idx="11"/>
          </p:nvPr>
        </p:nvSpPr>
        <p:spPr/>
        <p:txBody>
          <a:bodyPr/>
          <a:lstStyle/>
          <a:p>
            <a:fld id="{7F87ABC6-6C3A-4A48-B7CB-A1B897EB0D84}" type="slidenum">
              <a:rPr lang="en-US" smtClean="0">
                <a:solidFill>
                  <a:srgbClr val="1F497D">
                    <a:tint val="75000"/>
                  </a:srgbClr>
                </a:solidFill>
              </a:rPr>
              <a:pPr/>
              <a:t>‹#›</a:t>
            </a:fld>
            <a:endParaRPr lang="en-US">
              <a:solidFill>
                <a:srgbClr val="1F497D">
                  <a:tint val="75000"/>
                </a:srgbClr>
              </a:solidFill>
            </a:endParaRPr>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919193F-FECC-4B86-97B6-F5FAB786107E}" type="datetimeFigureOut">
              <a:rPr lang="en-US" smtClean="0">
                <a:solidFill>
                  <a:srgbClr val="1F497D">
                    <a:tint val="75000"/>
                  </a:srgbClr>
                </a:solidFill>
              </a:rPr>
              <a:pPr/>
              <a:t>8/27/2021</a:t>
            </a:fld>
            <a:endParaRPr lang="en-US">
              <a:solidFill>
                <a:srgbClr val="1F497D">
                  <a:tint val="75000"/>
                </a:srgbClr>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solidFill>
                <a:srgbClr val="1F497D">
                  <a:tint val="75000"/>
                </a:srgbClr>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F87ABC6-6C3A-4A48-B7CB-A1B897EB0D84}" type="slidenum">
              <a:rPr lang="en-US" smtClean="0">
                <a:solidFill>
                  <a:srgbClr val="1F497D">
                    <a:tint val="75000"/>
                  </a:srgbClr>
                </a:solidFill>
              </a:rPr>
              <a:pPr/>
              <a:t>‹#›</a:t>
            </a:fld>
            <a:endParaRPr lang="en-US">
              <a:solidFill>
                <a:srgbClr val="1F497D">
                  <a:tint val="75000"/>
                </a:srgbClr>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CRMgFPzQEn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youtube.com/watch?v=48A4ZSHg3t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777380"/>
            <a:ext cx="9144000" cy="861420"/>
          </a:xfrm>
        </p:spPr>
        <p:txBody>
          <a:bodyPr>
            <a:normAutofit/>
          </a:bodyPr>
          <a:lstStyle/>
          <a:p>
            <a:r>
              <a:rPr lang="en-US" dirty="0" smtClean="0">
                <a:solidFill>
                  <a:schemeClr val="bg1">
                    <a:lumMod val="50000"/>
                  </a:schemeClr>
                </a:solidFill>
              </a:rPr>
              <a:t>College of Science, Technology, Engineering and Mathematics </a:t>
            </a:r>
          </a:p>
        </p:txBody>
      </p:sp>
      <p:sp>
        <p:nvSpPr>
          <p:cNvPr id="2" name="Title 1"/>
          <p:cNvSpPr>
            <a:spLocks noGrp="1"/>
          </p:cNvSpPr>
          <p:nvPr>
            <p:ph type="ctrTitle"/>
          </p:nvPr>
        </p:nvSpPr>
        <p:spPr>
          <a:xfrm>
            <a:off x="1219200" y="1752600"/>
            <a:ext cx="6477000" cy="1371600"/>
          </a:xfrm>
        </p:spPr>
        <p:txBody>
          <a:bodyPr>
            <a:normAutofit fontScale="90000"/>
          </a:bodyPr>
          <a:lstStyle/>
          <a:p>
            <a:r>
              <a:rPr lang="en-US" dirty="0" smtClean="0">
                <a:solidFill>
                  <a:srgbClr val="002060"/>
                </a:solidFill>
              </a:rPr>
              <a:t>Field Lab </a:t>
            </a:r>
            <a:br>
              <a:rPr lang="en-US" dirty="0" smtClean="0">
                <a:solidFill>
                  <a:srgbClr val="002060"/>
                </a:solidFill>
              </a:rPr>
            </a:br>
            <a:r>
              <a:rPr lang="en-US" dirty="0" smtClean="0">
                <a:solidFill>
                  <a:srgbClr val="002060"/>
                </a:solidFill>
              </a:rPr>
              <a:t>Safety Training</a:t>
            </a:r>
            <a:endParaRPr lang="en-US" dirty="0">
              <a:solidFill>
                <a:srgbClr val="002060"/>
              </a:solidFill>
            </a:endParaRPr>
          </a:p>
        </p:txBody>
      </p:sp>
    </p:spTree>
    <p:extLst>
      <p:ext uri="{BB962C8B-B14F-4D97-AF65-F5344CB8AC3E}">
        <p14:creationId xmlns:p14="http://schemas.microsoft.com/office/powerpoint/2010/main" val="3228621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410200"/>
          </a:xfrm>
        </p:spPr>
        <p:txBody>
          <a:bodyPr>
            <a:normAutofit/>
          </a:bodyPr>
          <a:lstStyle/>
          <a:p>
            <a:r>
              <a:rPr lang="en-US" dirty="0" smtClean="0">
                <a:solidFill>
                  <a:srgbClr val="002060"/>
                </a:solidFill>
              </a:rPr>
              <a:t>Use the correct tool for the work being performed (e.g. using screw driver as a chisel)</a:t>
            </a:r>
          </a:p>
          <a:p>
            <a:endParaRPr lang="en-US" dirty="0" smtClean="0">
              <a:solidFill>
                <a:srgbClr val="002060"/>
              </a:solidFill>
            </a:endParaRPr>
          </a:p>
          <a:p>
            <a:r>
              <a:rPr lang="en-US" dirty="0" smtClean="0">
                <a:solidFill>
                  <a:srgbClr val="002060"/>
                </a:solidFill>
              </a:rPr>
              <a:t>Do not wear loose or baggy clothing or jewelry and secure long hair.</a:t>
            </a:r>
          </a:p>
          <a:p>
            <a:endParaRPr lang="en-US" dirty="0" smtClean="0">
              <a:solidFill>
                <a:srgbClr val="002060"/>
              </a:solidFill>
            </a:endParaRPr>
          </a:p>
          <a:p>
            <a:r>
              <a:rPr lang="en-US" dirty="0" smtClean="0">
                <a:solidFill>
                  <a:srgbClr val="002060"/>
                </a:solidFill>
              </a:rPr>
              <a:t>Perform work in a well lit area</a:t>
            </a:r>
          </a:p>
          <a:p>
            <a:endParaRPr lang="en-US" dirty="0" smtClean="0">
              <a:solidFill>
                <a:srgbClr val="002060"/>
              </a:solidFill>
            </a:endParaRPr>
          </a:p>
          <a:p>
            <a:r>
              <a:rPr lang="en-US" dirty="0" smtClean="0">
                <a:solidFill>
                  <a:srgbClr val="002060"/>
                </a:solidFill>
              </a:rPr>
              <a:t>Follow all safety guidelines and manufacture’s instructions when using  tools</a:t>
            </a:r>
          </a:p>
          <a:p>
            <a:endParaRPr lang="en-US" dirty="0" smtClean="0"/>
          </a:p>
        </p:txBody>
      </p:sp>
      <p:sp>
        <p:nvSpPr>
          <p:cNvPr id="2" name="Title 1"/>
          <p:cNvSpPr>
            <a:spLocks noGrp="1"/>
          </p:cNvSpPr>
          <p:nvPr>
            <p:ph type="title"/>
          </p:nvPr>
        </p:nvSpPr>
        <p:spPr>
          <a:xfrm>
            <a:off x="0" y="76200"/>
            <a:ext cx="9144000" cy="1066800"/>
          </a:xfrm>
        </p:spPr>
        <p:txBody>
          <a:bodyPr/>
          <a:lstStyle/>
          <a:p>
            <a:pPr algn="ctr"/>
            <a:r>
              <a:rPr lang="en-US" dirty="0">
                <a:solidFill>
                  <a:srgbClr val="002060"/>
                </a:solidFill>
              </a:rPr>
              <a:t>Hand &amp; Power Tool Safety</a:t>
            </a:r>
          </a:p>
        </p:txBody>
      </p:sp>
    </p:spTree>
    <p:extLst>
      <p:ext uri="{BB962C8B-B14F-4D97-AF65-F5344CB8AC3E}">
        <p14:creationId xmlns:p14="http://schemas.microsoft.com/office/powerpoint/2010/main" val="2384085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334000"/>
          </a:xfrm>
        </p:spPr>
        <p:txBody>
          <a:bodyPr>
            <a:normAutofit/>
          </a:bodyPr>
          <a:lstStyle/>
          <a:p>
            <a:r>
              <a:rPr lang="en-US" dirty="0" smtClean="0">
                <a:solidFill>
                  <a:srgbClr val="002060"/>
                </a:solidFill>
              </a:rPr>
              <a:t>Never bypass safety guards </a:t>
            </a:r>
            <a:endParaRPr lang="en-US" dirty="0">
              <a:solidFill>
                <a:srgbClr val="002060"/>
              </a:solidFill>
            </a:endParaRPr>
          </a:p>
          <a:p>
            <a:endParaRPr lang="en-US" dirty="0" smtClean="0">
              <a:solidFill>
                <a:srgbClr val="002060"/>
              </a:solidFill>
            </a:endParaRPr>
          </a:p>
          <a:p>
            <a:r>
              <a:rPr lang="en-US" dirty="0" smtClean="0">
                <a:solidFill>
                  <a:srgbClr val="002060"/>
                </a:solidFill>
              </a:rPr>
              <a:t>Unplug tools when not in use, when cleaning, changing accessories, etc.</a:t>
            </a:r>
          </a:p>
          <a:p>
            <a:endParaRPr lang="en-US" dirty="0" smtClean="0">
              <a:solidFill>
                <a:srgbClr val="002060"/>
              </a:solidFill>
            </a:endParaRPr>
          </a:p>
          <a:p>
            <a:r>
              <a:rPr lang="en-US" dirty="0" smtClean="0">
                <a:solidFill>
                  <a:srgbClr val="002060"/>
                </a:solidFill>
              </a:rPr>
              <a:t>Do not carry power tools by cords</a:t>
            </a:r>
          </a:p>
          <a:p>
            <a:endParaRPr lang="en-US" dirty="0" smtClean="0">
              <a:solidFill>
                <a:srgbClr val="002060"/>
              </a:solidFill>
            </a:endParaRPr>
          </a:p>
          <a:p>
            <a:r>
              <a:rPr lang="en-US" dirty="0" smtClean="0">
                <a:solidFill>
                  <a:srgbClr val="002060"/>
                </a:solidFill>
              </a:rPr>
              <a:t>Do not hold “On” switch/trigger while carrying</a:t>
            </a:r>
          </a:p>
          <a:p>
            <a:endParaRPr lang="en-US" dirty="0" smtClean="0">
              <a:solidFill>
                <a:srgbClr val="002060"/>
              </a:solidFill>
            </a:endParaRPr>
          </a:p>
          <a:p>
            <a:r>
              <a:rPr lang="en-US" dirty="0" smtClean="0">
                <a:solidFill>
                  <a:srgbClr val="002060"/>
                </a:solidFill>
              </a:rPr>
              <a:t>Eye protection should always be worn when using tools</a:t>
            </a:r>
          </a:p>
          <a:p>
            <a:endParaRPr lang="en-US" dirty="0" smtClean="0"/>
          </a:p>
        </p:txBody>
      </p:sp>
      <p:sp>
        <p:nvSpPr>
          <p:cNvPr id="2" name="Title 1"/>
          <p:cNvSpPr>
            <a:spLocks noGrp="1"/>
          </p:cNvSpPr>
          <p:nvPr>
            <p:ph type="title"/>
          </p:nvPr>
        </p:nvSpPr>
        <p:spPr>
          <a:xfrm>
            <a:off x="0" y="76200"/>
            <a:ext cx="9144000" cy="1066800"/>
          </a:xfrm>
        </p:spPr>
        <p:txBody>
          <a:bodyPr/>
          <a:lstStyle/>
          <a:p>
            <a:pPr algn="ctr"/>
            <a:r>
              <a:rPr lang="en-US" dirty="0" smtClean="0">
                <a:solidFill>
                  <a:srgbClr val="002060"/>
                </a:solidFill>
              </a:rPr>
              <a:t>Power Tool Safety</a:t>
            </a:r>
            <a:endParaRPr lang="en-US" dirty="0">
              <a:solidFill>
                <a:srgbClr val="002060"/>
              </a:solidFill>
            </a:endParaRPr>
          </a:p>
        </p:txBody>
      </p:sp>
    </p:spTree>
    <p:extLst>
      <p:ext uri="{BB962C8B-B14F-4D97-AF65-F5344CB8AC3E}">
        <p14:creationId xmlns:p14="http://schemas.microsoft.com/office/powerpoint/2010/main" val="1859619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334000"/>
          </a:xfrm>
        </p:spPr>
        <p:txBody>
          <a:bodyPr>
            <a:normAutofit/>
          </a:bodyPr>
          <a:lstStyle/>
          <a:p>
            <a:r>
              <a:rPr lang="en-US" dirty="0" smtClean="0">
                <a:solidFill>
                  <a:srgbClr val="002060"/>
                </a:solidFill>
              </a:rPr>
              <a:t>Damaged or loose electrical cords should be replaced or repaired – do not use them! </a:t>
            </a:r>
          </a:p>
          <a:p>
            <a:endParaRPr lang="en-US" dirty="0" smtClean="0">
              <a:solidFill>
                <a:srgbClr val="002060"/>
              </a:solidFill>
            </a:endParaRPr>
          </a:p>
          <a:p>
            <a:r>
              <a:rPr lang="en-US" dirty="0" smtClean="0">
                <a:solidFill>
                  <a:srgbClr val="002060"/>
                </a:solidFill>
              </a:rPr>
              <a:t>Extension cords are for temporary use.  Avoid running them across aisles and doorways</a:t>
            </a:r>
          </a:p>
          <a:p>
            <a:endParaRPr lang="en-US" dirty="0" smtClean="0">
              <a:solidFill>
                <a:srgbClr val="002060"/>
              </a:solidFill>
            </a:endParaRPr>
          </a:p>
          <a:p>
            <a:r>
              <a:rPr lang="en-US" dirty="0" smtClean="0">
                <a:solidFill>
                  <a:srgbClr val="002060"/>
                </a:solidFill>
              </a:rPr>
              <a:t>Avoid overloading outlets.</a:t>
            </a:r>
          </a:p>
          <a:p>
            <a:endParaRPr lang="en-US" dirty="0" smtClean="0">
              <a:solidFill>
                <a:srgbClr val="002060"/>
              </a:solidFill>
            </a:endParaRPr>
          </a:p>
          <a:p>
            <a:r>
              <a:rPr lang="en-US" dirty="0" smtClean="0">
                <a:solidFill>
                  <a:srgbClr val="002060"/>
                </a:solidFill>
              </a:rPr>
              <a:t>Do not daisy-chain/piggyback power strips or extension cords.</a:t>
            </a:r>
          </a:p>
          <a:p>
            <a:endParaRPr lang="en-US" dirty="0"/>
          </a:p>
        </p:txBody>
      </p:sp>
      <p:sp>
        <p:nvSpPr>
          <p:cNvPr id="2" name="Title 1"/>
          <p:cNvSpPr>
            <a:spLocks noGrp="1"/>
          </p:cNvSpPr>
          <p:nvPr>
            <p:ph type="title"/>
          </p:nvPr>
        </p:nvSpPr>
        <p:spPr>
          <a:xfrm>
            <a:off x="0" y="76200"/>
            <a:ext cx="9144000" cy="1066800"/>
          </a:xfrm>
        </p:spPr>
        <p:txBody>
          <a:bodyPr/>
          <a:lstStyle/>
          <a:p>
            <a:pPr algn="ctr"/>
            <a:r>
              <a:rPr lang="en-US" dirty="0" smtClean="0">
                <a:solidFill>
                  <a:srgbClr val="002060"/>
                </a:solidFill>
              </a:rPr>
              <a:t>Electrical Safety</a:t>
            </a:r>
            <a:endParaRPr lang="en-US" dirty="0">
              <a:solidFill>
                <a:srgbClr val="002060"/>
              </a:solidFill>
            </a:endParaRPr>
          </a:p>
        </p:txBody>
      </p:sp>
    </p:spTree>
    <p:extLst>
      <p:ext uri="{BB962C8B-B14F-4D97-AF65-F5344CB8AC3E}">
        <p14:creationId xmlns:p14="http://schemas.microsoft.com/office/powerpoint/2010/main" val="3232594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763000" cy="5562600"/>
          </a:xfrm>
        </p:spPr>
        <p:txBody>
          <a:bodyPr>
            <a:normAutofit/>
          </a:bodyPr>
          <a:lstStyle/>
          <a:p>
            <a:pPr lvl="0"/>
            <a:r>
              <a:rPr lang="en-US" dirty="0" smtClean="0">
                <a:solidFill>
                  <a:srgbClr val="002060"/>
                </a:solidFill>
              </a:rPr>
              <a:t>Do not use in front of doors, unless locked or someone is on watch</a:t>
            </a:r>
          </a:p>
          <a:p>
            <a:pPr lvl="0"/>
            <a:endParaRPr lang="en-US" dirty="0" smtClean="0">
              <a:solidFill>
                <a:srgbClr val="002060"/>
              </a:solidFill>
            </a:endParaRPr>
          </a:p>
          <a:p>
            <a:pPr lvl="0"/>
            <a:r>
              <a:rPr lang="en-US" dirty="0" smtClean="0">
                <a:solidFill>
                  <a:srgbClr val="002060"/>
                </a:solidFill>
              </a:rPr>
              <a:t>Wear appropriate footwear</a:t>
            </a:r>
          </a:p>
          <a:p>
            <a:pPr lvl="0"/>
            <a:endParaRPr lang="en-US" dirty="0">
              <a:solidFill>
                <a:srgbClr val="002060"/>
              </a:solidFill>
            </a:endParaRPr>
          </a:p>
          <a:p>
            <a:pPr lvl="0"/>
            <a:r>
              <a:rPr lang="en-US" dirty="0" smtClean="0">
                <a:solidFill>
                  <a:srgbClr val="002060"/>
                </a:solidFill>
              </a:rPr>
              <a:t>Maintain three points of contact  at all times</a:t>
            </a:r>
          </a:p>
          <a:p>
            <a:pPr lvl="0"/>
            <a:endParaRPr lang="en-US" dirty="0" smtClean="0">
              <a:solidFill>
                <a:srgbClr val="002060"/>
              </a:solidFill>
            </a:endParaRPr>
          </a:p>
          <a:p>
            <a:pPr lvl="0"/>
            <a:r>
              <a:rPr lang="en-US" dirty="0" smtClean="0">
                <a:solidFill>
                  <a:srgbClr val="002060"/>
                </a:solidFill>
              </a:rPr>
              <a:t>Do </a:t>
            </a:r>
            <a:r>
              <a:rPr lang="en-US" dirty="0">
                <a:solidFill>
                  <a:srgbClr val="002060"/>
                </a:solidFill>
              </a:rPr>
              <a:t>not </a:t>
            </a:r>
            <a:r>
              <a:rPr lang="en-US" dirty="0" smtClean="0">
                <a:solidFill>
                  <a:srgbClr val="002060"/>
                </a:solidFill>
              </a:rPr>
              <a:t>overreach while </a:t>
            </a:r>
            <a:r>
              <a:rPr lang="en-US" dirty="0">
                <a:solidFill>
                  <a:srgbClr val="002060"/>
                </a:solidFill>
              </a:rPr>
              <a:t>on </a:t>
            </a:r>
            <a:r>
              <a:rPr lang="en-US" dirty="0" smtClean="0">
                <a:solidFill>
                  <a:srgbClr val="002060"/>
                </a:solidFill>
              </a:rPr>
              <a:t>ladder</a:t>
            </a:r>
          </a:p>
          <a:p>
            <a:pPr lvl="0"/>
            <a:endParaRPr lang="en-US" dirty="0" smtClean="0">
              <a:solidFill>
                <a:srgbClr val="002060"/>
              </a:solidFill>
            </a:endParaRPr>
          </a:p>
          <a:p>
            <a:pPr lvl="0"/>
            <a:r>
              <a:rPr lang="en-US" dirty="0" smtClean="0">
                <a:solidFill>
                  <a:srgbClr val="002060"/>
                </a:solidFill>
              </a:rPr>
              <a:t>Do not use aluminum ladders with power tools</a:t>
            </a:r>
            <a:endParaRPr lang="en-US" dirty="0">
              <a:solidFill>
                <a:srgbClr val="002060"/>
              </a:solidFill>
            </a:endParaRPr>
          </a:p>
        </p:txBody>
      </p:sp>
      <p:sp>
        <p:nvSpPr>
          <p:cNvPr id="2" name="Title 1"/>
          <p:cNvSpPr>
            <a:spLocks noGrp="1"/>
          </p:cNvSpPr>
          <p:nvPr>
            <p:ph type="title"/>
          </p:nvPr>
        </p:nvSpPr>
        <p:spPr>
          <a:xfrm>
            <a:off x="457200" y="0"/>
            <a:ext cx="8229600" cy="1143000"/>
          </a:xfrm>
        </p:spPr>
        <p:txBody>
          <a:bodyPr/>
          <a:lstStyle/>
          <a:p>
            <a:pPr algn="ctr"/>
            <a:r>
              <a:rPr lang="en-US" dirty="0" smtClean="0">
                <a:solidFill>
                  <a:srgbClr val="002060"/>
                </a:solidFill>
              </a:rPr>
              <a:t>Ladder Safety</a:t>
            </a:r>
            <a:endParaRPr lang="en-US" dirty="0">
              <a:solidFill>
                <a:srgbClr val="002060"/>
              </a:solidFill>
            </a:endParaRPr>
          </a:p>
        </p:txBody>
      </p:sp>
    </p:spTree>
    <p:extLst>
      <p:ext uri="{BB962C8B-B14F-4D97-AF65-F5344CB8AC3E}">
        <p14:creationId xmlns:p14="http://schemas.microsoft.com/office/powerpoint/2010/main" val="2235820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763000" cy="5562600"/>
          </a:xfrm>
        </p:spPr>
        <p:txBody>
          <a:bodyPr>
            <a:normAutofit/>
          </a:bodyPr>
          <a:lstStyle/>
          <a:p>
            <a:pPr lvl="0"/>
            <a:r>
              <a:rPr lang="en-US" dirty="0">
                <a:solidFill>
                  <a:srgbClr val="002060"/>
                </a:solidFill>
              </a:rPr>
              <a:t>Only use ladder rungs when </a:t>
            </a:r>
            <a:r>
              <a:rPr lang="en-US" dirty="0" smtClean="0">
                <a:solidFill>
                  <a:srgbClr val="002060"/>
                </a:solidFill>
              </a:rPr>
              <a:t>climbing</a:t>
            </a:r>
          </a:p>
          <a:p>
            <a:pPr lvl="0"/>
            <a:endParaRPr lang="en-US" dirty="0">
              <a:solidFill>
                <a:srgbClr val="002060"/>
              </a:solidFill>
            </a:endParaRPr>
          </a:p>
          <a:p>
            <a:pPr lvl="0"/>
            <a:r>
              <a:rPr lang="en-US" dirty="0" smtClean="0">
                <a:solidFill>
                  <a:srgbClr val="002060"/>
                </a:solidFill>
              </a:rPr>
              <a:t>Ascend/descend </a:t>
            </a:r>
            <a:r>
              <a:rPr lang="en-US" dirty="0">
                <a:solidFill>
                  <a:srgbClr val="002060"/>
                </a:solidFill>
              </a:rPr>
              <a:t>facing the ladder (Do not jump or slide down ladder</a:t>
            </a:r>
            <a:r>
              <a:rPr lang="en-US" dirty="0" smtClean="0">
                <a:solidFill>
                  <a:srgbClr val="002060"/>
                </a:solidFill>
              </a:rPr>
              <a:t>)</a:t>
            </a:r>
          </a:p>
          <a:p>
            <a:pPr lvl="0"/>
            <a:endParaRPr lang="en-US" dirty="0">
              <a:solidFill>
                <a:srgbClr val="002060"/>
              </a:solidFill>
            </a:endParaRPr>
          </a:p>
          <a:p>
            <a:r>
              <a:rPr lang="en-US" dirty="0" smtClean="0">
                <a:solidFill>
                  <a:srgbClr val="002060"/>
                </a:solidFill>
              </a:rPr>
              <a:t>To be used only by one person, unless designed for two</a:t>
            </a:r>
          </a:p>
          <a:p>
            <a:endParaRPr lang="en-US" dirty="0" smtClean="0">
              <a:solidFill>
                <a:srgbClr val="002060"/>
              </a:solidFill>
            </a:endParaRPr>
          </a:p>
          <a:p>
            <a:r>
              <a:rPr lang="en-US" dirty="0" smtClean="0">
                <a:solidFill>
                  <a:srgbClr val="002060"/>
                </a:solidFill>
              </a:rPr>
              <a:t>Use appropriate size ladder (not too tall or short)</a:t>
            </a:r>
          </a:p>
        </p:txBody>
      </p:sp>
      <p:sp>
        <p:nvSpPr>
          <p:cNvPr id="2" name="Title 1"/>
          <p:cNvSpPr>
            <a:spLocks noGrp="1"/>
          </p:cNvSpPr>
          <p:nvPr>
            <p:ph type="title"/>
          </p:nvPr>
        </p:nvSpPr>
        <p:spPr>
          <a:xfrm>
            <a:off x="457200" y="76200"/>
            <a:ext cx="8229600" cy="1143000"/>
          </a:xfrm>
        </p:spPr>
        <p:txBody>
          <a:bodyPr/>
          <a:lstStyle/>
          <a:p>
            <a:pPr algn="ctr"/>
            <a:r>
              <a:rPr lang="en-US" dirty="0" smtClean="0">
                <a:solidFill>
                  <a:srgbClr val="002060"/>
                </a:solidFill>
              </a:rPr>
              <a:t>Ladder Safety</a:t>
            </a:r>
            <a:endParaRPr lang="en-US" dirty="0">
              <a:solidFill>
                <a:srgbClr val="002060"/>
              </a:solidFill>
            </a:endParaRPr>
          </a:p>
        </p:txBody>
      </p:sp>
    </p:spTree>
    <p:extLst>
      <p:ext uri="{BB962C8B-B14F-4D97-AF65-F5344CB8AC3E}">
        <p14:creationId xmlns:p14="http://schemas.microsoft.com/office/powerpoint/2010/main" val="3452406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763000" cy="5562600"/>
          </a:xfrm>
        </p:spPr>
        <p:txBody>
          <a:bodyPr>
            <a:normAutofit/>
          </a:bodyPr>
          <a:lstStyle/>
          <a:p>
            <a:pPr lvl="0"/>
            <a:r>
              <a:rPr lang="en-US" dirty="0">
                <a:solidFill>
                  <a:srgbClr val="002060"/>
                </a:solidFill>
              </a:rPr>
              <a:t>Requires level surface for all four </a:t>
            </a:r>
            <a:r>
              <a:rPr lang="en-US" dirty="0" smtClean="0">
                <a:solidFill>
                  <a:srgbClr val="002060"/>
                </a:solidFill>
              </a:rPr>
              <a:t>legs</a:t>
            </a:r>
          </a:p>
          <a:p>
            <a:pPr lvl="0"/>
            <a:endParaRPr lang="en-US" dirty="0" smtClean="0">
              <a:solidFill>
                <a:srgbClr val="002060"/>
              </a:solidFill>
            </a:endParaRPr>
          </a:p>
          <a:p>
            <a:pPr lvl="0"/>
            <a:r>
              <a:rPr lang="en-US" dirty="0" smtClean="0">
                <a:solidFill>
                  <a:srgbClr val="002060"/>
                </a:solidFill>
              </a:rPr>
              <a:t>Fully </a:t>
            </a:r>
            <a:r>
              <a:rPr lang="en-US" dirty="0">
                <a:solidFill>
                  <a:srgbClr val="002060"/>
                </a:solidFill>
              </a:rPr>
              <a:t>spread and lock spreader before </a:t>
            </a:r>
            <a:r>
              <a:rPr lang="en-US" dirty="0" smtClean="0">
                <a:solidFill>
                  <a:srgbClr val="002060"/>
                </a:solidFill>
              </a:rPr>
              <a:t>use</a:t>
            </a:r>
          </a:p>
          <a:p>
            <a:pPr lvl="0"/>
            <a:endParaRPr lang="en-US" dirty="0">
              <a:solidFill>
                <a:srgbClr val="002060"/>
              </a:solidFill>
            </a:endParaRPr>
          </a:p>
          <a:p>
            <a:pPr lvl="0"/>
            <a:r>
              <a:rPr lang="en-US" dirty="0">
                <a:solidFill>
                  <a:srgbClr val="002060"/>
                </a:solidFill>
              </a:rPr>
              <a:t>Never “lean” a step ladder against objects to </a:t>
            </a:r>
            <a:r>
              <a:rPr lang="en-US" dirty="0" smtClean="0">
                <a:solidFill>
                  <a:srgbClr val="002060"/>
                </a:solidFill>
              </a:rPr>
              <a:t>use</a:t>
            </a:r>
          </a:p>
          <a:p>
            <a:pPr lvl="0"/>
            <a:endParaRPr lang="en-US" dirty="0">
              <a:solidFill>
                <a:srgbClr val="002060"/>
              </a:solidFill>
            </a:endParaRPr>
          </a:p>
          <a:p>
            <a:pPr lvl="0"/>
            <a:r>
              <a:rPr lang="en-US" dirty="0" smtClean="0">
                <a:solidFill>
                  <a:srgbClr val="002060"/>
                </a:solidFill>
              </a:rPr>
              <a:t>Do </a:t>
            </a:r>
            <a:r>
              <a:rPr lang="en-US" dirty="0">
                <a:solidFill>
                  <a:srgbClr val="002060"/>
                </a:solidFill>
              </a:rPr>
              <a:t>not place ladder on other </a:t>
            </a:r>
            <a:r>
              <a:rPr lang="en-US" dirty="0" smtClean="0">
                <a:solidFill>
                  <a:srgbClr val="002060"/>
                </a:solidFill>
              </a:rPr>
              <a:t>objects/bases to gain height</a:t>
            </a:r>
          </a:p>
          <a:p>
            <a:pPr lvl="0"/>
            <a:endParaRPr lang="en-US" dirty="0" smtClean="0">
              <a:solidFill>
                <a:srgbClr val="002060"/>
              </a:solidFill>
            </a:endParaRPr>
          </a:p>
          <a:p>
            <a:pPr lvl="0"/>
            <a:r>
              <a:rPr lang="en-US" dirty="0" smtClean="0">
                <a:solidFill>
                  <a:srgbClr val="002060"/>
                </a:solidFill>
              </a:rPr>
              <a:t>Never stand on top (cap) of ladder</a:t>
            </a:r>
          </a:p>
          <a:p>
            <a:pPr lvl="0"/>
            <a:endParaRPr lang="en-US" dirty="0" smtClean="0">
              <a:solidFill>
                <a:srgbClr val="002060"/>
              </a:solidFill>
            </a:endParaRPr>
          </a:p>
        </p:txBody>
      </p:sp>
      <p:sp>
        <p:nvSpPr>
          <p:cNvPr id="2" name="Title 1"/>
          <p:cNvSpPr>
            <a:spLocks noGrp="1"/>
          </p:cNvSpPr>
          <p:nvPr>
            <p:ph type="title"/>
          </p:nvPr>
        </p:nvSpPr>
        <p:spPr>
          <a:xfrm>
            <a:off x="457200" y="76200"/>
            <a:ext cx="8229600" cy="1143000"/>
          </a:xfrm>
        </p:spPr>
        <p:txBody>
          <a:bodyPr/>
          <a:lstStyle/>
          <a:p>
            <a:pPr algn="ctr"/>
            <a:r>
              <a:rPr lang="en-US" dirty="0" smtClean="0">
                <a:solidFill>
                  <a:srgbClr val="002060"/>
                </a:solidFill>
              </a:rPr>
              <a:t>Step Ladder Safety</a:t>
            </a:r>
            <a:endParaRPr lang="en-US"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527" y="4572000"/>
            <a:ext cx="1968710"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333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839200" cy="5334000"/>
          </a:xfrm>
        </p:spPr>
        <p:txBody>
          <a:bodyPr/>
          <a:lstStyle/>
          <a:p>
            <a:pPr lvl="0"/>
            <a:r>
              <a:rPr lang="en-US" dirty="0" smtClean="0">
                <a:solidFill>
                  <a:srgbClr val="002060"/>
                </a:solidFill>
              </a:rPr>
              <a:t>Plan ahead when working outdoors</a:t>
            </a:r>
          </a:p>
          <a:p>
            <a:pPr lvl="1"/>
            <a:r>
              <a:rPr lang="en-US" dirty="0" smtClean="0">
                <a:solidFill>
                  <a:srgbClr val="002060"/>
                </a:solidFill>
              </a:rPr>
              <a:t>Follow </a:t>
            </a:r>
            <a:r>
              <a:rPr lang="en-US" dirty="0">
                <a:solidFill>
                  <a:srgbClr val="002060"/>
                </a:solidFill>
              </a:rPr>
              <a:t>weather forecast </a:t>
            </a:r>
            <a:endParaRPr lang="en-US" dirty="0" smtClean="0">
              <a:solidFill>
                <a:srgbClr val="002060"/>
              </a:solidFill>
            </a:endParaRPr>
          </a:p>
          <a:p>
            <a:pPr lvl="1"/>
            <a:r>
              <a:rPr lang="en-US" dirty="0" smtClean="0">
                <a:solidFill>
                  <a:srgbClr val="002060"/>
                </a:solidFill>
              </a:rPr>
              <a:t>Choose clothing to match work &amp; weather conditions</a:t>
            </a:r>
          </a:p>
          <a:p>
            <a:pPr lvl="1"/>
            <a:endParaRPr lang="en-US" dirty="0" smtClean="0">
              <a:solidFill>
                <a:srgbClr val="002060"/>
              </a:solidFill>
            </a:endParaRPr>
          </a:p>
          <a:p>
            <a:pPr lvl="0"/>
            <a:r>
              <a:rPr lang="en-US" dirty="0" smtClean="0">
                <a:solidFill>
                  <a:srgbClr val="002060"/>
                </a:solidFill>
              </a:rPr>
              <a:t>Maintain a safe work environment</a:t>
            </a:r>
          </a:p>
          <a:p>
            <a:pPr lvl="1"/>
            <a:r>
              <a:rPr lang="en-US" dirty="0" smtClean="0">
                <a:solidFill>
                  <a:srgbClr val="002060"/>
                </a:solidFill>
              </a:rPr>
              <a:t>Plan and organize work</a:t>
            </a:r>
          </a:p>
          <a:p>
            <a:pPr lvl="1"/>
            <a:r>
              <a:rPr lang="en-US" dirty="0" smtClean="0">
                <a:solidFill>
                  <a:srgbClr val="002060"/>
                </a:solidFill>
              </a:rPr>
              <a:t>Store/place materials in safe places</a:t>
            </a:r>
          </a:p>
          <a:p>
            <a:pPr lvl="1"/>
            <a:r>
              <a:rPr lang="en-US" dirty="0" smtClean="0">
                <a:solidFill>
                  <a:srgbClr val="002060"/>
                </a:solidFill>
              </a:rPr>
              <a:t>Take time for “housekeeping”</a:t>
            </a:r>
          </a:p>
          <a:p>
            <a:pPr lvl="1"/>
            <a:endParaRPr lang="en-US" dirty="0" smtClean="0">
              <a:solidFill>
                <a:srgbClr val="002060"/>
              </a:solidFill>
            </a:endParaRPr>
          </a:p>
          <a:p>
            <a:pPr lvl="0"/>
            <a:r>
              <a:rPr lang="en-US" dirty="0" smtClean="0">
                <a:solidFill>
                  <a:srgbClr val="002060"/>
                </a:solidFill>
              </a:rPr>
              <a:t>Don’t dig without approval!</a:t>
            </a:r>
            <a:endParaRPr lang="en-US" dirty="0">
              <a:solidFill>
                <a:srgbClr val="002060"/>
              </a:solidFill>
            </a:endParaRPr>
          </a:p>
          <a:p>
            <a:pPr lvl="1"/>
            <a:endParaRPr lang="en-US" dirty="0">
              <a:solidFill>
                <a:srgbClr val="002060"/>
              </a:solidFill>
            </a:endParaRPr>
          </a:p>
          <a:p>
            <a:pPr lvl="1"/>
            <a:endParaRPr lang="en-US" dirty="0" smtClean="0">
              <a:solidFill>
                <a:srgbClr val="002060"/>
              </a:solidFill>
            </a:endParaRPr>
          </a:p>
        </p:txBody>
      </p:sp>
      <p:sp>
        <p:nvSpPr>
          <p:cNvPr id="2" name="Title 1"/>
          <p:cNvSpPr>
            <a:spLocks noGrp="1"/>
          </p:cNvSpPr>
          <p:nvPr>
            <p:ph type="title"/>
          </p:nvPr>
        </p:nvSpPr>
        <p:spPr>
          <a:xfrm>
            <a:off x="457200" y="76200"/>
            <a:ext cx="8229600" cy="1143000"/>
          </a:xfrm>
        </p:spPr>
        <p:txBody>
          <a:bodyPr/>
          <a:lstStyle/>
          <a:p>
            <a:pPr algn="ctr"/>
            <a:r>
              <a:rPr lang="en-US" dirty="0" smtClean="0">
                <a:solidFill>
                  <a:srgbClr val="002060"/>
                </a:solidFill>
              </a:rPr>
              <a:t>Working Outdoors</a:t>
            </a:r>
            <a:endParaRPr lang="en-US" dirty="0">
              <a:solidFill>
                <a:srgbClr val="002060"/>
              </a:solidFill>
            </a:endParaRPr>
          </a:p>
        </p:txBody>
      </p:sp>
    </p:spTree>
    <p:extLst>
      <p:ext uri="{BB962C8B-B14F-4D97-AF65-F5344CB8AC3E}">
        <p14:creationId xmlns:p14="http://schemas.microsoft.com/office/powerpoint/2010/main" val="1784428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839200" cy="5334000"/>
          </a:xfrm>
        </p:spPr>
        <p:txBody>
          <a:bodyPr/>
          <a:lstStyle/>
          <a:p>
            <a:r>
              <a:rPr lang="en-US" b="1" dirty="0" smtClean="0">
                <a:solidFill>
                  <a:srgbClr val="FFFF00"/>
                </a:solidFill>
              </a:rPr>
              <a:t>Watch</a:t>
            </a:r>
            <a:r>
              <a:rPr lang="en-US" dirty="0" smtClean="0">
                <a:solidFill>
                  <a:srgbClr val="FFFF00"/>
                </a:solidFill>
              </a:rPr>
              <a:t> </a:t>
            </a:r>
            <a:r>
              <a:rPr lang="en-US" dirty="0" smtClean="0">
                <a:solidFill>
                  <a:srgbClr val="002060"/>
                </a:solidFill>
              </a:rPr>
              <a:t>= Possible (Conditions are favorable)</a:t>
            </a:r>
          </a:p>
          <a:p>
            <a:pPr lvl="1"/>
            <a:r>
              <a:rPr lang="en-US" dirty="0" smtClean="0">
                <a:solidFill>
                  <a:srgbClr val="002060"/>
                </a:solidFill>
              </a:rPr>
              <a:t>e.g. Tornado Watch, Severe Thunderstorm Watch</a:t>
            </a:r>
          </a:p>
          <a:p>
            <a:pPr lvl="1"/>
            <a:r>
              <a:rPr lang="en-US" dirty="0">
                <a:solidFill>
                  <a:srgbClr val="002060"/>
                </a:solidFill>
              </a:rPr>
              <a:t>Monitor weather forecast</a:t>
            </a:r>
          </a:p>
          <a:p>
            <a:pPr lvl="1"/>
            <a:r>
              <a:rPr lang="en-US" dirty="0" smtClean="0">
                <a:solidFill>
                  <a:srgbClr val="002060"/>
                </a:solidFill>
              </a:rPr>
              <a:t>Be ready to act</a:t>
            </a:r>
          </a:p>
          <a:p>
            <a:pPr lvl="1"/>
            <a:endParaRPr lang="en-US" dirty="0" smtClean="0">
              <a:solidFill>
                <a:srgbClr val="002060"/>
              </a:solidFill>
            </a:endParaRPr>
          </a:p>
          <a:p>
            <a:r>
              <a:rPr lang="en-US" b="1" dirty="0" smtClean="0">
                <a:solidFill>
                  <a:srgbClr val="FF0000"/>
                </a:solidFill>
              </a:rPr>
              <a:t>Warning</a:t>
            </a:r>
            <a:r>
              <a:rPr lang="en-US" dirty="0" smtClean="0">
                <a:solidFill>
                  <a:srgbClr val="FF0000"/>
                </a:solidFill>
              </a:rPr>
              <a:t> </a:t>
            </a:r>
            <a:r>
              <a:rPr lang="en-US" dirty="0" smtClean="0">
                <a:solidFill>
                  <a:srgbClr val="002060"/>
                </a:solidFill>
              </a:rPr>
              <a:t>= Immediate (Occurring/about to occur)</a:t>
            </a:r>
          </a:p>
          <a:p>
            <a:pPr lvl="1"/>
            <a:r>
              <a:rPr lang="en-US" dirty="0" smtClean="0">
                <a:solidFill>
                  <a:srgbClr val="002060"/>
                </a:solidFill>
              </a:rPr>
              <a:t>e.g. Tornado Warning, Severe Thunderstorm Warning</a:t>
            </a:r>
          </a:p>
          <a:p>
            <a:pPr lvl="1"/>
            <a:r>
              <a:rPr lang="en-US" dirty="0" smtClean="0">
                <a:solidFill>
                  <a:srgbClr val="002060"/>
                </a:solidFill>
              </a:rPr>
              <a:t>Immediate danger to life and property</a:t>
            </a:r>
          </a:p>
          <a:p>
            <a:pPr lvl="1"/>
            <a:r>
              <a:rPr lang="en-US" dirty="0" smtClean="0">
                <a:solidFill>
                  <a:srgbClr val="002060"/>
                </a:solidFill>
              </a:rPr>
              <a:t>Take action!</a:t>
            </a:r>
          </a:p>
        </p:txBody>
      </p:sp>
      <p:sp>
        <p:nvSpPr>
          <p:cNvPr id="2" name="Title 1"/>
          <p:cNvSpPr>
            <a:spLocks noGrp="1"/>
          </p:cNvSpPr>
          <p:nvPr>
            <p:ph type="title"/>
          </p:nvPr>
        </p:nvSpPr>
        <p:spPr>
          <a:xfrm>
            <a:off x="457200" y="5179"/>
            <a:ext cx="8229600" cy="1143000"/>
          </a:xfrm>
        </p:spPr>
        <p:txBody>
          <a:bodyPr/>
          <a:lstStyle/>
          <a:p>
            <a:r>
              <a:rPr lang="en-US" dirty="0" smtClean="0"/>
              <a:t>Weather Alerts</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953000"/>
            <a:ext cx="1704513" cy="170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28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763000" cy="5334000"/>
          </a:xfrm>
        </p:spPr>
        <p:txBody>
          <a:bodyPr>
            <a:normAutofit/>
          </a:bodyPr>
          <a:lstStyle/>
          <a:p>
            <a:r>
              <a:rPr lang="en-US" dirty="0" smtClean="0">
                <a:solidFill>
                  <a:srgbClr val="002060"/>
                </a:solidFill>
              </a:rPr>
              <a:t>Postpone activities during a </a:t>
            </a:r>
            <a:r>
              <a:rPr lang="en-US" b="1" dirty="0" smtClean="0">
                <a:solidFill>
                  <a:srgbClr val="FF0000"/>
                </a:solidFill>
              </a:rPr>
              <a:t>Warning</a:t>
            </a:r>
            <a:r>
              <a:rPr lang="en-US" dirty="0" smtClean="0">
                <a:solidFill>
                  <a:srgbClr val="002060"/>
                </a:solidFill>
              </a:rPr>
              <a:t> and be prepared to act during a </a:t>
            </a:r>
            <a:r>
              <a:rPr lang="en-US" b="1" dirty="0" smtClean="0">
                <a:solidFill>
                  <a:srgbClr val="FFFF00"/>
                </a:solidFill>
              </a:rPr>
              <a:t>Watch</a:t>
            </a:r>
          </a:p>
          <a:p>
            <a:endParaRPr lang="en-US" b="1" dirty="0" smtClean="0">
              <a:solidFill>
                <a:srgbClr val="FFFF00"/>
              </a:solidFill>
            </a:endParaRPr>
          </a:p>
          <a:p>
            <a:r>
              <a:rPr lang="en-US" dirty="0" smtClean="0">
                <a:solidFill>
                  <a:srgbClr val="002060"/>
                </a:solidFill>
              </a:rPr>
              <a:t>If you can hear thunder, you are close enough to be in danger from lightning</a:t>
            </a:r>
          </a:p>
          <a:p>
            <a:pPr lvl="1"/>
            <a:r>
              <a:rPr lang="en-US" dirty="0" smtClean="0">
                <a:solidFill>
                  <a:srgbClr val="002060"/>
                </a:solidFill>
              </a:rPr>
              <a:t>Move indoors for at least 30 minutes</a:t>
            </a:r>
          </a:p>
          <a:p>
            <a:pPr lvl="1"/>
            <a:endParaRPr lang="en-US" dirty="0">
              <a:solidFill>
                <a:srgbClr val="002060"/>
              </a:solidFill>
            </a:endParaRPr>
          </a:p>
          <a:p>
            <a:pPr lvl="0"/>
            <a:r>
              <a:rPr lang="en-US" dirty="0" smtClean="0">
                <a:solidFill>
                  <a:srgbClr val="002060"/>
                </a:solidFill>
              </a:rPr>
              <a:t>Tornado </a:t>
            </a:r>
            <a:r>
              <a:rPr lang="en-US" b="1" dirty="0" smtClean="0">
                <a:solidFill>
                  <a:srgbClr val="FF0000"/>
                </a:solidFill>
              </a:rPr>
              <a:t>Warning</a:t>
            </a:r>
          </a:p>
          <a:p>
            <a:pPr lvl="1"/>
            <a:r>
              <a:rPr lang="en-US" dirty="0" smtClean="0">
                <a:solidFill>
                  <a:srgbClr val="002060"/>
                </a:solidFill>
              </a:rPr>
              <a:t>Lower level, away from windows</a:t>
            </a:r>
          </a:p>
        </p:txBody>
      </p:sp>
      <p:sp>
        <p:nvSpPr>
          <p:cNvPr id="2" name="Title 1"/>
          <p:cNvSpPr>
            <a:spLocks noGrp="1"/>
          </p:cNvSpPr>
          <p:nvPr>
            <p:ph type="title"/>
          </p:nvPr>
        </p:nvSpPr>
        <p:spPr>
          <a:xfrm>
            <a:off x="0" y="76200"/>
            <a:ext cx="9144000" cy="1066800"/>
          </a:xfrm>
        </p:spPr>
        <p:txBody>
          <a:bodyPr>
            <a:normAutofit/>
          </a:bodyPr>
          <a:lstStyle/>
          <a:p>
            <a:pPr algn="ctr"/>
            <a:r>
              <a:rPr lang="en-US" dirty="0" smtClean="0">
                <a:solidFill>
                  <a:srgbClr val="002060"/>
                </a:solidFill>
              </a:rPr>
              <a:t>Thunderstorm/Tornado Safety</a:t>
            </a:r>
            <a:endParaRPr lang="en-US" dirty="0">
              <a:solidFill>
                <a:srgbClr val="00206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4419599"/>
            <a:ext cx="2895600" cy="190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387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334000"/>
          </a:xfrm>
        </p:spPr>
        <p:txBody>
          <a:bodyPr>
            <a:normAutofit/>
          </a:bodyPr>
          <a:lstStyle/>
          <a:p>
            <a:r>
              <a:rPr lang="en-US" dirty="0" smtClean="0">
                <a:solidFill>
                  <a:srgbClr val="002060"/>
                </a:solidFill>
              </a:rPr>
              <a:t>Drink lots of fluids!  Before, during and after!</a:t>
            </a:r>
          </a:p>
          <a:p>
            <a:pPr lvl="1"/>
            <a:r>
              <a:rPr lang="en-US" dirty="0" smtClean="0">
                <a:solidFill>
                  <a:srgbClr val="002060"/>
                </a:solidFill>
              </a:rPr>
              <a:t>Water and sports drinks</a:t>
            </a:r>
          </a:p>
          <a:p>
            <a:pPr lvl="1"/>
            <a:r>
              <a:rPr lang="en-US" dirty="0" smtClean="0">
                <a:solidFill>
                  <a:srgbClr val="002060"/>
                </a:solidFill>
              </a:rPr>
              <a:t>Avoid caffeinated and alcoholic beverages</a:t>
            </a:r>
          </a:p>
          <a:p>
            <a:pPr lvl="1"/>
            <a:endParaRPr lang="en-US" dirty="0" smtClean="0">
              <a:solidFill>
                <a:srgbClr val="002060"/>
              </a:solidFill>
            </a:endParaRPr>
          </a:p>
          <a:p>
            <a:r>
              <a:rPr lang="en-US" dirty="0">
                <a:solidFill>
                  <a:srgbClr val="002060"/>
                </a:solidFill>
              </a:rPr>
              <a:t>C</a:t>
            </a:r>
            <a:r>
              <a:rPr lang="en-US" dirty="0" smtClean="0">
                <a:solidFill>
                  <a:srgbClr val="002060"/>
                </a:solidFill>
              </a:rPr>
              <a:t>an take 5-7 days to acclimate to the heat</a:t>
            </a:r>
          </a:p>
          <a:p>
            <a:endParaRPr lang="en-US" dirty="0" smtClean="0">
              <a:solidFill>
                <a:srgbClr val="002060"/>
              </a:solidFill>
            </a:endParaRPr>
          </a:p>
          <a:p>
            <a:r>
              <a:rPr lang="en-US" dirty="0" smtClean="0">
                <a:solidFill>
                  <a:srgbClr val="002060"/>
                </a:solidFill>
              </a:rPr>
              <a:t>Take </a:t>
            </a:r>
            <a:r>
              <a:rPr lang="en-US" dirty="0">
                <a:solidFill>
                  <a:srgbClr val="002060"/>
                </a:solidFill>
              </a:rPr>
              <a:t>breaks in cool areas to cool body </a:t>
            </a:r>
            <a:r>
              <a:rPr lang="en-US" dirty="0" smtClean="0">
                <a:solidFill>
                  <a:srgbClr val="002060"/>
                </a:solidFill>
              </a:rPr>
              <a:t>down</a:t>
            </a:r>
          </a:p>
          <a:p>
            <a:endParaRPr lang="en-US" dirty="0" smtClean="0">
              <a:solidFill>
                <a:srgbClr val="002060"/>
              </a:solidFill>
            </a:endParaRPr>
          </a:p>
          <a:p>
            <a:r>
              <a:rPr lang="en-US" dirty="0" smtClean="0">
                <a:solidFill>
                  <a:srgbClr val="002060"/>
                </a:solidFill>
              </a:rPr>
              <a:t>Do most strenuous work early in the day</a:t>
            </a:r>
          </a:p>
          <a:p>
            <a:endParaRPr lang="en-US" dirty="0" smtClean="0">
              <a:solidFill>
                <a:srgbClr val="002060"/>
              </a:solidFill>
            </a:endParaRPr>
          </a:p>
          <a:p>
            <a:r>
              <a:rPr lang="en-US" dirty="0" smtClean="0">
                <a:solidFill>
                  <a:srgbClr val="002060"/>
                </a:solidFill>
              </a:rPr>
              <a:t>Wear light colored, light clothing and a hat</a:t>
            </a:r>
          </a:p>
        </p:txBody>
      </p:sp>
      <p:sp>
        <p:nvSpPr>
          <p:cNvPr id="2" name="Title 1"/>
          <p:cNvSpPr>
            <a:spLocks noGrp="1"/>
          </p:cNvSpPr>
          <p:nvPr>
            <p:ph type="title"/>
          </p:nvPr>
        </p:nvSpPr>
        <p:spPr>
          <a:xfrm>
            <a:off x="0" y="76200"/>
            <a:ext cx="9144000" cy="1066800"/>
          </a:xfrm>
        </p:spPr>
        <p:txBody>
          <a:bodyPr/>
          <a:lstStyle/>
          <a:p>
            <a:pPr algn="ctr"/>
            <a:r>
              <a:rPr lang="en-US" dirty="0" smtClean="0">
                <a:solidFill>
                  <a:srgbClr val="002060"/>
                </a:solidFill>
              </a:rPr>
              <a:t>Working in the Heat</a:t>
            </a:r>
            <a:endParaRPr lang="en-US" dirty="0">
              <a:solidFill>
                <a:srgbClr val="002060"/>
              </a:solidFill>
            </a:endParaRPr>
          </a:p>
        </p:txBody>
      </p:sp>
    </p:spTree>
    <p:extLst>
      <p:ext uri="{BB962C8B-B14F-4D97-AF65-F5344CB8AC3E}">
        <p14:creationId xmlns:p14="http://schemas.microsoft.com/office/powerpoint/2010/main" val="3363701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1752600"/>
            <a:ext cx="8305800" cy="1143000"/>
          </a:xfrm>
        </p:spPr>
        <p:txBody>
          <a:bodyPr/>
          <a:lstStyle/>
          <a:p>
            <a:pPr marL="285750" indent="-285750" algn="l">
              <a:buFont typeface="Arial" panose="020B0604020202020204" pitchFamily="34" charset="0"/>
              <a:buChar char="•"/>
            </a:pPr>
            <a:r>
              <a:rPr lang="en-US" sz="1400" b="1" dirty="0">
                <a:solidFill>
                  <a:srgbClr val="002060"/>
                </a:solidFill>
              </a:rPr>
              <a:t>Access is restricted to normal University hours (7am – 10pm)</a:t>
            </a:r>
          </a:p>
          <a:p>
            <a:pPr marL="285750" indent="-285750" algn="l">
              <a:buFont typeface="Arial" panose="020B0604020202020204" pitchFamily="34" charset="0"/>
              <a:buChar char="•"/>
            </a:pPr>
            <a:endParaRPr lang="en-US" sz="1400" b="1" dirty="0">
              <a:solidFill>
                <a:srgbClr val="002060"/>
              </a:solidFill>
            </a:endParaRPr>
          </a:p>
          <a:p>
            <a:pPr marL="285750" indent="-285750" algn="l">
              <a:buFont typeface="Arial" panose="020B0604020202020204" pitchFamily="34" charset="0"/>
              <a:buChar char="•"/>
            </a:pPr>
            <a:r>
              <a:rPr lang="en-US" sz="1400" b="1" dirty="0">
                <a:solidFill>
                  <a:srgbClr val="002060"/>
                </a:solidFill>
              </a:rPr>
              <a:t>Supervisor must be within building to assume responsibility </a:t>
            </a:r>
          </a:p>
          <a:p>
            <a:pPr marL="285750" indent="-285750" algn="l">
              <a:buFont typeface="Arial" panose="020B0604020202020204" pitchFamily="34" charset="0"/>
              <a:buChar char="•"/>
            </a:pPr>
            <a:endParaRPr lang="en-US" sz="1400" b="1" dirty="0">
              <a:solidFill>
                <a:srgbClr val="002060"/>
              </a:solidFill>
            </a:endParaRPr>
          </a:p>
          <a:p>
            <a:pPr marL="285750" indent="-285750" algn="l">
              <a:buFont typeface="Arial" panose="020B0604020202020204" pitchFamily="34" charset="0"/>
              <a:buChar char="•"/>
            </a:pPr>
            <a:r>
              <a:rPr lang="en-US" sz="1400" b="1" dirty="0">
                <a:solidFill>
                  <a:srgbClr val="002060"/>
                </a:solidFill>
              </a:rPr>
              <a:t>Student activity within lab/room must be within scope of work as defined by supervisor</a:t>
            </a:r>
          </a:p>
          <a:p>
            <a:pPr marL="285750" lvl="0" indent="-285750" algn="l">
              <a:buFont typeface="Arial" panose="020B0604020202020204" pitchFamily="34" charset="0"/>
              <a:buChar char="•"/>
            </a:pPr>
            <a:endParaRPr lang="en-US" sz="1400" b="1" dirty="0" smtClean="0">
              <a:solidFill>
                <a:srgbClr val="002060"/>
              </a:solidFill>
            </a:endParaRPr>
          </a:p>
          <a:p>
            <a:pPr marL="285750" lvl="0" indent="-285750" algn="l">
              <a:buFont typeface="Arial" panose="020B0604020202020204" pitchFamily="34" charset="0"/>
              <a:buChar char="•"/>
            </a:pPr>
            <a:r>
              <a:rPr lang="en-US" sz="1400" b="1" dirty="0" smtClean="0">
                <a:solidFill>
                  <a:srgbClr val="002060"/>
                </a:solidFill>
              </a:rPr>
              <a:t>Do </a:t>
            </a:r>
            <a:r>
              <a:rPr lang="en-US" sz="1400" b="1" dirty="0">
                <a:solidFill>
                  <a:srgbClr val="002060"/>
                </a:solidFill>
              </a:rPr>
              <a:t>not use equipment, instruments, tools, etc. without permission.</a:t>
            </a:r>
          </a:p>
          <a:p>
            <a:pPr marL="285750" lvl="0" indent="-285750" algn="l">
              <a:buFont typeface="Arial" panose="020B0604020202020204" pitchFamily="34" charset="0"/>
              <a:buChar char="•"/>
            </a:pPr>
            <a:endParaRPr lang="en-US" sz="1400" b="1" dirty="0">
              <a:solidFill>
                <a:srgbClr val="002060"/>
              </a:solidFill>
            </a:endParaRPr>
          </a:p>
          <a:p>
            <a:pPr marL="285750" lvl="0" indent="-285750" algn="l">
              <a:buFont typeface="Arial" panose="020B0604020202020204" pitchFamily="34" charset="0"/>
              <a:buChar char="•"/>
            </a:pPr>
            <a:r>
              <a:rPr lang="en-US" sz="1400" b="1" dirty="0">
                <a:solidFill>
                  <a:srgbClr val="002060"/>
                </a:solidFill>
              </a:rPr>
              <a:t>Follow all safety guidelines for each piece of equipment, instrument, tool, etc.</a:t>
            </a:r>
          </a:p>
          <a:p>
            <a:pPr marL="285750" lvl="0" indent="-285750" algn="l">
              <a:buFont typeface="Arial" panose="020B0604020202020204" pitchFamily="34" charset="0"/>
              <a:buChar char="•"/>
            </a:pPr>
            <a:endParaRPr lang="en-US" sz="1400" b="1" dirty="0">
              <a:solidFill>
                <a:srgbClr val="002060"/>
              </a:solidFill>
            </a:endParaRPr>
          </a:p>
          <a:p>
            <a:pPr marL="285750" lvl="0" indent="-285750" algn="l">
              <a:buFont typeface="Arial" panose="020B0604020202020204" pitchFamily="34" charset="0"/>
              <a:buChar char="•"/>
            </a:pPr>
            <a:r>
              <a:rPr lang="en-US" sz="1400" b="1" dirty="0">
                <a:solidFill>
                  <a:srgbClr val="002060"/>
                </a:solidFill>
              </a:rPr>
              <a:t>If unsure how to run equipment, instruments, tools, etc. – Ask!</a:t>
            </a:r>
          </a:p>
          <a:p>
            <a:pPr marL="285750" lvl="0" indent="-285750" algn="l">
              <a:buFont typeface="Arial" panose="020B0604020202020204" pitchFamily="34" charset="0"/>
              <a:buChar char="•"/>
            </a:pPr>
            <a:endParaRPr lang="en-US" sz="1400" b="1" dirty="0">
              <a:solidFill>
                <a:srgbClr val="002060"/>
              </a:solidFill>
            </a:endParaRPr>
          </a:p>
          <a:p>
            <a:pPr marL="285750" lvl="0" indent="-285750" algn="l">
              <a:buFont typeface="Arial" panose="020B0604020202020204" pitchFamily="34" charset="0"/>
              <a:buChar char="•"/>
            </a:pPr>
            <a:r>
              <a:rPr lang="en-US" sz="1400" b="1" dirty="0">
                <a:solidFill>
                  <a:srgbClr val="002060"/>
                </a:solidFill>
              </a:rPr>
              <a:t>Return equipment, chemicals, supplies, etc. to correct storage location.</a:t>
            </a:r>
          </a:p>
          <a:p>
            <a:pPr marL="285750" lvl="0" indent="-285750" algn="l">
              <a:buFont typeface="Arial" panose="020B0604020202020204" pitchFamily="34" charset="0"/>
              <a:buChar char="•"/>
            </a:pPr>
            <a:endParaRPr lang="en-US" sz="1400" b="1" dirty="0">
              <a:solidFill>
                <a:srgbClr val="002060"/>
              </a:solidFill>
            </a:endParaRPr>
          </a:p>
          <a:p>
            <a:pPr marL="285750" lvl="0" indent="-285750" algn="l">
              <a:buFont typeface="Arial" panose="020B0604020202020204" pitchFamily="34" charset="0"/>
              <a:buChar char="•"/>
            </a:pPr>
            <a:r>
              <a:rPr lang="en-US" sz="1400" b="1" dirty="0">
                <a:solidFill>
                  <a:srgbClr val="002060"/>
                </a:solidFill>
              </a:rPr>
              <a:t>Maintain a safe and clean work space</a:t>
            </a:r>
          </a:p>
          <a:p>
            <a:endParaRPr lang="en-US" sz="1400" b="1" dirty="0"/>
          </a:p>
        </p:txBody>
      </p:sp>
      <p:sp>
        <p:nvSpPr>
          <p:cNvPr id="3" name="Title 2"/>
          <p:cNvSpPr>
            <a:spLocks noGrp="1"/>
          </p:cNvSpPr>
          <p:nvPr>
            <p:ph type="ctrTitle"/>
          </p:nvPr>
        </p:nvSpPr>
        <p:spPr>
          <a:xfrm>
            <a:off x="304800" y="381000"/>
            <a:ext cx="8305800" cy="1052732"/>
          </a:xfrm>
        </p:spPr>
        <p:txBody>
          <a:bodyPr/>
          <a:lstStyle/>
          <a:p>
            <a:r>
              <a:rPr lang="en-US" dirty="0" smtClean="0">
                <a:solidFill>
                  <a:srgbClr val="002060"/>
                </a:solidFill>
              </a:rPr>
              <a:t>Responsibility</a:t>
            </a:r>
            <a:endParaRPr lang="en-US" dirty="0">
              <a:solidFill>
                <a:srgbClr val="002060"/>
              </a:solidFill>
            </a:endParaRPr>
          </a:p>
        </p:txBody>
      </p:sp>
    </p:spTree>
    <p:extLst>
      <p:ext uri="{BB962C8B-B14F-4D97-AF65-F5344CB8AC3E}">
        <p14:creationId xmlns:p14="http://schemas.microsoft.com/office/powerpoint/2010/main" val="1703052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334000"/>
          </a:xfrm>
        </p:spPr>
        <p:txBody>
          <a:bodyPr>
            <a:normAutofit/>
          </a:bodyPr>
          <a:lstStyle/>
          <a:p>
            <a:r>
              <a:rPr lang="en-US" dirty="0" smtClean="0">
                <a:solidFill>
                  <a:srgbClr val="002060"/>
                </a:solidFill>
              </a:rPr>
              <a:t>Heat Cramps</a:t>
            </a:r>
          </a:p>
          <a:p>
            <a:pPr lvl="1"/>
            <a:r>
              <a:rPr lang="en-US" dirty="0" smtClean="0">
                <a:solidFill>
                  <a:srgbClr val="002060"/>
                </a:solidFill>
              </a:rPr>
              <a:t>Muscle pains and spasms</a:t>
            </a:r>
          </a:p>
          <a:p>
            <a:pPr lvl="1"/>
            <a:endParaRPr lang="en-US" dirty="0" smtClean="0">
              <a:solidFill>
                <a:srgbClr val="002060"/>
              </a:solidFill>
            </a:endParaRPr>
          </a:p>
          <a:p>
            <a:r>
              <a:rPr lang="en-US" dirty="0" smtClean="0">
                <a:solidFill>
                  <a:srgbClr val="002060"/>
                </a:solidFill>
              </a:rPr>
              <a:t>Heat Exhaustion</a:t>
            </a:r>
          </a:p>
          <a:p>
            <a:pPr lvl="1"/>
            <a:r>
              <a:rPr lang="en-US" dirty="0" smtClean="0">
                <a:solidFill>
                  <a:srgbClr val="002060"/>
                </a:solidFill>
              </a:rPr>
              <a:t>flushed skin; Headache; Nausea; Dizziness; and Weakness</a:t>
            </a:r>
          </a:p>
          <a:p>
            <a:pPr marL="365760" lvl="1" indent="0">
              <a:buNone/>
            </a:pPr>
            <a:r>
              <a:rPr lang="en-US" dirty="0" smtClean="0">
                <a:solidFill>
                  <a:srgbClr val="002060"/>
                </a:solidFill>
              </a:rPr>
              <a:t> </a:t>
            </a:r>
          </a:p>
          <a:p>
            <a:r>
              <a:rPr lang="en-US" dirty="0" smtClean="0">
                <a:solidFill>
                  <a:srgbClr val="002060"/>
                </a:solidFill>
              </a:rPr>
              <a:t>Heat Stroke</a:t>
            </a:r>
          </a:p>
          <a:p>
            <a:pPr lvl="1"/>
            <a:r>
              <a:rPr lang="en-US" dirty="0" smtClean="0">
                <a:solidFill>
                  <a:srgbClr val="002060"/>
                </a:solidFill>
              </a:rPr>
              <a:t>High body temp; red skin; Changes in consciousness; Rapid, weak pulse; Rapid, Shallow breathing; Confusion; Vomiting; and Seizures</a:t>
            </a:r>
          </a:p>
        </p:txBody>
      </p:sp>
      <p:sp>
        <p:nvSpPr>
          <p:cNvPr id="2" name="Title 1"/>
          <p:cNvSpPr>
            <a:spLocks noGrp="1"/>
          </p:cNvSpPr>
          <p:nvPr>
            <p:ph type="title"/>
          </p:nvPr>
        </p:nvSpPr>
        <p:spPr>
          <a:xfrm>
            <a:off x="0" y="76200"/>
            <a:ext cx="9144000" cy="1066800"/>
          </a:xfrm>
        </p:spPr>
        <p:txBody>
          <a:bodyPr/>
          <a:lstStyle/>
          <a:p>
            <a:pPr algn="ctr"/>
            <a:r>
              <a:rPr lang="en-US" dirty="0" smtClean="0">
                <a:solidFill>
                  <a:srgbClr val="002060"/>
                </a:solidFill>
              </a:rPr>
              <a:t>Heat-Related Illnesses</a:t>
            </a:r>
            <a:endParaRPr lang="en-US" dirty="0">
              <a:solidFill>
                <a:srgbClr val="002060"/>
              </a:solidFill>
            </a:endParaRPr>
          </a:p>
        </p:txBody>
      </p:sp>
    </p:spTree>
    <p:extLst>
      <p:ext uri="{BB962C8B-B14F-4D97-AF65-F5344CB8AC3E}">
        <p14:creationId xmlns:p14="http://schemas.microsoft.com/office/powerpoint/2010/main" val="1968987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334000"/>
          </a:xfrm>
        </p:spPr>
        <p:txBody>
          <a:bodyPr>
            <a:normAutofit/>
          </a:bodyPr>
          <a:lstStyle/>
          <a:p>
            <a:r>
              <a:rPr lang="en-US" dirty="0" smtClean="0">
                <a:solidFill>
                  <a:srgbClr val="002060"/>
                </a:solidFill>
              </a:rPr>
              <a:t>Get the person to cool dry place</a:t>
            </a:r>
          </a:p>
          <a:p>
            <a:endParaRPr lang="en-US" dirty="0" smtClean="0">
              <a:solidFill>
                <a:srgbClr val="002060"/>
              </a:solidFill>
            </a:endParaRPr>
          </a:p>
          <a:p>
            <a:r>
              <a:rPr lang="en-US" dirty="0" smtClean="0">
                <a:solidFill>
                  <a:srgbClr val="002060"/>
                </a:solidFill>
              </a:rPr>
              <a:t>Light stretch and massage the affected muscle(s)</a:t>
            </a:r>
          </a:p>
          <a:p>
            <a:endParaRPr lang="en-US" dirty="0" smtClean="0">
              <a:solidFill>
                <a:srgbClr val="002060"/>
              </a:solidFill>
            </a:endParaRPr>
          </a:p>
          <a:p>
            <a:r>
              <a:rPr lang="en-US" dirty="0" smtClean="0">
                <a:solidFill>
                  <a:srgbClr val="002060"/>
                </a:solidFill>
              </a:rPr>
              <a:t>Give electrolyte-containing fluid (PowerAde, Gatorade, fruit juice, etc.) or water. </a:t>
            </a:r>
          </a:p>
          <a:p>
            <a:endParaRPr lang="en-US" dirty="0" smtClean="0">
              <a:solidFill>
                <a:srgbClr val="002060"/>
              </a:solidFill>
            </a:endParaRPr>
          </a:p>
        </p:txBody>
      </p:sp>
      <p:sp>
        <p:nvSpPr>
          <p:cNvPr id="2" name="Title 1"/>
          <p:cNvSpPr>
            <a:spLocks noGrp="1"/>
          </p:cNvSpPr>
          <p:nvPr>
            <p:ph type="title"/>
          </p:nvPr>
        </p:nvSpPr>
        <p:spPr>
          <a:xfrm>
            <a:off x="0" y="76200"/>
            <a:ext cx="9144000" cy="1066800"/>
          </a:xfrm>
        </p:spPr>
        <p:txBody>
          <a:bodyPr/>
          <a:lstStyle/>
          <a:p>
            <a:pPr algn="ctr"/>
            <a:r>
              <a:rPr lang="en-US" dirty="0" smtClean="0">
                <a:solidFill>
                  <a:srgbClr val="002060"/>
                </a:solidFill>
              </a:rPr>
              <a:t>Heat Cramps</a:t>
            </a:r>
            <a:endParaRPr lang="en-US" dirty="0">
              <a:solidFill>
                <a:srgbClr val="002060"/>
              </a:solidFill>
            </a:endParaRPr>
          </a:p>
        </p:txBody>
      </p:sp>
    </p:spTree>
    <p:extLst>
      <p:ext uri="{BB962C8B-B14F-4D97-AF65-F5344CB8AC3E}">
        <p14:creationId xmlns:p14="http://schemas.microsoft.com/office/powerpoint/2010/main" val="4243668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334000"/>
          </a:xfrm>
        </p:spPr>
        <p:txBody>
          <a:bodyPr>
            <a:normAutofit/>
          </a:bodyPr>
          <a:lstStyle/>
          <a:p>
            <a:r>
              <a:rPr lang="en-US" dirty="0" smtClean="0">
                <a:solidFill>
                  <a:srgbClr val="002060"/>
                </a:solidFill>
              </a:rPr>
              <a:t>Move person to cooler environment </a:t>
            </a:r>
          </a:p>
          <a:p>
            <a:r>
              <a:rPr lang="en-US" dirty="0" smtClean="0">
                <a:solidFill>
                  <a:srgbClr val="002060"/>
                </a:solidFill>
              </a:rPr>
              <a:t>Remove or loosen as much clothing as possible</a:t>
            </a:r>
          </a:p>
          <a:p>
            <a:r>
              <a:rPr lang="en-US" dirty="0" smtClean="0">
                <a:solidFill>
                  <a:srgbClr val="002060"/>
                </a:solidFill>
              </a:rPr>
              <a:t>Apply cool, wet cloths to skin</a:t>
            </a:r>
          </a:p>
          <a:p>
            <a:r>
              <a:rPr lang="en-US" dirty="0" smtClean="0">
                <a:solidFill>
                  <a:srgbClr val="002060"/>
                </a:solidFill>
              </a:rPr>
              <a:t>Fan/spray person with water</a:t>
            </a:r>
          </a:p>
          <a:p>
            <a:r>
              <a:rPr lang="en-US" dirty="0" smtClean="0">
                <a:solidFill>
                  <a:srgbClr val="002060"/>
                </a:solidFill>
              </a:rPr>
              <a:t>Give small amounts of a cool fluids (sports drinks, fruit juice, water)</a:t>
            </a:r>
          </a:p>
          <a:p>
            <a:pPr lvl="1"/>
            <a:r>
              <a:rPr lang="en-US" dirty="0" smtClean="0">
                <a:solidFill>
                  <a:srgbClr val="002060"/>
                </a:solidFill>
              </a:rPr>
              <a:t>4 ounces every 15 minutes</a:t>
            </a:r>
            <a:endParaRPr lang="en-US" dirty="0">
              <a:solidFill>
                <a:srgbClr val="002060"/>
              </a:solidFill>
            </a:endParaRPr>
          </a:p>
          <a:p>
            <a:pPr lvl="0"/>
            <a:r>
              <a:rPr lang="en-US" dirty="0" smtClean="0">
                <a:solidFill>
                  <a:srgbClr val="002060"/>
                </a:solidFill>
              </a:rPr>
              <a:t>Call 911 if condition does not improve, person refuses fluids, goes unconscious or vomits</a:t>
            </a:r>
            <a:endParaRPr lang="en-US" dirty="0">
              <a:solidFill>
                <a:srgbClr val="002060"/>
              </a:solidFill>
            </a:endParaRPr>
          </a:p>
        </p:txBody>
      </p:sp>
      <p:sp>
        <p:nvSpPr>
          <p:cNvPr id="2" name="Title 1"/>
          <p:cNvSpPr>
            <a:spLocks noGrp="1"/>
          </p:cNvSpPr>
          <p:nvPr>
            <p:ph type="title"/>
          </p:nvPr>
        </p:nvSpPr>
        <p:spPr>
          <a:xfrm>
            <a:off x="0" y="76200"/>
            <a:ext cx="9144000" cy="1066800"/>
          </a:xfrm>
        </p:spPr>
        <p:txBody>
          <a:bodyPr/>
          <a:lstStyle/>
          <a:p>
            <a:pPr algn="ctr"/>
            <a:r>
              <a:rPr lang="en-US" dirty="0" smtClean="0">
                <a:solidFill>
                  <a:srgbClr val="002060"/>
                </a:solidFill>
              </a:rPr>
              <a:t>Heat Exhaustion</a:t>
            </a:r>
            <a:endParaRPr lang="en-US" dirty="0">
              <a:solidFill>
                <a:srgbClr val="002060"/>
              </a:solidFill>
            </a:endParaRPr>
          </a:p>
        </p:txBody>
      </p:sp>
    </p:spTree>
    <p:extLst>
      <p:ext uri="{BB962C8B-B14F-4D97-AF65-F5344CB8AC3E}">
        <p14:creationId xmlns:p14="http://schemas.microsoft.com/office/powerpoint/2010/main" val="382227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334000"/>
          </a:xfrm>
        </p:spPr>
        <p:txBody>
          <a:bodyPr>
            <a:normAutofit/>
          </a:bodyPr>
          <a:lstStyle/>
          <a:p>
            <a:r>
              <a:rPr lang="en-US" dirty="0" smtClean="0">
                <a:solidFill>
                  <a:srgbClr val="002060"/>
                </a:solidFill>
              </a:rPr>
              <a:t>Call 911 – Life-threatening!</a:t>
            </a:r>
          </a:p>
          <a:p>
            <a:endParaRPr lang="en-US" dirty="0" smtClean="0">
              <a:solidFill>
                <a:srgbClr val="002060"/>
              </a:solidFill>
            </a:endParaRPr>
          </a:p>
          <a:p>
            <a:r>
              <a:rPr lang="en-US" dirty="0" smtClean="0">
                <a:solidFill>
                  <a:srgbClr val="002060"/>
                </a:solidFill>
              </a:rPr>
              <a:t>Rapidly cool the body by spraying person with cold water</a:t>
            </a:r>
          </a:p>
          <a:p>
            <a:endParaRPr lang="en-US" dirty="0" smtClean="0">
              <a:solidFill>
                <a:srgbClr val="002060"/>
              </a:solidFill>
            </a:endParaRPr>
          </a:p>
          <a:p>
            <a:r>
              <a:rPr lang="en-US" dirty="0" smtClean="0">
                <a:solidFill>
                  <a:srgbClr val="002060"/>
                </a:solidFill>
              </a:rPr>
              <a:t>Sponge person with ice water-doused towels</a:t>
            </a:r>
          </a:p>
          <a:p>
            <a:endParaRPr lang="en-US" dirty="0" smtClean="0">
              <a:solidFill>
                <a:srgbClr val="002060"/>
              </a:solidFill>
            </a:endParaRPr>
          </a:p>
          <a:p>
            <a:r>
              <a:rPr lang="en-US" dirty="0" smtClean="0">
                <a:solidFill>
                  <a:srgbClr val="002060"/>
                </a:solidFill>
              </a:rPr>
              <a:t>Cover the person in bags of ice</a:t>
            </a:r>
          </a:p>
        </p:txBody>
      </p:sp>
      <p:sp>
        <p:nvSpPr>
          <p:cNvPr id="2" name="Title 1"/>
          <p:cNvSpPr>
            <a:spLocks noGrp="1"/>
          </p:cNvSpPr>
          <p:nvPr>
            <p:ph type="title"/>
          </p:nvPr>
        </p:nvSpPr>
        <p:spPr>
          <a:xfrm>
            <a:off x="0" y="76200"/>
            <a:ext cx="9144000" cy="1066800"/>
          </a:xfrm>
        </p:spPr>
        <p:txBody>
          <a:bodyPr/>
          <a:lstStyle/>
          <a:p>
            <a:pPr algn="ctr"/>
            <a:r>
              <a:rPr lang="en-US" dirty="0" smtClean="0">
                <a:solidFill>
                  <a:srgbClr val="002060"/>
                </a:solidFill>
              </a:rPr>
              <a:t>Heat Stroke</a:t>
            </a:r>
            <a:endParaRPr lang="en-US" dirty="0">
              <a:solidFill>
                <a:srgbClr val="002060"/>
              </a:solidFill>
            </a:endParaRPr>
          </a:p>
        </p:txBody>
      </p:sp>
    </p:spTree>
    <p:extLst>
      <p:ext uri="{BB962C8B-B14F-4D97-AF65-F5344CB8AC3E}">
        <p14:creationId xmlns:p14="http://schemas.microsoft.com/office/powerpoint/2010/main" val="3244911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914400"/>
            <a:ext cx="9144000" cy="4343400"/>
          </a:xfrm>
        </p:spPr>
        <p:txBody>
          <a:bodyPr>
            <a:normAutofit/>
          </a:bodyPr>
          <a:lstStyle/>
          <a:p>
            <a:r>
              <a:rPr lang="en-US" b="1" dirty="0" smtClean="0"/>
              <a:t>                             Questions?</a:t>
            </a:r>
            <a:r>
              <a:rPr lang="en-US" dirty="0" smtClean="0"/>
              <a:t/>
            </a:r>
            <a:br>
              <a:rPr lang="en-US" dirty="0" smtClean="0"/>
            </a:br>
            <a:r>
              <a:rPr lang="en-US" dirty="0" smtClean="0"/>
              <a:t/>
            </a:r>
            <a:br>
              <a:rPr lang="en-US" dirty="0" smtClean="0"/>
            </a:br>
            <a:r>
              <a:rPr lang="en-US" dirty="0" smtClean="0"/>
              <a:t/>
            </a:r>
            <a:br>
              <a:rPr lang="en-US" dirty="0" smtClean="0"/>
            </a:br>
            <a:endParaRPr lang="en-US" i="1" dirty="0"/>
          </a:p>
        </p:txBody>
      </p:sp>
    </p:spTree>
    <p:extLst>
      <p:ext uri="{BB962C8B-B14F-4D97-AF65-F5344CB8AC3E}">
        <p14:creationId xmlns:p14="http://schemas.microsoft.com/office/powerpoint/2010/main" val="36555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solidFill>
                  <a:srgbClr val="002060"/>
                </a:solidFill>
              </a:rPr>
              <a:t>Dean provides all access privileges and has right to revoke privileges</a:t>
            </a:r>
          </a:p>
          <a:p>
            <a:endParaRPr lang="en-US" dirty="0">
              <a:solidFill>
                <a:srgbClr val="002060"/>
              </a:solidFill>
            </a:endParaRPr>
          </a:p>
          <a:p>
            <a:r>
              <a:rPr lang="en-US" dirty="0">
                <a:solidFill>
                  <a:srgbClr val="002060"/>
                </a:solidFill>
              </a:rPr>
              <a:t>Actions resulting in loss of privilege:</a:t>
            </a:r>
          </a:p>
          <a:p>
            <a:pPr lvl="1"/>
            <a:r>
              <a:rPr lang="en-US" dirty="0">
                <a:solidFill>
                  <a:srgbClr val="002060"/>
                </a:solidFill>
              </a:rPr>
              <a:t>Damaged equipment, room or furniture</a:t>
            </a:r>
          </a:p>
          <a:p>
            <a:pPr lvl="1"/>
            <a:r>
              <a:rPr lang="en-US" dirty="0">
                <a:solidFill>
                  <a:srgbClr val="002060"/>
                </a:solidFill>
              </a:rPr>
              <a:t>Unsafe acts – putting others at risk</a:t>
            </a:r>
          </a:p>
          <a:p>
            <a:pPr lvl="1"/>
            <a:r>
              <a:rPr lang="en-US" dirty="0">
                <a:solidFill>
                  <a:srgbClr val="002060"/>
                </a:solidFill>
              </a:rPr>
              <a:t>Unsupervised before/after-hour use</a:t>
            </a:r>
          </a:p>
          <a:p>
            <a:pPr lvl="1"/>
            <a:endParaRPr lang="en-US" dirty="0">
              <a:solidFill>
                <a:srgbClr val="002060"/>
              </a:solidFill>
            </a:endParaRPr>
          </a:p>
          <a:p>
            <a:pPr lvl="0"/>
            <a:r>
              <a:rPr lang="en-US" dirty="0">
                <a:solidFill>
                  <a:srgbClr val="002060"/>
                </a:solidFill>
              </a:rPr>
              <a:t>Can result in faculty sponsor’s ability to provide access to other students</a:t>
            </a:r>
          </a:p>
          <a:p>
            <a:endParaRPr lang="en-US" b="1" dirty="0"/>
          </a:p>
        </p:txBody>
      </p:sp>
      <p:sp>
        <p:nvSpPr>
          <p:cNvPr id="3" name="Title 2"/>
          <p:cNvSpPr>
            <a:spLocks noGrp="1"/>
          </p:cNvSpPr>
          <p:nvPr>
            <p:ph type="title"/>
          </p:nvPr>
        </p:nvSpPr>
        <p:spPr/>
        <p:txBody>
          <a:bodyPr/>
          <a:lstStyle/>
          <a:p>
            <a:pPr algn="ctr"/>
            <a:r>
              <a:rPr lang="en-US" dirty="0" smtClean="0">
                <a:solidFill>
                  <a:srgbClr val="002060"/>
                </a:solidFill>
              </a:rPr>
              <a:t>Loss of Privilege/Access</a:t>
            </a:r>
            <a:endParaRPr lang="en-US" dirty="0">
              <a:solidFill>
                <a:srgbClr val="002060"/>
              </a:solidFill>
            </a:endParaRPr>
          </a:p>
        </p:txBody>
      </p:sp>
    </p:spTree>
    <p:extLst>
      <p:ext uri="{BB962C8B-B14F-4D97-AF65-F5344CB8AC3E}">
        <p14:creationId xmlns:p14="http://schemas.microsoft.com/office/powerpoint/2010/main" val="3398181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763000" cy="5334000"/>
          </a:xfrm>
        </p:spPr>
        <p:txBody>
          <a:bodyPr>
            <a:normAutofit/>
          </a:bodyPr>
          <a:lstStyle/>
          <a:p>
            <a:r>
              <a:rPr lang="en-US" dirty="0" smtClean="0">
                <a:solidFill>
                  <a:srgbClr val="002060"/>
                </a:solidFill>
              </a:rPr>
              <a:t>Call 911 (9-911 from Red Phones &amp; SU land lines)</a:t>
            </a:r>
          </a:p>
          <a:p>
            <a:pPr lvl="1"/>
            <a:r>
              <a:rPr lang="en-US" dirty="0" smtClean="0">
                <a:solidFill>
                  <a:srgbClr val="002060"/>
                </a:solidFill>
              </a:rPr>
              <a:t>Fire, serious bodily injury</a:t>
            </a:r>
          </a:p>
          <a:p>
            <a:pPr lvl="0"/>
            <a:r>
              <a:rPr lang="en-US" dirty="0" smtClean="0">
                <a:solidFill>
                  <a:srgbClr val="002060"/>
                </a:solidFill>
              </a:rPr>
              <a:t>Non-Emergency Call Boxes </a:t>
            </a:r>
          </a:p>
          <a:p>
            <a:pPr lvl="1"/>
            <a:r>
              <a:rPr lang="en-US" dirty="0" smtClean="0">
                <a:solidFill>
                  <a:srgbClr val="002060"/>
                </a:solidFill>
              </a:rPr>
              <a:t>Push to talk, release to listen</a:t>
            </a:r>
          </a:p>
          <a:p>
            <a:pPr lvl="1"/>
            <a:r>
              <a:rPr lang="en-US" dirty="0" smtClean="0">
                <a:solidFill>
                  <a:srgbClr val="002060"/>
                </a:solidFill>
              </a:rPr>
              <a:t>Connect directly to Facilities</a:t>
            </a:r>
          </a:p>
          <a:p>
            <a:pPr lvl="2"/>
            <a:r>
              <a:rPr lang="en-US" dirty="0" smtClean="0">
                <a:solidFill>
                  <a:srgbClr val="002060"/>
                </a:solidFill>
              </a:rPr>
              <a:t>Located in:</a:t>
            </a:r>
          </a:p>
          <a:p>
            <a:pPr lvl="3"/>
            <a:r>
              <a:rPr lang="en-US" dirty="0" smtClean="0">
                <a:solidFill>
                  <a:srgbClr val="002060"/>
                </a:solidFill>
              </a:rPr>
              <a:t>Byrd Science Center NE </a:t>
            </a:r>
            <a:r>
              <a:rPr lang="en-US" dirty="0">
                <a:solidFill>
                  <a:srgbClr val="002060"/>
                </a:solidFill>
              </a:rPr>
              <a:t>c</a:t>
            </a:r>
            <a:r>
              <a:rPr lang="en-US" dirty="0" smtClean="0">
                <a:solidFill>
                  <a:srgbClr val="002060"/>
                </a:solidFill>
              </a:rPr>
              <a:t>orridors</a:t>
            </a:r>
          </a:p>
          <a:p>
            <a:pPr lvl="3"/>
            <a:r>
              <a:rPr lang="en-US" dirty="0" smtClean="0">
                <a:solidFill>
                  <a:srgbClr val="002060"/>
                </a:solidFill>
              </a:rPr>
              <a:t>Snyder Hall corridors</a:t>
            </a:r>
          </a:p>
          <a:p>
            <a:pPr lvl="3"/>
            <a:r>
              <a:rPr lang="en-US" dirty="0" smtClean="0">
                <a:solidFill>
                  <a:srgbClr val="002060"/>
                </a:solidFill>
              </a:rPr>
              <a:t>Stutzman-</a:t>
            </a:r>
            <a:r>
              <a:rPr lang="en-US" dirty="0" err="1" smtClean="0">
                <a:solidFill>
                  <a:srgbClr val="002060"/>
                </a:solidFill>
              </a:rPr>
              <a:t>Slonaker</a:t>
            </a:r>
            <a:r>
              <a:rPr lang="en-US" dirty="0" smtClean="0">
                <a:solidFill>
                  <a:srgbClr val="002060"/>
                </a:solidFill>
              </a:rPr>
              <a:t> Hall corridors</a:t>
            </a:r>
            <a:endParaRPr lang="en-US" dirty="0">
              <a:solidFill>
                <a:srgbClr val="002060"/>
              </a:solidFill>
            </a:endParaRPr>
          </a:p>
          <a:p>
            <a:pPr lvl="0"/>
            <a:r>
              <a:rPr lang="en-US" dirty="0" smtClean="0">
                <a:solidFill>
                  <a:srgbClr val="002060"/>
                </a:solidFill>
              </a:rPr>
              <a:t>Non-emergency events – inform faculty member or use chain of contacts (next to doors leading to each lab)</a:t>
            </a:r>
            <a:endParaRPr lang="en-US" dirty="0">
              <a:solidFill>
                <a:srgbClr val="002060"/>
              </a:solidFill>
            </a:endParaRPr>
          </a:p>
          <a:p>
            <a:pPr lvl="1"/>
            <a:endParaRPr lang="en-US" dirty="0"/>
          </a:p>
        </p:txBody>
      </p:sp>
      <p:sp>
        <p:nvSpPr>
          <p:cNvPr id="2" name="Title 1"/>
          <p:cNvSpPr>
            <a:spLocks noGrp="1"/>
          </p:cNvSpPr>
          <p:nvPr>
            <p:ph type="title"/>
          </p:nvPr>
        </p:nvSpPr>
        <p:spPr>
          <a:xfrm>
            <a:off x="0" y="76200"/>
            <a:ext cx="9144000" cy="1066800"/>
          </a:xfrm>
        </p:spPr>
        <p:txBody>
          <a:bodyPr/>
          <a:lstStyle/>
          <a:p>
            <a:pPr algn="ctr"/>
            <a:r>
              <a:rPr lang="en-US" dirty="0" smtClean="0">
                <a:solidFill>
                  <a:srgbClr val="002060"/>
                </a:solidFill>
              </a:rPr>
              <a:t>Emergency Procedures</a:t>
            </a:r>
            <a:endParaRPr lang="en-US" dirty="0">
              <a:solidFill>
                <a:srgbClr val="002060"/>
              </a:solidFill>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56" t="5335" r="8022" b="6145"/>
          <a:stretch/>
        </p:blipFill>
        <p:spPr bwMode="auto">
          <a:xfrm>
            <a:off x="6172200" y="1676400"/>
            <a:ext cx="2176181" cy="327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521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334000"/>
          </a:xfrm>
        </p:spPr>
        <p:txBody>
          <a:bodyPr>
            <a:normAutofit/>
          </a:bodyPr>
          <a:lstStyle/>
          <a:p>
            <a:r>
              <a:rPr lang="en-US" dirty="0" smtClean="0">
                <a:solidFill>
                  <a:srgbClr val="002060"/>
                </a:solidFill>
              </a:rPr>
              <a:t>Most laboratories have the following emergency equipment</a:t>
            </a:r>
          </a:p>
          <a:p>
            <a:pPr lvl="1"/>
            <a:r>
              <a:rPr lang="en-US" dirty="0" smtClean="0">
                <a:solidFill>
                  <a:srgbClr val="002060"/>
                </a:solidFill>
                <a:hlinkClick r:id="rId3"/>
              </a:rPr>
              <a:t>Fire Extinguishers</a:t>
            </a:r>
            <a:endParaRPr lang="en-US" dirty="0" smtClean="0">
              <a:solidFill>
                <a:srgbClr val="002060"/>
              </a:solidFill>
            </a:endParaRPr>
          </a:p>
          <a:p>
            <a:pPr lvl="1"/>
            <a:r>
              <a:rPr lang="en-US" dirty="0" smtClean="0">
                <a:solidFill>
                  <a:srgbClr val="002060"/>
                </a:solidFill>
                <a:hlinkClick r:id="rId4"/>
              </a:rPr>
              <a:t>Fire Blankets</a:t>
            </a:r>
            <a:endParaRPr lang="en-US" dirty="0" smtClean="0">
              <a:solidFill>
                <a:srgbClr val="002060"/>
              </a:solidFill>
            </a:endParaRPr>
          </a:p>
          <a:p>
            <a:pPr lvl="1"/>
            <a:r>
              <a:rPr lang="en-US" dirty="0">
                <a:solidFill>
                  <a:srgbClr val="002060"/>
                </a:solidFill>
              </a:rPr>
              <a:t>Eye Wash </a:t>
            </a:r>
            <a:r>
              <a:rPr lang="en-US" dirty="0" smtClean="0">
                <a:solidFill>
                  <a:srgbClr val="002060"/>
                </a:solidFill>
              </a:rPr>
              <a:t>Stations</a:t>
            </a:r>
          </a:p>
          <a:p>
            <a:pPr lvl="1"/>
            <a:r>
              <a:rPr lang="en-US" dirty="0" smtClean="0">
                <a:solidFill>
                  <a:srgbClr val="002060"/>
                </a:solidFill>
              </a:rPr>
              <a:t>First Aid Kits</a:t>
            </a:r>
          </a:p>
          <a:p>
            <a:pPr lvl="1"/>
            <a:r>
              <a:rPr lang="en-US" dirty="0" smtClean="0">
                <a:solidFill>
                  <a:srgbClr val="002060"/>
                </a:solidFill>
              </a:rPr>
              <a:t>Spill Kits</a:t>
            </a:r>
          </a:p>
          <a:p>
            <a:pPr lvl="1"/>
            <a:r>
              <a:rPr lang="en-US" dirty="0" smtClean="0">
                <a:solidFill>
                  <a:srgbClr val="002060"/>
                </a:solidFill>
              </a:rPr>
              <a:t>Showers</a:t>
            </a:r>
          </a:p>
          <a:p>
            <a:pPr lvl="1"/>
            <a:r>
              <a:rPr lang="en-US" dirty="0" smtClean="0">
                <a:solidFill>
                  <a:srgbClr val="002060"/>
                </a:solidFill>
              </a:rPr>
              <a:t>Emergency Gas Shutoffs</a:t>
            </a:r>
          </a:p>
          <a:p>
            <a:pPr lvl="0"/>
            <a:r>
              <a:rPr lang="en-US" dirty="0" smtClean="0">
                <a:solidFill>
                  <a:srgbClr val="002060"/>
                </a:solidFill>
              </a:rPr>
              <a:t>Familiarize yourself with the location of the equipment</a:t>
            </a:r>
            <a:endParaRPr lang="en-US" dirty="0">
              <a:solidFill>
                <a:srgbClr val="002060"/>
              </a:solidFill>
            </a:endParaRPr>
          </a:p>
        </p:txBody>
      </p:sp>
      <p:sp>
        <p:nvSpPr>
          <p:cNvPr id="2" name="Title 1"/>
          <p:cNvSpPr>
            <a:spLocks noGrp="1"/>
          </p:cNvSpPr>
          <p:nvPr>
            <p:ph type="title"/>
          </p:nvPr>
        </p:nvSpPr>
        <p:spPr>
          <a:xfrm>
            <a:off x="0" y="76200"/>
            <a:ext cx="9144000" cy="1066800"/>
          </a:xfrm>
        </p:spPr>
        <p:txBody>
          <a:bodyPr/>
          <a:lstStyle/>
          <a:p>
            <a:pPr algn="ctr"/>
            <a:r>
              <a:rPr lang="en-US" dirty="0" smtClean="0">
                <a:solidFill>
                  <a:srgbClr val="002060"/>
                </a:solidFill>
              </a:rPr>
              <a:t>Emergency Equipment</a:t>
            </a:r>
            <a:endParaRPr lang="en-US" dirty="0">
              <a:solidFill>
                <a:srgbClr val="002060"/>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200" y="1752600"/>
            <a:ext cx="4297076" cy="3222808"/>
          </a:xfrm>
          <a:prstGeom prst="rect">
            <a:avLst/>
          </a:prstGeom>
        </p:spPr>
      </p:pic>
    </p:spTree>
    <p:extLst>
      <p:ext uri="{BB962C8B-B14F-4D97-AF65-F5344CB8AC3E}">
        <p14:creationId xmlns:p14="http://schemas.microsoft.com/office/powerpoint/2010/main" val="3313620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334000"/>
          </a:xfrm>
        </p:spPr>
        <p:txBody>
          <a:bodyPr>
            <a:normAutofit/>
          </a:bodyPr>
          <a:lstStyle/>
          <a:p>
            <a:r>
              <a:rPr lang="en-US" dirty="0" smtClean="0">
                <a:solidFill>
                  <a:srgbClr val="002060"/>
                </a:solidFill>
              </a:rPr>
              <a:t>Least effective control</a:t>
            </a:r>
          </a:p>
          <a:p>
            <a:pPr lvl="1"/>
            <a:r>
              <a:rPr lang="en-US" dirty="0" smtClean="0">
                <a:solidFill>
                  <a:srgbClr val="002060"/>
                </a:solidFill>
              </a:rPr>
              <a:t>Gloves</a:t>
            </a:r>
          </a:p>
          <a:p>
            <a:pPr lvl="1"/>
            <a:r>
              <a:rPr lang="en-US" dirty="0" smtClean="0">
                <a:solidFill>
                  <a:srgbClr val="002060"/>
                </a:solidFill>
              </a:rPr>
              <a:t>Safety glasses</a:t>
            </a:r>
          </a:p>
          <a:p>
            <a:pPr lvl="1"/>
            <a:r>
              <a:rPr lang="en-US" dirty="0" smtClean="0">
                <a:solidFill>
                  <a:srgbClr val="002060"/>
                </a:solidFill>
              </a:rPr>
              <a:t>Closed toed shoes</a:t>
            </a:r>
          </a:p>
          <a:p>
            <a:pPr lvl="0"/>
            <a:r>
              <a:rPr lang="en-US" dirty="0" smtClean="0">
                <a:solidFill>
                  <a:srgbClr val="002060"/>
                </a:solidFill>
              </a:rPr>
              <a:t>Wear appropriate size</a:t>
            </a:r>
          </a:p>
          <a:p>
            <a:pPr marL="0" lvl="0" indent="0">
              <a:buNone/>
            </a:pPr>
            <a:endParaRPr lang="en-US" dirty="0">
              <a:solidFill>
                <a:srgbClr val="1F497D"/>
              </a:solidFill>
            </a:endParaRPr>
          </a:p>
          <a:p>
            <a:pPr lvl="1"/>
            <a:endParaRPr lang="en-US" dirty="0"/>
          </a:p>
        </p:txBody>
      </p:sp>
      <p:sp>
        <p:nvSpPr>
          <p:cNvPr id="2" name="Title 1"/>
          <p:cNvSpPr>
            <a:spLocks noGrp="1"/>
          </p:cNvSpPr>
          <p:nvPr>
            <p:ph type="title"/>
          </p:nvPr>
        </p:nvSpPr>
        <p:spPr>
          <a:xfrm>
            <a:off x="0" y="76200"/>
            <a:ext cx="9144000" cy="1066800"/>
          </a:xfrm>
        </p:spPr>
        <p:txBody>
          <a:bodyPr>
            <a:normAutofit/>
          </a:bodyPr>
          <a:lstStyle/>
          <a:p>
            <a:pPr algn="ctr"/>
            <a:r>
              <a:rPr lang="en-US" dirty="0" smtClean="0">
                <a:solidFill>
                  <a:srgbClr val="002060"/>
                </a:solidFill>
              </a:rPr>
              <a:t>Personal Protective Equipment</a:t>
            </a:r>
            <a:endParaRPr lang="en-US" dirty="0">
              <a:solidFill>
                <a:srgbClr val="002060"/>
              </a:solidFill>
            </a:endParaRPr>
          </a:p>
        </p:txBody>
      </p:sp>
      <p:pic>
        <p:nvPicPr>
          <p:cNvPr id="4" name="Picture 20" descr="C:\Users\drobbins\AppData\Local\Microsoft\Windows\Temporary Internet Files\Content.IE5\FBW85C4R\protecti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47800"/>
            <a:ext cx="3317214"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91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334000"/>
          </a:xfrm>
        </p:spPr>
        <p:txBody>
          <a:bodyPr/>
          <a:lstStyle/>
          <a:p>
            <a:pPr lvl="1"/>
            <a:r>
              <a:rPr lang="en-US" dirty="0" smtClean="0">
                <a:solidFill>
                  <a:srgbClr val="002060"/>
                </a:solidFill>
              </a:rPr>
              <a:t>Training</a:t>
            </a:r>
          </a:p>
          <a:p>
            <a:pPr lvl="1"/>
            <a:r>
              <a:rPr lang="en-US" dirty="0" smtClean="0">
                <a:solidFill>
                  <a:srgbClr val="002060"/>
                </a:solidFill>
              </a:rPr>
              <a:t>Policy/Procedures</a:t>
            </a:r>
          </a:p>
          <a:p>
            <a:pPr lvl="1"/>
            <a:r>
              <a:rPr lang="en-US" dirty="0" smtClean="0">
                <a:solidFill>
                  <a:srgbClr val="002060"/>
                </a:solidFill>
              </a:rPr>
              <a:t>Labeling &amp; Closing containers</a:t>
            </a:r>
            <a:endParaRPr lang="en-US" dirty="0">
              <a:solidFill>
                <a:srgbClr val="002060"/>
              </a:solidFill>
            </a:endParaRPr>
          </a:p>
          <a:p>
            <a:pPr lvl="1"/>
            <a:r>
              <a:rPr lang="en-US" dirty="0" smtClean="0">
                <a:solidFill>
                  <a:srgbClr val="002060"/>
                </a:solidFill>
              </a:rPr>
              <a:t>Housekeeping &amp; </a:t>
            </a:r>
            <a:r>
              <a:rPr lang="en-US" dirty="0">
                <a:solidFill>
                  <a:srgbClr val="002060"/>
                </a:solidFill>
              </a:rPr>
              <a:t>Hand </a:t>
            </a:r>
            <a:r>
              <a:rPr lang="en-US" dirty="0" smtClean="0">
                <a:solidFill>
                  <a:srgbClr val="002060"/>
                </a:solidFill>
              </a:rPr>
              <a:t>washing</a:t>
            </a:r>
          </a:p>
          <a:p>
            <a:pPr lvl="1"/>
            <a:r>
              <a:rPr lang="en-US" dirty="0" smtClean="0">
                <a:solidFill>
                  <a:srgbClr val="002060"/>
                </a:solidFill>
              </a:rPr>
              <a:t>Preventative Maintenance</a:t>
            </a:r>
            <a:endParaRPr lang="en-US" dirty="0">
              <a:solidFill>
                <a:srgbClr val="002060"/>
              </a:solidFill>
            </a:endParaRPr>
          </a:p>
        </p:txBody>
      </p:sp>
      <p:sp>
        <p:nvSpPr>
          <p:cNvPr id="2" name="Title 1"/>
          <p:cNvSpPr>
            <a:spLocks noGrp="1"/>
          </p:cNvSpPr>
          <p:nvPr>
            <p:ph type="title"/>
          </p:nvPr>
        </p:nvSpPr>
        <p:spPr>
          <a:xfrm>
            <a:off x="0" y="76200"/>
            <a:ext cx="9144000" cy="1066800"/>
          </a:xfrm>
        </p:spPr>
        <p:txBody>
          <a:bodyPr/>
          <a:lstStyle/>
          <a:p>
            <a:pPr algn="ctr"/>
            <a:r>
              <a:rPr lang="en-US" dirty="0" smtClean="0">
                <a:solidFill>
                  <a:srgbClr val="002060"/>
                </a:solidFill>
              </a:rPr>
              <a:t>Administrative Controls</a:t>
            </a:r>
            <a:endParaRPr lang="en-US" dirty="0">
              <a:solidFill>
                <a:srgbClr val="002060"/>
              </a:solidFill>
            </a:endParaRPr>
          </a:p>
        </p:txBody>
      </p:sp>
      <p:pic>
        <p:nvPicPr>
          <p:cNvPr id="4" name="Picture 9" descr="C:\Users\drobbins\AppData\Local\Microsoft\Windows\Temporary Internet Files\Content.IE5\FBW85C4R\procedures-sample-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72000"/>
            <a:ext cx="2857143" cy="1879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drobbins\AppData\Local\Microsoft\Windows\Temporary Internet Files\Content.IE5\FBW85C4R\Besen-linear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4858" y="2057400"/>
            <a:ext cx="3763807" cy="4449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817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334000"/>
          </a:xfrm>
        </p:spPr>
        <p:txBody>
          <a:bodyPr/>
          <a:lstStyle/>
          <a:p>
            <a:r>
              <a:rPr lang="en-US" dirty="0" smtClean="0">
                <a:solidFill>
                  <a:srgbClr val="002060"/>
                </a:solidFill>
              </a:rPr>
              <a:t>Remove or provide a barrier from hazard</a:t>
            </a:r>
          </a:p>
          <a:p>
            <a:pPr lvl="1"/>
            <a:r>
              <a:rPr lang="en-US" dirty="0" smtClean="0">
                <a:solidFill>
                  <a:srgbClr val="002060"/>
                </a:solidFill>
              </a:rPr>
              <a:t>Chemical fume hood</a:t>
            </a:r>
          </a:p>
          <a:p>
            <a:pPr lvl="1"/>
            <a:r>
              <a:rPr lang="en-US" dirty="0" smtClean="0">
                <a:solidFill>
                  <a:srgbClr val="002060"/>
                </a:solidFill>
              </a:rPr>
              <a:t>Biosafety cabinet (BSC)</a:t>
            </a:r>
          </a:p>
          <a:p>
            <a:pPr lvl="1"/>
            <a:r>
              <a:rPr lang="en-US" dirty="0" smtClean="0">
                <a:solidFill>
                  <a:srgbClr val="002060"/>
                </a:solidFill>
              </a:rPr>
              <a:t>Machine guard</a:t>
            </a:r>
          </a:p>
          <a:p>
            <a:pPr lvl="1"/>
            <a:r>
              <a:rPr lang="en-US" dirty="0" smtClean="0">
                <a:solidFill>
                  <a:srgbClr val="002060"/>
                </a:solidFill>
              </a:rPr>
              <a:t>General HVAC</a:t>
            </a:r>
          </a:p>
          <a:p>
            <a:pPr marL="457200" lvl="1" indent="0">
              <a:buNone/>
            </a:pPr>
            <a:endParaRPr lang="en-US" dirty="0" smtClean="0"/>
          </a:p>
          <a:p>
            <a:pPr lvl="1"/>
            <a:endParaRPr lang="en-US" dirty="0" smtClean="0"/>
          </a:p>
        </p:txBody>
      </p:sp>
      <p:sp>
        <p:nvSpPr>
          <p:cNvPr id="2" name="Title 1"/>
          <p:cNvSpPr>
            <a:spLocks noGrp="1"/>
          </p:cNvSpPr>
          <p:nvPr>
            <p:ph type="title"/>
          </p:nvPr>
        </p:nvSpPr>
        <p:spPr>
          <a:xfrm>
            <a:off x="0" y="76200"/>
            <a:ext cx="9144000" cy="1066800"/>
          </a:xfrm>
        </p:spPr>
        <p:txBody>
          <a:bodyPr/>
          <a:lstStyle/>
          <a:p>
            <a:pPr algn="ctr"/>
            <a:r>
              <a:rPr lang="en-US" dirty="0" smtClean="0">
                <a:solidFill>
                  <a:srgbClr val="002060"/>
                </a:solidFill>
              </a:rPr>
              <a:t>Engineering Controls</a:t>
            </a:r>
            <a:endParaRPr lang="en-US" dirty="0">
              <a:solidFill>
                <a:srgbClr val="00206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3962400"/>
            <a:ext cx="3950078" cy="242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drobbins\AppData\Local\Microsoft\Windows\Temporary Internet Files\Content.IE5\9HJ0J4VP\medium[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962400"/>
            <a:ext cx="3636774" cy="242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243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334000"/>
          </a:xfrm>
        </p:spPr>
        <p:txBody>
          <a:bodyPr>
            <a:normAutofit/>
          </a:bodyPr>
          <a:lstStyle/>
          <a:p>
            <a:r>
              <a:rPr lang="en-US" dirty="0" smtClean="0">
                <a:solidFill>
                  <a:srgbClr val="002060"/>
                </a:solidFill>
              </a:rPr>
              <a:t>Inspect all tools prior to using</a:t>
            </a:r>
          </a:p>
          <a:p>
            <a:pPr lvl="1"/>
            <a:r>
              <a:rPr lang="en-US" dirty="0" smtClean="0">
                <a:solidFill>
                  <a:srgbClr val="002060"/>
                </a:solidFill>
              </a:rPr>
              <a:t>Damaged cords</a:t>
            </a:r>
          </a:p>
          <a:p>
            <a:pPr lvl="1"/>
            <a:r>
              <a:rPr lang="en-US" dirty="0" smtClean="0">
                <a:solidFill>
                  <a:srgbClr val="002060"/>
                </a:solidFill>
              </a:rPr>
              <a:t>Guards damaged/removed</a:t>
            </a:r>
          </a:p>
          <a:p>
            <a:pPr lvl="1"/>
            <a:r>
              <a:rPr lang="en-US" dirty="0" smtClean="0">
                <a:solidFill>
                  <a:srgbClr val="002060"/>
                </a:solidFill>
              </a:rPr>
              <a:t>Loose handle or other parts</a:t>
            </a:r>
          </a:p>
          <a:p>
            <a:pPr lvl="1"/>
            <a:endParaRPr lang="en-US" dirty="0" smtClean="0">
              <a:solidFill>
                <a:srgbClr val="002060"/>
              </a:solidFill>
            </a:endParaRPr>
          </a:p>
          <a:p>
            <a:pPr lvl="0"/>
            <a:r>
              <a:rPr lang="en-US" dirty="0" smtClean="0">
                <a:solidFill>
                  <a:srgbClr val="002060"/>
                </a:solidFill>
              </a:rPr>
              <a:t>Report all damaged tools immediately to your supervisor</a:t>
            </a:r>
          </a:p>
          <a:p>
            <a:pPr lvl="0"/>
            <a:endParaRPr lang="en-US" dirty="0" smtClean="0">
              <a:solidFill>
                <a:srgbClr val="002060"/>
              </a:solidFill>
            </a:endParaRPr>
          </a:p>
          <a:p>
            <a:pPr lvl="0"/>
            <a:r>
              <a:rPr lang="en-US" dirty="0" smtClean="0">
                <a:solidFill>
                  <a:srgbClr val="002060"/>
                </a:solidFill>
              </a:rPr>
              <a:t>Ensure others in area are informed</a:t>
            </a:r>
          </a:p>
          <a:p>
            <a:pPr lvl="0"/>
            <a:endParaRPr lang="en-US" dirty="0" smtClean="0">
              <a:solidFill>
                <a:srgbClr val="002060"/>
              </a:solidFill>
            </a:endParaRPr>
          </a:p>
          <a:p>
            <a:pPr lvl="0"/>
            <a:r>
              <a:rPr lang="en-US" dirty="0" smtClean="0">
                <a:solidFill>
                  <a:srgbClr val="002060"/>
                </a:solidFill>
              </a:rPr>
              <a:t>Wear appropriate PPE for the work being performed</a:t>
            </a:r>
            <a:endParaRPr lang="en-US" dirty="0">
              <a:solidFill>
                <a:srgbClr val="002060"/>
              </a:solidFill>
            </a:endParaRPr>
          </a:p>
          <a:p>
            <a:pPr lvl="1"/>
            <a:endParaRPr lang="en-US" dirty="0"/>
          </a:p>
          <a:p>
            <a:pPr lvl="1"/>
            <a:endParaRPr lang="en-US" dirty="0" smtClean="0"/>
          </a:p>
        </p:txBody>
      </p:sp>
      <p:sp>
        <p:nvSpPr>
          <p:cNvPr id="2" name="Title 1"/>
          <p:cNvSpPr>
            <a:spLocks noGrp="1"/>
          </p:cNvSpPr>
          <p:nvPr>
            <p:ph type="title"/>
          </p:nvPr>
        </p:nvSpPr>
        <p:spPr>
          <a:xfrm>
            <a:off x="0" y="76200"/>
            <a:ext cx="9144000" cy="1066800"/>
          </a:xfrm>
        </p:spPr>
        <p:txBody>
          <a:bodyPr/>
          <a:lstStyle/>
          <a:p>
            <a:pPr algn="ctr"/>
            <a:r>
              <a:rPr lang="en-US" dirty="0" smtClean="0">
                <a:solidFill>
                  <a:srgbClr val="002060"/>
                </a:solidFill>
              </a:rPr>
              <a:t>Hand &amp; Power Tool Safety</a:t>
            </a:r>
            <a:endParaRPr lang="en-US" dirty="0">
              <a:solidFill>
                <a:srgbClr val="002060"/>
              </a:solidFill>
            </a:endParaRPr>
          </a:p>
        </p:txBody>
      </p:sp>
    </p:spTree>
    <p:extLst>
      <p:ext uri="{BB962C8B-B14F-4D97-AF65-F5344CB8AC3E}">
        <p14:creationId xmlns:p14="http://schemas.microsoft.com/office/powerpoint/2010/main" val="6936261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502</TotalTime>
  <Words>1493</Words>
  <Application>Microsoft Office PowerPoint</Application>
  <PresentationFormat>On-screen Show (4:3)</PresentationFormat>
  <Paragraphs>235</Paragraphs>
  <Slides>24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Constantia</vt:lpstr>
      <vt:lpstr>Wingdings 2</vt:lpstr>
      <vt:lpstr>Paper</vt:lpstr>
      <vt:lpstr>Field Lab  Safety Training</vt:lpstr>
      <vt:lpstr>Responsibility</vt:lpstr>
      <vt:lpstr>Loss of Privilege/Access</vt:lpstr>
      <vt:lpstr>Emergency Procedures</vt:lpstr>
      <vt:lpstr>Emergency Equipment</vt:lpstr>
      <vt:lpstr>Personal Protective Equipment</vt:lpstr>
      <vt:lpstr>Administrative Controls</vt:lpstr>
      <vt:lpstr>Engineering Controls</vt:lpstr>
      <vt:lpstr>Hand &amp; Power Tool Safety</vt:lpstr>
      <vt:lpstr>Hand &amp; Power Tool Safety</vt:lpstr>
      <vt:lpstr>Power Tool Safety</vt:lpstr>
      <vt:lpstr>Electrical Safety</vt:lpstr>
      <vt:lpstr>Ladder Safety</vt:lpstr>
      <vt:lpstr>Ladder Safety</vt:lpstr>
      <vt:lpstr>Step Ladder Safety</vt:lpstr>
      <vt:lpstr>Working Outdoors</vt:lpstr>
      <vt:lpstr>Weather Alerts</vt:lpstr>
      <vt:lpstr>Thunderstorm/Tornado Safety</vt:lpstr>
      <vt:lpstr>Working in the Heat</vt:lpstr>
      <vt:lpstr>Heat-Related Illnesses</vt:lpstr>
      <vt:lpstr>Heat Cramps</vt:lpstr>
      <vt:lpstr>Heat Exhaustion</vt:lpstr>
      <vt:lpstr>Heat Stroke</vt:lpstr>
      <vt:lpstr>                             Questions?   </vt:lpstr>
    </vt:vector>
  </TitlesOfParts>
  <Company>Shepherd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Laboratory Access and Safety Training</dc:title>
  <dc:creator>Dustin Robbins</dc:creator>
  <cp:lastModifiedBy>Jennifer Sirbaugh</cp:lastModifiedBy>
  <cp:revision>49</cp:revision>
  <dcterms:created xsi:type="dcterms:W3CDTF">2017-05-15T18:22:23Z</dcterms:created>
  <dcterms:modified xsi:type="dcterms:W3CDTF">2021-08-27T13:17:21Z</dcterms:modified>
</cp:coreProperties>
</file>