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93" r:id="rId3"/>
    <p:sldId id="299" r:id="rId4"/>
    <p:sldId id="292" r:id="rId5"/>
    <p:sldId id="287" r:id="rId6"/>
    <p:sldId id="281" r:id="rId7"/>
    <p:sldId id="271" r:id="rId8"/>
    <p:sldId id="288" r:id="rId9"/>
    <p:sldId id="295" r:id="rId10"/>
    <p:sldId id="283" r:id="rId11"/>
    <p:sldId id="298" r:id="rId12"/>
    <p:sldId id="29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Samantha Robertson" initials="SR"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3B1D"/>
    <a:srgbClr val="D83B01"/>
    <a:srgbClr val="D7D7D7"/>
    <a:srgbClr val="C8C8C8"/>
    <a:srgbClr val="DD462F"/>
    <a:srgbClr val="0078D7"/>
    <a:srgbClr val="9BC9EF"/>
    <a:srgbClr val="898E8C"/>
    <a:srgbClr val="DFCCBE"/>
    <a:srgbClr val="D247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E3FDE45-AF77-4B5C-9715-49D594BDF05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314" autoAdjust="0"/>
  </p:normalViewPr>
  <p:slideViewPr>
    <p:cSldViewPr snapToGrid="0">
      <p:cViewPr varScale="1">
        <p:scale>
          <a:sx n="73" d="100"/>
          <a:sy n="73" d="100"/>
        </p:scale>
        <p:origin x="30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12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2E07-49D1-8A22-DCCB3FFD5319}"/>
            </c:ext>
          </c:extLst>
        </c:ser>
        <c:ser>
          <c:idx val="1"/>
          <c:order val="1"/>
          <c:tx>
            <c:strRef>
              <c:f>Sheet1!$C$1</c:f>
              <c:strCache>
                <c:ptCount val="1"/>
                <c:pt idx="0">
                  <c:v>Series 2</c:v>
                </c:pt>
              </c:strCache>
            </c:strRef>
          </c:tx>
          <c:spPr>
            <a:ln w="28575" cap="rnd">
              <a:solidFill>
                <a:schemeClr val="accent2"/>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2E07-49D1-8A22-DCCB3FFD5319}"/>
            </c:ext>
          </c:extLst>
        </c:ser>
        <c:ser>
          <c:idx val="2"/>
          <c:order val="2"/>
          <c:tx>
            <c:strRef>
              <c:f>Sheet1!$D$1</c:f>
              <c:strCache>
                <c:ptCount val="1"/>
                <c:pt idx="0">
                  <c:v>Series 3</c:v>
                </c:pt>
              </c:strCache>
            </c:strRef>
          </c:tx>
          <c:spPr>
            <a:ln w="28575" cap="rnd">
              <a:solidFill>
                <a:schemeClr val="accent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2E07-49D1-8A22-DCCB3FFD5319}"/>
            </c:ext>
          </c:extLst>
        </c:ser>
        <c:dLbls>
          <c:showLegendKey val="0"/>
          <c:showVal val="0"/>
          <c:showCatName val="0"/>
          <c:showSerName val="0"/>
          <c:showPercent val="0"/>
          <c:showBubbleSize val="0"/>
        </c:dLbls>
        <c:smooth val="0"/>
        <c:axId val="181704576"/>
        <c:axId val="181706112"/>
      </c:lineChart>
      <c:catAx>
        <c:axId val="18170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706112"/>
        <c:crosses val="autoZero"/>
        <c:auto val="1"/>
        <c:lblAlgn val="ctr"/>
        <c:lblOffset val="100"/>
        <c:noMultiLvlLbl val="0"/>
      </c:catAx>
      <c:valAx>
        <c:axId val="181706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704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74E8-422A-8D5C-26E2D714AAF2}"/>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1-74E8-422A-8D5C-26E2D714AAF2}"/>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2-74E8-422A-8D5C-26E2D714AAF2}"/>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3-74E8-422A-8D5C-26E2D714AAF2}"/>
            </c:ext>
          </c:extLst>
        </c:ser>
        <c:dLbls>
          <c:showLegendKey val="0"/>
          <c:showVal val="0"/>
          <c:showCatName val="0"/>
          <c:showSerName val="0"/>
          <c:showPercent val="0"/>
          <c:showBubbleSize val="0"/>
        </c:dLbls>
        <c:gapWidth val="219"/>
        <c:overlap val="-27"/>
        <c:axId val="181762304"/>
        <c:axId val="181776384"/>
      </c:barChart>
      <c:catAx>
        <c:axId val="18176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776384"/>
        <c:crosses val="autoZero"/>
        <c:auto val="1"/>
        <c:lblAlgn val="ctr"/>
        <c:lblOffset val="100"/>
        <c:noMultiLvlLbl val="0"/>
      </c:catAx>
      <c:valAx>
        <c:axId val="181776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762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7/17/2020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7/17/2020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6</a:t>
            </a:fld>
            <a:endParaRPr lang="en-US" dirty="0"/>
          </a:p>
        </p:txBody>
      </p:sp>
    </p:spTree>
    <p:extLst>
      <p:ext uri="{BB962C8B-B14F-4D97-AF65-F5344CB8AC3E}">
        <p14:creationId xmlns:p14="http://schemas.microsoft.com/office/powerpoint/2010/main" val="2283214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descr="Office desk with laptop in the center surrounded by paper, pen, pencils, and other office items"/>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Rectangle 5"/>
          <p:cNvSpPr/>
          <p:nvPr userDrawn="1"/>
        </p:nvSpPr>
        <p:spPr bwMode="auto">
          <a:xfrm>
            <a:off x="2718924" y="3394610"/>
            <a:ext cx="9473076" cy="2023285"/>
          </a:xfrm>
          <a:prstGeom prst="rect">
            <a:avLst/>
          </a:prstGeom>
          <a:solidFill>
            <a:schemeClr val="accent2">
              <a:lumMod val="75000"/>
            </a:schemeClr>
          </a:solidFill>
          <a:ln>
            <a:noFill/>
          </a:ln>
        </p:spPr>
        <p:txBody>
          <a:bodyPr lIns="91425" tIns="91425" rIns="91425" bIns="91425" anchor="ctr" anchorCtr="0">
            <a:noAutofit/>
          </a:bodyPr>
          <a:lstStyle/>
          <a:p>
            <a:pPr lvl="0">
              <a:spcBef>
                <a:spcPts val="0"/>
              </a:spcBef>
              <a:buNone/>
            </a:pPr>
            <a:endParaRPr lang="en-US">
              <a:solidFill>
                <a:schemeClr val="tx1"/>
              </a:solidFill>
            </a:endParaRPr>
          </a:p>
        </p:txBody>
      </p:sp>
      <p:sp>
        <p:nvSpPr>
          <p:cNvPr id="8" name="Title 1"/>
          <p:cNvSpPr>
            <a:spLocks noGrp="1"/>
          </p:cNvSpPr>
          <p:nvPr>
            <p:ph type="title"/>
          </p:nvPr>
        </p:nvSpPr>
        <p:spPr>
          <a:xfrm>
            <a:off x="4539632" y="3850504"/>
            <a:ext cx="7611908" cy="1111495"/>
          </a:xfrm>
          <a:noFill/>
        </p:spPr>
        <p:txBody>
          <a:bodyPr>
            <a:normAutofit/>
          </a:bodyPr>
          <a:lstStyle>
            <a:lvl1pPr algn="l">
              <a:defRPr sz="4400">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D31A3-BB3E-4313-83C9-61296DA7E415}"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3873754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92256" y="365125"/>
            <a:ext cx="64008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52600" y="365125"/>
            <a:ext cx="916305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D31A3-BB3E-4313-83C9-61296DA7E415}"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420707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p:nvPr userDrawn="1"/>
        </p:nvSpPr>
        <p:spPr>
          <a:xfrm>
            <a:off x="1" y="0"/>
            <a:ext cx="1440382"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lvl="0" algn="ctr"/>
            <a:endParaRPr lang="en-US" dirty="0"/>
          </a:p>
        </p:txBody>
      </p:sp>
      <p:sp>
        <p:nvSpPr>
          <p:cNvPr id="9" name="Rectangle 8"/>
          <p:cNvSpPr/>
          <p:nvPr userDrawn="1"/>
        </p:nvSpPr>
        <p:spPr>
          <a:xfrm>
            <a:off x="0" y="0"/>
            <a:ext cx="1440382"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lvl="0" algn="ctr"/>
            <a:endParaRPr lang="en-US" dirty="0"/>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7" name="Content Placeholder 6"/>
          <p:cNvSpPr>
            <a:spLocks noGrp="1"/>
          </p:cNvSpPr>
          <p:nvPr>
            <p:ph sz="quarter" idx="13"/>
          </p:nvPr>
        </p:nvSpPr>
        <p:spPr>
          <a:xfrm>
            <a:off x="1752600" y="1444752"/>
            <a:ext cx="10076688" cy="43891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8BEEBAAA-29B5-4AF5-BC5F-7E580C29002D}" type="datetimeFigureOut">
              <a:rPr lang="en-US" smtClean="0"/>
              <a:pPr/>
              <a:t>7/17/2020</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0" y="1709738"/>
            <a:ext cx="10079736" cy="2852737"/>
          </a:xfrm>
        </p:spPr>
        <p:txBody>
          <a:bodyPr anchor="b">
            <a:normAutofit/>
          </a:bodyPr>
          <a:lstStyle>
            <a:lvl1pPr>
              <a:defRPr sz="4400"/>
            </a:lvl1pPr>
          </a:lstStyle>
          <a:p>
            <a:r>
              <a:rPr lang="en-US" smtClean="0"/>
              <a:t>Click to edit Master title style</a:t>
            </a:r>
            <a:endParaRPr lang="en-US" dirty="0"/>
          </a:p>
        </p:txBody>
      </p:sp>
      <p:sp>
        <p:nvSpPr>
          <p:cNvPr id="3" name="Text Placeholder 2"/>
          <p:cNvSpPr>
            <a:spLocks noGrp="1"/>
          </p:cNvSpPr>
          <p:nvPr>
            <p:ph type="body" idx="1"/>
          </p:nvPr>
        </p:nvSpPr>
        <p:spPr>
          <a:xfrm>
            <a:off x="1752600" y="4589463"/>
            <a:ext cx="1007973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BD31A3-BB3E-4313-83C9-61296DA7E415}"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210938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752600" y="1501775"/>
            <a:ext cx="47434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086600" y="1501775"/>
            <a:ext cx="47434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BD31A3-BB3E-4313-83C9-61296DA7E415}"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3519516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2600" y="1414463"/>
            <a:ext cx="4702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752600" y="2238375"/>
            <a:ext cx="4702175"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107004" y="1414463"/>
            <a:ext cx="47253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07004" y="2238375"/>
            <a:ext cx="4725332"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BD31A3-BB3E-4313-83C9-61296DA7E415}" type="datetimeFigureOut">
              <a:rPr lang="en-US" smtClean="0"/>
              <a:t>7/17/2020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
        <p:nvSpPr>
          <p:cNvPr id="10" name="Title 9"/>
          <p:cNvSpPr>
            <a:spLocks noGrp="1"/>
          </p:cNvSpPr>
          <p:nvPr>
            <p:ph type="title"/>
          </p:nvPr>
        </p:nvSpPr>
        <p:spPr>
          <a:xfrm>
            <a:off x="521208" y="448056"/>
            <a:ext cx="11311128" cy="640080"/>
          </a:xfrm>
        </p:spPr>
        <p:txBody>
          <a:bodyPr/>
          <a:lstStyle/>
          <a:p>
            <a:r>
              <a:rPr lang="en-US" smtClean="0"/>
              <a:t>Click to edit Master title style</a:t>
            </a:r>
            <a:endParaRPr lang="en-US"/>
          </a:p>
        </p:txBody>
      </p:sp>
    </p:spTree>
    <p:extLst>
      <p:ext uri="{BB962C8B-B14F-4D97-AF65-F5344CB8AC3E}">
        <p14:creationId xmlns:p14="http://schemas.microsoft.com/office/powerpoint/2010/main" val="1328740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8BEEBAAA-29B5-4AF5-BC5F-7E580C29002D}" type="datetimeFigureOut">
              <a:rPr lang="en-US" smtClean="0"/>
              <a:pPr/>
              <a:t>7/17/2020</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135744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D31A3-BB3E-4313-83C9-61296DA7E415}" type="datetimeFigureOut">
              <a:rPr lang="en-US" smtClean="0"/>
              <a:t>7/17/2020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1930043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1650" y="457200"/>
            <a:ext cx="394335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6210300" y="987425"/>
            <a:ext cx="562203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771650" y="2171700"/>
            <a:ext cx="3943350" cy="3697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BD31A3-BB3E-4313-83C9-61296DA7E415}"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2709979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3936" y="457200"/>
            <a:ext cx="3941064" cy="1600200"/>
          </a:xfrm>
        </p:spPr>
        <p:txBody>
          <a:bodyPr anchor="b"/>
          <a:lstStyle>
            <a:lvl1pPr>
              <a:defRPr sz="3200"/>
            </a:lvl1pPr>
          </a:lstStyle>
          <a:p>
            <a:r>
              <a:rPr lang="en-US" smtClean="0"/>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6208776" y="987425"/>
            <a:ext cx="562356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73936" y="2176272"/>
            <a:ext cx="3941064" cy="3694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BD31A3-BB3E-4313-83C9-61296DA7E415}"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69298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44038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lvl="0" algn="ctr"/>
            <a:endParaRPr lang="en-US" dirty="0"/>
          </a:p>
        </p:txBody>
      </p:sp>
      <p:sp>
        <p:nvSpPr>
          <p:cNvPr id="2" name="Title Placeholder 1"/>
          <p:cNvSpPr>
            <a:spLocks noGrp="1"/>
          </p:cNvSpPr>
          <p:nvPr>
            <p:ph type="title"/>
          </p:nvPr>
        </p:nvSpPr>
        <p:spPr>
          <a:xfrm>
            <a:off x="521208" y="448056"/>
            <a:ext cx="11311128" cy="640080"/>
          </a:xfrm>
          <a:prstGeom prst="rect">
            <a:avLst/>
          </a:prstGeom>
          <a:solidFill>
            <a:schemeClr val="accent2">
              <a:lumMod val="75000"/>
            </a:schemeClr>
          </a:solid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755648" y="1447800"/>
            <a:ext cx="10076688" cy="438607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4" name="Date Placeholder 3"/>
          <p:cNvSpPr>
            <a:spLocks noGrp="1"/>
          </p:cNvSpPr>
          <p:nvPr>
            <p:ph type="dt" sz="half" idx="2"/>
          </p:nvPr>
        </p:nvSpPr>
        <p:spPr>
          <a:xfrm>
            <a:off x="1755648" y="6356352"/>
            <a:ext cx="3276600" cy="365125"/>
          </a:xfrm>
          <a:prstGeom prst="rect">
            <a:avLst/>
          </a:prstGeom>
        </p:spPr>
        <p:txBody>
          <a:bodyPr vert="horz" lIns="91440" tIns="45720" rIns="91440" bIns="45720" rtlCol="0" anchor="ctr"/>
          <a:lstStyle>
            <a:lvl1pPr algn="l">
              <a:defRPr sz="1100">
                <a:solidFill>
                  <a:schemeClr val="tx1"/>
                </a:solidFill>
              </a:defRPr>
            </a:lvl1pPr>
          </a:lstStyle>
          <a:p>
            <a:fld id="{8BEEBAAA-29B5-4AF5-BC5F-7E580C29002D}" type="datetimeFigureOut">
              <a:rPr lang="en-US" smtClean="0"/>
              <a:pPr/>
              <a:t>7/17/2020</a:t>
            </a:fld>
            <a:endParaRPr lang="en-US" dirty="0"/>
          </a:p>
        </p:txBody>
      </p:sp>
      <p:sp>
        <p:nvSpPr>
          <p:cNvPr id="5" name="Footer Placeholder 4"/>
          <p:cNvSpPr>
            <a:spLocks noGrp="1"/>
          </p:cNvSpPr>
          <p:nvPr>
            <p:ph type="ftr" sz="quarter" idx="3"/>
          </p:nvPr>
        </p:nvSpPr>
        <p:spPr>
          <a:xfrm>
            <a:off x="5346192" y="6356352"/>
            <a:ext cx="2895600" cy="365125"/>
          </a:xfrm>
          <a:prstGeom prst="rect">
            <a:avLst/>
          </a:prstGeom>
        </p:spPr>
        <p:txBody>
          <a:bodyPr vert="horz" lIns="91440" tIns="45720" rIns="91440" bIns="45720" rtlCol="0" anchor="ctr"/>
          <a:lstStyle>
            <a:lvl1pPr algn="ctr">
              <a:defRPr sz="110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8555736" y="6356352"/>
            <a:ext cx="3276600" cy="365125"/>
          </a:xfrm>
          <a:prstGeom prst="rect">
            <a:avLst/>
          </a:prstGeom>
        </p:spPr>
        <p:txBody>
          <a:bodyPr vert="horz" lIns="91440" tIns="45720" rIns="91440" bIns="45720" rtlCol="0" anchor="ctr"/>
          <a:lstStyle>
            <a:lvl1pPr algn="r">
              <a:defRPr sz="1100">
                <a:solidFill>
                  <a:schemeClr val="tx1"/>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6" r:id="rId3"/>
    <p:sldLayoutId id="2147483677" r:id="rId4"/>
    <p:sldLayoutId id="2147483678" r:id="rId5"/>
    <p:sldLayoutId id="2147483672"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spcBef>
          <a:spcPct val="0"/>
        </a:spcBef>
        <a:buNone/>
        <a:defRPr sz="2800" kern="1200">
          <a:solidFill>
            <a:schemeClr val="bg1"/>
          </a:solidFill>
          <a:latin typeface="+mj-lt"/>
          <a:ea typeface="+mj-ea"/>
          <a:cs typeface="+mj-cs"/>
        </a:defRPr>
      </a:lvl1pPr>
    </p:titleStyle>
    <p:bodyStyle>
      <a:lvl1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1pPr>
      <a:lvl2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2pPr>
      <a:lvl3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3pPr>
      <a:lvl4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4pPr>
      <a:lvl5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hyperlink" Target="https://go.microsoft.com/fwlink/?linkid=851272" TargetMode="External"/><Relationship Id="rId4" Type="http://schemas.openxmlformats.org/officeDocument/2006/relationships/hyperlink" Target="https://go.microsoft.com/fwlink/?linkid=85127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shepherd.edu/ctl2" TargetMode="External"/><Relationship Id="rId2" Type="http://schemas.openxmlformats.org/officeDocument/2006/relationships/hyperlink" Target="https://media.suweb.site/2020/07/Stream-to-Record-Video-Clip.pdf?v=1594556242?v=159455600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w3.org/WAI/gettingstarted/Overview.html" TargetMode="External"/><Relationship Id="rId3" Type="http://schemas.openxmlformats.org/officeDocument/2006/relationships/hyperlink" Target="http://udlguidelines.cast.org/?utm_medium=web&amp;utm_campaign=none&amp;utm_source=udlcenter&amp;utm_content=site-banner" TargetMode="External"/><Relationship Id="rId7" Type="http://schemas.openxmlformats.org/officeDocument/2006/relationships/hyperlink" Target="http://webaim.org/" TargetMode="External"/><Relationship Id="rId12" Type="http://schemas.openxmlformats.org/officeDocument/2006/relationships/hyperlink" Target="https://support.twitter.com/articles/20174660" TargetMode="External"/><Relationship Id="rId2" Type="http://schemas.openxmlformats.org/officeDocument/2006/relationships/hyperlink" Target="http://www.nngroup.com/articles/usability-101-introduction-to-usability/" TargetMode="External"/><Relationship Id="rId1" Type="http://schemas.openxmlformats.org/officeDocument/2006/relationships/slideLayout" Target="../slideLayouts/slideLayout2.xml"/><Relationship Id="rId6" Type="http://schemas.openxmlformats.org/officeDocument/2006/relationships/hyperlink" Target="http://webaim.org/resources/contrastchecker/" TargetMode="External"/><Relationship Id="rId11" Type="http://schemas.openxmlformats.org/officeDocument/2006/relationships/hyperlink" Target="https://support.google.com/youtube/answer/189278?hl=en" TargetMode="External"/><Relationship Id="rId5" Type="http://schemas.openxmlformats.org/officeDocument/2006/relationships/hyperlink" Target="http://webaim.org/techniques/fonts/#readability" TargetMode="External"/><Relationship Id="rId10" Type="http://schemas.openxmlformats.org/officeDocument/2006/relationships/hyperlink" Target="https://enterprise.microsoft.com/en-us/articles/industries/government/federal/section-508-vpats-for-microsoft-products/" TargetMode="External"/><Relationship Id="rId4" Type="http://schemas.openxmlformats.org/officeDocument/2006/relationships/hyperlink" Target="http://www.cast.org/about/index.html" TargetMode="External"/><Relationship Id="rId9" Type="http://schemas.openxmlformats.org/officeDocument/2006/relationships/hyperlink" Target="https://www.section508.gov/content/sell/vpat"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www.boia.org/blog/accessibility-vs-usability-vs-inclus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hyperlink" Target="https://go.microsoft.com/fwlink/?linkid=851258"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hyperlink" Target="https://go.microsoft.com/fwlink/?linkid=851268"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support.office.com/en-us/article/Make-your-PowerPoint-presentations-accessible-6f7772b2-2f33-4bd2-8ca7-dae3b2b3ef25#bkmk_winimages"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hyperlink" Target="https://go.microsoft.com/fwlink/?linkid=851520" TargetMode="External"/><Relationship Id="rId4" Type="http://schemas.openxmlformats.org/officeDocument/2006/relationships/hyperlink" Target="https://support.office.com/en-us/article/Make-your-PowerPoint-presentations-accessible-6f7772b2-2f33-4bd2-8ca7-dae3b2b3ef25#bkmk_winchar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hyperlink" Target="https://go.microsoft.com/fwlink/?linkid=851269"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support.zoom.us/hc/en-us/articles/207279736-Getting-Started-with-Closed-Caption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normAutofit fontScale="90000"/>
          </a:bodyPr>
          <a:lstStyle/>
          <a:p>
            <a:r>
              <a:rPr lang="en-US" sz="4800" dirty="0" smtClean="0"/>
              <a:t>Make your course Accessible and Usable</a:t>
            </a:r>
            <a:endParaRPr lang="en-US" sz="4800" dirty="0">
              <a:solidFill>
                <a:schemeClr val="bg1"/>
              </a:solidFill>
            </a:endParaRPr>
          </a:p>
        </p:txBody>
      </p:sp>
      <p:pic>
        <p:nvPicPr>
          <p:cNvPr id="10" name="Picture 9" descr="Accessibility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031" y="3579962"/>
            <a:ext cx="1664898" cy="1664898"/>
          </a:xfrm>
          <a:prstGeom prst="rect">
            <a:avLst/>
          </a:prstGeom>
        </p:spPr>
      </p:pic>
    </p:spTree>
    <p:extLst>
      <p:ext uri="{BB962C8B-B14F-4D97-AF65-F5344CB8AC3E}">
        <p14:creationId xmlns:p14="http://schemas.microsoft.com/office/powerpoint/2010/main" val="2471807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ample of add a slide ti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4888" y="3113262"/>
            <a:ext cx="4178808" cy="2843784"/>
          </a:xfrm>
          <a:prstGeom prst="rect">
            <a:avLst/>
          </a:prstGeom>
        </p:spPr>
      </p:pic>
      <p:sp>
        <p:nvSpPr>
          <p:cNvPr id="24" name="Title 23"/>
          <p:cNvSpPr>
            <a:spLocks noGrp="1"/>
          </p:cNvSpPr>
          <p:nvPr>
            <p:ph type="title"/>
          </p:nvPr>
        </p:nvSpPr>
        <p:spPr>
          <a:xfrm>
            <a:off x="557439" y="448056"/>
            <a:ext cx="11309348" cy="640080"/>
          </a:xfrm>
        </p:spPr>
        <p:txBody>
          <a:bodyPr>
            <a:normAutofit/>
          </a:bodyPr>
          <a:lstStyle/>
          <a:p>
            <a:r>
              <a:rPr lang="en-US" dirty="0"/>
              <a:t>Basic Accessibility Rules</a:t>
            </a:r>
          </a:p>
        </p:txBody>
      </p:sp>
      <p:grpSp>
        <p:nvGrpSpPr>
          <p:cNvPr id="32" name="Group 31" descr="Step number 1"/>
          <p:cNvGrpSpPr/>
          <p:nvPr/>
        </p:nvGrpSpPr>
        <p:grpSpPr bwMode="gray">
          <a:xfrm>
            <a:off x="1768951" y="1470955"/>
            <a:ext cx="380382" cy="296049"/>
            <a:chOff x="6741828" y="1435344"/>
            <a:chExt cx="380382" cy="296049"/>
          </a:xfrm>
        </p:grpSpPr>
        <p:sp>
          <p:nvSpPr>
            <p:cNvPr id="33" name="Rectangle 32" descr="Step number 1"/>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descr="Small square with numeral 1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1</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35" name="Text Placeholder 3"/>
          <p:cNvSpPr txBox="1">
            <a:spLocks/>
          </p:cNvSpPr>
          <p:nvPr/>
        </p:nvSpPr>
        <p:spPr>
          <a:xfrm>
            <a:off x="2185416" y="1435608"/>
            <a:ext cx="4398264" cy="1423706"/>
          </a:xfrm>
          <a:prstGeom prst="rect">
            <a:avLst/>
          </a:prstGeom>
        </p:spPr>
        <p:txBody>
          <a:bodyPr vert="horz" lIns="91440" tIns="45720" rIns="91440" bIns="45720" rtlCol="0" anchor="t" anchorCtr="0">
            <a:noAutofit/>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8000"/>
              </a:lnSpc>
            </a:pPr>
            <a:r>
              <a:rPr lang="en-US" sz="1600" dirty="0">
                <a:solidFill>
                  <a:schemeClr val="tx1">
                    <a:lumMod val="75000"/>
                    <a:lumOff val="25000"/>
                  </a:schemeClr>
                </a:solidFill>
              </a:rPr>
              <a:t>The </a:t>
            </a:r>
            <a:r>
              <a:rPr lang="en-US" sz="1600" b="1" dirty="0">
                <a:solidFill>
                  <a:schemeClr val="accent2">
                    <a:lumMod val="75000"/>
                  </a:schemeClr>
                </a:solidFill>
              </a:rPr>
              <a:t>Accessibility Checker </a:t>
            </a:r>
            <a:r>
              <a:rPr lang="en-US" sz="1600" dirty="0">
                <a:solidFill>
                  <a:schemeClr val="tx1">
                    <a:lumMod val="75000"/>
                    <a:lumOff val="25000"/>
                  </a:schemeClr>
                </a:solidFill>
              </a:rPr>
              <a:t>should pass without errors on accessible templates. To run the </a:t>
            </a:r>
            <a:r>
              <a:rPr lang="en-US" sz="1600" b="1" dirty="0">
                <a:solidFill>
                  <a:schemeClr val="accent2">
                    <a:lumMod val="75000"/>
                  </a:schemeClr>
                </a:solidFill>
              </a:rPr>
              <a:t>Accessibility Checker</a:t>
            </a:r>
            <a:r>
              <a:rPr lang="en-US" sz="1600" dirty="0">
                <a:solidFill>
                  <a:schemeClr val="tx1">
                    <a:lumMod val="75000"/>
                    <a:lumOff val="25000"/>
                  </a:schemeClr>
                </a:solidFill>
              </a:rPr>
              <a:t>, go to </a:t>
            </a:r>
            <a:r>
              <a:rPr lang="en-US" sz="1600" b="1" dirty="0">
                <a:solidFill>
                  <a:schemeClr val="accent2">
                    <a:lumMod val="75000"/>
                  </a:schemeClr>
                </a:solidFill>
              </a:rPr>
              <a:t>File</a:t>
            </a:r>
            <a:r>
              <a:rPr lang="en-US" sz="1600" dirty="0">
                <a:solidFill>
                  <a:schemeClr val="tx1">
                    <a:lumMod val="75000"/>
                    <a:lumOff val="25000"/>
                  </a:schemeClr>
                </a:solidFill>
              </a:rPr>
              <a:t> &gt; </a:t>
            </a:r>
            <a:r>
              <a:rPr lang="en-US" sz="1600" b="1" dirty="0">
                <a:solidFill>
                  <a:schemeClr val="accent2">
                    <a:lumMod val="75000"/>
                  </a:schemeClr>
                </a:solidFill>
              </a:rPr>
              <a:t>Check for Issues</a:t>
            </a:r>
            <a:r>
              <a:rPr lang="en-US" sz="1600" b="1" dirty="0">
                <a:solidFill>
                  <a:schemeClr val="tx1">
                    <a:lumMod val="75000"/>
                    <a:lumOff val="25000"/>
                  </a:schemeClr>
                </a:solidFill>
              </a:rPr>
              <a:t> </a:t>
            </a:r>
            <a:r>
              <a:rPr lang="en-US" sz="1600" dirty="0">
                <a:solidFill>
                  <a:schemeClr val="tx1">
                    <a:lumMod val="75000"/>
                    <a:lumOff val="25000"/>
                  </a:schemeClr>
                </a:solidFill>
              </a:rPr>
              <a:t>&gt; </a:t>
            </a:r>
            <a:r>
              <a:rPr lang="en-US" sz="1600" b="1" dirty="0">
                <a:solidFill>
                  <a:schemeClr val="accent2">
                    <a:lumMod val="75000"/>
                  </a:schemeClr>
                </a:solidFill>
              </a:rPr>
              <a:t>Check Accessibility</a:t>
            </a:r>
            <a:r>
              <a:rPr lang="en-US" sz="1600" dirty="0">
                <a:solidFill>
                  <a:schemeClr val="tx1">
                    <a:lumMod val="75000"/>
                    <a:lumOff val="25000"/>
                  </a:schemeClr>
                </a:solidFill>
              </a:rPr>
              <a:t>.</a:t>
            </a:r>
          </a:p>
        </p:txBody>
      </p:sp>
      <p:grpSp>
        <p:nvGrpSpPr>
          <p:cNvPr id="23" name="Group 22" descr="Step number 1"/>
          <p:cNvGrpSpPr/>
          <p:nvPr/>
        </p:nvGrpSpPr>
        <p:grpSpPr bwMode="gray">
          <a:xfrm>
            <a:off x="2529934" y="2738240"/>
            <a:ext cx="380382" cy="296049"/>
            <a:chOff x="6741828" y="1435344"/>
            <a:chExt cx="380382" cy="296049"/>
          </a:xfrm>
        </p:grpSpPr>
        <p:sp>
          <p:nvSpPr>
            <p:cNvPr id="25" name="Rectangle 24" descr="Step number 1"/>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descr="Small square with numeral 1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1</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pic>
        <p:nvPicPr>
          <p:cNvPr id="30" name="Picture 29" descr="How to use Accessibility Checker in PowerPoi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641" y="2918892"/>
            <a:ext cx="4577777" cy="3220109"/>
          </a:xfrm>
          <a:prstGeom prst="rect">
            <a:avLst/>
          </a:prstGeom>
        </p:spPr>
      </p:pic>
      <p:sp>
        <p:nvSpPr>
          <p:cNvPr id="41" name="Text Placeholder 5"/>
          <p:cNvSpPr txBox="1">
            <a:spLocks/>
          </p:cNvSpPr>
          <p:nvPr/>
        </p:nvSpPr>
        <p:spPr>
          <a:xfrm>
            <a:off x="1805640" y="6018814"/>
            <a:ext cx="4406473" cy="294900"/>
          </a:xfrm>
          <a:prstGeom prst="rect">
            <a:avLst/>
          </a:prstGeom>
        </p:spPr>
        <p:txBody>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hlinkClick r:id="rId4" tooltip="Learn more about using the Accessibility Checker"/>
              </a:rPr>
              <a:t>Learn more about using the Accessibility Checker</a:t>
            </a:r>
            <a:endParaRPr lang="en-US" sz="1400" dirty="0"/>
          </a:p>
          <a:p>
            <a:endParaRPr lang="en-US" sz="1400" dirty="0"/>
          </a:p>
        </p:txBody>
      </p:sp>
      <p:grpSp>
        <p:nvGrpSpPr>
          <p:cNvPr id="46" name="Group 45" descr="Step number 2"/>
          <p:cNvGrpSpPr/>
          <p:nvPr/>
        </p:nvGrpSpPr>
        <p:grpSpPr bwMode="gray">
          <a:xfrm>
            <a:off x="6648072" y="1487958"/>
            <a:ext cx="380382" cy="296049"/>
            <a:chOff x="6741828" y="1435344"/>
            <a:chExt cx="380382" cy="296049"/>
          </a:xfrm>
        </p:grpSpPr>
        <p:sp>
          <p:nvSpPr>
            <p:cNvPr id="47" name="Rectangle 46" descr="Step number 2"/>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descr="Small square with numeral 2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2</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49" name="Text Placeholder 6"/>
          <p:cNvSpPr txBox="1">
            <a:spLocks/>
          </p:cNvSpPr>
          <p:nvPr/>
        </p:nvSpPr>
        <p:spPr>
          <a:xfrm>
            <a:off x="7141464" y="1432173"/>
            <a:ext cx="4398264" cy="1431555"/>
          </a:xfrm>
          <a:prstGeom prst="rect">
            <a:avLst/>
          </a:prstGeom>
        </p:spPr>
        <p:txBody>
          <a:bodyPr vert="horz" lIns="91440" tIns="45720" rIns="91440" bIns="45720" rtlCol="0" anchor="t" anchorCtr="0"/>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8000"/>
              </a:lnSpc>
            </a:pPr>
            <a:r>
              <a:rPr lang="en-US" sz="1600" dirty="0">
                <a:solidFill>
                  <a:schemeClr val="tx1">
                    <a:lumMod val="75000"/>
                    <a:lumOff val="25000"/>
                  </a:schemeClr>
                </a:solidFill>
              </a:rPr>
              <a:t>Every slide needs a unique title. You can use the text "</a:t>
            </a:r>
            <a:r>
              <a:rPr lang="en-US" sz="1600" b="1" dirty="0">
                <a:solidFill>
                  <a:schemeClr val="accent2">
                    <a:lumMod val="75000"/>
                  </a:schemeClr>
                </a:solidFill>
              </a:rPr>
              <a:t>Add a Slide Title - 1</a:t>
            </a:r>
            <a:r>
              <a:rPr lang="en-US" sz="1600" dirty="0">
                <a:solidFill>
                  <a:schemeClr val="tx1">
                    <a:lumMod val="75000"/>
                    <a:lumOff val="25000"/>
                  </a:schemeClr>
                </a:solidFill>
              </a:rPr>
              <a:t>“ if you don’t have a specific title, and then you can increase the number for every slide. </a:t>
            </a:r>
          </a:p>
        </p:txBody>
      </p:sp>
      <p:grpSp>
        <p:nvGrpSpPr>
          <p:cNvPr id="27" name="Group 26" descr="Step number 2"/>
          <p:cNvGrpSpPr/>
          <p:nvPr/>
        </p:nvGrpSpPr>
        <p:grpSpPr bwMode="gray">
          <a:xfrm>
            <a:off x="8984706" y="2738240"/>
            <a:ext cx="380382" cy="296049"/>
            <a:chOff x="6741828" y="1435344"/>
            <a:chExt cx="380382" cy="296049"/>
          </a:xfrm>
        </p:grpSpPr>
        <p:sp>
          <p:nvSpPr>
            <p:cNvPr id="28" name="Rectangle 27" descr="Step number 2"/>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descr="Small square with numeral 2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2</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56" name="Text Placeholder 8"/>
          <p:cNvSpPr txBox="1">
            <a:spLocks/>
          </p:cNvSpPr>
          <p:nvPr/>
        </p:nvSpPr>
        <p:spPr>
          <a:xfrm>
            <a:off x="7029177" y="6018814"/>
            <a:ext cx="3740423" cy="265872"/>
          </a:xfrm>
          <a:prstGeom prst="rect">
            <a:avLst/>
          </a:prstGeom>
        </p:spPr>
        <p:txBody>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hlinkClick r:id="rId5" tooltip="Learn more about using unique slide titles"/>
              </a:rPr>
              <a:t>Learn more about using unique slide titles</a:t>
            </a:r>
            <a:endParaRPr lang="en-US" sz="1400" dirty="0"/>
          </a:p>
        </p:txBody>
      </p:sp>
      <p:pic>
        <p:nvPicPr>
          <p:cNvPr id="57" name="Picture 56" descr="Accessibility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5395" y="5804049"/>
            <a:ext cx="698828" cy="641181"/>
          </a:xfrm>
          <a:prstGeom prst="rect">
            <a:avLst/>
          </a:prstGeom>
        </p:spPr>
      </p:pic>
    </p:spTree>
    <p:extLst>
      <p:ext uri="{BB962C8B-B14F-4D97-AF65-F5344CB8AC3E}">
        <p14:creationId xmlns:p14="http://schemas.microsoft.com/office/powerpoint/2010/main" val="495610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Captioning Videos</a:t>
            </a:r>
            <a:endParaRPr lang="en-US" dirty="0"/>
          </a:p>
        </p:txBody>
      </p:sp>
      <p:sp>
        <p:nvSpPr>
          <p:cNvPr id="4" name="Content Placeholder 3"/>
          <p:cNvSpPr>
            <a:spLocks noGrp="1"/>
          </p:cNvSpPr>
          <p:nvPr>
            <p:ph sz="quarter" idx="13"/>
          </p:nvPr>
        </p:nvSpPr>
        <p:spPr/>
        <p:txBody>
          <a:bodyPr>
            <a:normAutofit/>
          </a:bodyPr>
          <a:lstStyle/>
          <a:p>
            <a:r>
              <a:rPr lang="en-US" sz="3600" dirty="0" smtClean="0">
                <a:hlinkClick r:id="rId2"/>
              </a:rPr>
              <a:t>How to Caption Using Stream</a:t>
            </a:r>
            <a:r>
              <a:rPr lang="en-US" sz="3600" dirty="0" smtClean="0"/>
              <a:t>:</a:t>
            </a:r>
          </a:p>
          <a:p>
            <a:endParaRPr lang="en-US" sz="3600" dirty="0"/>
          </a:p>
          <a:p>
            <a:r>
              <a:rPr lang="en-US" sz="3600" dirty="0" smtClean="0"/>
              <a:t>See </a:t>
            </a:r>
            <a:r>
              <a:rPr lang="en-US" sz="3600" smtClean="0"/>
              <a:t>CTL homepage:  </a:t>
            </a:r>
            <a:r>
              <a:rPr lang="en-US" sz="3600" smtClean="0">
                <a:hlinkClick r:id="rId3"/>
              </a:rPr>
              <a:t>www.shepherd.edu/ctl2</a:t>
            </a:r>
            <a:endParaRPr lang="en-US" sz="3600" smtClean="0"/>
          </a:p>
          <a:p>
            <a:endParaRPr lang="en-US" sz="3600" dirty="0"/>
          </a:p>
        </p:txBody>
      </p:sp>
    </p:spTree>
    <p:extLst>
      <p:ext uri="{BB962C8B-B14F-4D97-AF65-F5344CB8AC3E}">
        <p14:creationId xmlns:p14="http://schemas.microsoft.com/office/powerpoint/2010/main" val="1881297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Resources!</a:t>
            </a:r>
            <a:endParaRPr lang="en-US" dirty="0"/>
          </a:p>
        </p:txBody>
      </p:sp>
      <p:sp>
        <p:nvSpPr>
          <p:cNvPr id="4" name="Content Placeholder 3"/>
          <p:cNvSpPr>
            <a:spLocks noGrp="1"/>
          </p:cNvSpPr>
          <p:nvPr>
            <p:ph sz="quarter" idx="13"/>
          </p:nvPr>
        </p:nvSpPr>
        <p:spPr>
          <a:xfrm>
            <a:off x="1580606" y="1088136"/>
            <a:ext cx="10248682" cy="5562046"/>
          </a:xfrm>
        </p:spPr>
        <p:txBody>
          <a:bodyPr>
            <a:normAutofit fontScale="70000" lnSpcReduction="20000"/>
          </a:bodyPr>
          <a:lstStyle/>
          <a:p>
            <a:endParaRPr lang="en-US" b="1" dirty="0" smtClean="0"/>
          </a:p>
          <a:p>
            <a:r>
              <a:rPr lang="en-US" b="1" dirty="0" smtClean="0"/>
              <a:t>Usability</a:t>
            </a:r>
            <a:endParaRPr lang="en-US" dirty="0"/>
          </a:p>
          <a:p>
            <a:r>
              <a:rPr lang="en-US" b="1" u="sng" dirty="0">
                <a:hlinkClick r:id="rId2"/>
              </a:rPr>
              <a:t>Usability 101: Introduction to Usability</a:t>
            </a:r>
            <a:r>
              <a:rPr lang="en-US" dirty="0"/>
              <a:t> by </a:t>
            </a:r>
            <a:r>
              <a:rPr lang="en-US" dirty="0" err="1"/>
              <a:t>Jakob</a:t>
            </a:r>
            <a:r>
              <a:rPr lang="en-US" dirty="0"/>
              <a:t> Nielson (January 4, 2012) is a good article that explains the basics of usability and provides the what, when, how, why, and where for web usability.</a:t>
            </a:r>
          </a:p>
          <a:p>
            <a:endParaRPr lang="en-US" b="1" dirty="0" smtClean="0"/>
          </a:p>
          <a:p>
            <a:r>
              <a:rPr lang="en-US" b="1" dirty="0" smtClean="0"/>
              <a:t>Universal </a:t>
            </a:r>
            <a:r>
              <a:rPr lang="en-US" b="1" dirty="0"/>
              <a:t>Design for Learning</a:t>
            </a:r>
            <a:endParaRPr lang="en-US" dirty="0"/>
          </a:p>
          <a:p>
            <a:r>
              <a:rPr lang="en-US" b="1" u="sng" dirty="0">
                <a:hlinkClick r:id="rId3"/>
              </a:rPr>
              <a:t>National Center on Universal Design for Learning</a:t>
            </a:r>
            <a:r>
              <a:rPr lang="en-US" dirty="0"/>
              <a:t> - Learn about UDL and the three principles that "help educators prepare learners for a lifetime of learning."</a:t>
            </a:r>
          </a:p>
          <a:p>
            <a:r>
              <a:rPr lang="en-US" b="1" u="sng" dirty="0">
                <a:hlinkClick r:id="rId4"/>
              </a:rPr>
              <a:t>CAST</a:t>
            </a:r>
            <a:r>
              <a:rPr lang="en-US" dirty="0"/>
              <a:t> is a non-profit research and development organization working to expand learning opportunities for all individuals through Universal Design for Learning.</a:t>
            </a:r>
          </a:p>
          <a:p>
            <a:endParaRPr lang="en-US" b="1" dirty="0" smtClean="0"/>
          </a:p>
          <a:p>
            <a:r>
              <a:rPr lang="en-US" b="1" dirty="0" smtClean="0"/>
              <a:t>Readability</a:t>
            </a:r>
            <a:endParaRPr lang="en-US" dirty="0"/>
          </a:p>
          <a:p>
            <a:r>
              <a:rPr lang="en-US" b="1" u="sng" dirty="0">
                <a:hlinkClick r:id="rId5"/>
              </a:rPr>
              <a:t>Font Readability</a:t>
            </a:r>
            <a:r>
              <a:rPr lang="en-US" dirty="0"/>
              <a:t> - </a:t>
            </a:r>
            <a:r>
              <a:rPr lang="en-US" dirty="0" err="1"/>
              <a:t>WebAIM</a:t>
            </a:r>
            <a:endParaRPr lang="en-US" dirty="0"/>
          </a:p>
          <a:p>
            <a:r>
              <a:rPr lang="en-US" b="1" u="sng" dirty="0">
                <a:hlinkClick r:id="rId6"/>
              </a:rPr>
              <a:t>Color Contrast Checker</a:t>
            </a:r>
            <a:r>
              <a:rPr lang="en-US" dirty="0"/>
              <a:t> </a:t>
            </a:r>
            <a:r>
              <a:rPr lang="en-US" dirty="0" smtClean="0"/>
              <a:t>– </a:t>
            </a:r>
            <a:r>
              <a:rPr lang="en-US" dirty="0" err="1" smtClean="0"/>
              <a:t>WebAIM</a:t>
            </a:r>
            <a:endParaRPr lang="en-US" dirty="0" smtClean="0"/>
          </a:p>
          <a:p>
            <a:endParaRPr lang="en-US" dirty="0"/>
          </a:p>
          <a:p>
            <a:r>
              <a:rPr lang="en-US" b="1" dirty="0" smtClean="0"/>
              <a:t>Accessibility</a:t>
            </a:r>
          </a:p>
          <a:p>
            <a:r>
              <a:rPr lang="en-US" b="1" u="sng" dirty="0" err="1">
                <a:hlinkClick r:id="rId7"/>
              </a:rPr>
              <a:t>WebAim</a:t>
            </a:r>
            <a:r>
              <a:rPr lang="en-US" dirty="0"/>
              <a:t> - Web Accessibility in Mind. Their mission is to "empower organizations to make their web content accessible to people with disabilities." The site contains tutorials to help you learn how to make web content accessible.</a:t>
            </a:r>
          </a:p>
          <a:p>
            <a:r>
              <a:rPr lang="en-US" b="1" u="sng" dirty="0">
                <a:hlinkClick r:id="rId8"/>
              </a:rPr>
              <a:t>Web Accessibility Initiative</a:t>
            </a:r>
            <a:r>
              <a:rPr lang="en-US" dirty="0"/>
              <a:t> - The mission of the Web Accessibility Initiative (WAI) is to "lead the Web to its full potential to be accessible, enabling people with disabilities to participate equally on the Web." THE WAI "develops guidelines regarded as the international standard for Web accessibility." You can find support materials and resources at the site to help you implement web accessibility.</a:t>
            </a:r>
          </a:p>
          <a:p>
            <a:r>
              <a:rPr lang="en-US" b="1" u="sng" dirty="0">
                <a:hlinkClick r:id="rId9"/>
              </a:rPr>
              <a:t>Voluntary Product Accessibility Template</a:t>
            </a:r>
            <a:r>
              <a:rPr lang="en-US" dirty="0"/>
              <a:t> - (VPAT) files document how technologies comply with Section 508 Standards of the Rehabilitation Act. If you are thinking about adopting a new technology, it will be very important for you to discover how well it complies with Federal guidelines so that learners with motor, visual, hearing, or cognitive impairments can use the technology. VPATs or Accessibility Statements are typically published by hardware and software developers like </a:t>
            </a:r>
            <a:r>
              <a:rPr lang="en-US" b="1" u="sng" dirty="0">
                <a:hlinkClick r:id="rId10" tooltip="Microsoft VPAT"/>
              </a:rPr>
              <a:t>Microsoft</a:t>
            </a:r>
            <a:r>
              <a:rPr lang="en-US" dirty="0"/>
              <a:t> , Apple, Adobe, etc. Web-based products and services like </a:t>
            </a:r>
            <a:r>
              <a:rPr lang="en-US" b="1" u="sng" dirty="0">
                <a:hlinkClick r:id="rId11" tooltip="youtube"/>
              </a:rPr>
              <a:t>YouTube</a:t>
            </a:r>
            <a:r>
              <a:rPr lang="en-US" dirty="0"/>
              <a:t> or </a:t>
            </a:r>
            <a:r>
              <a:rPr lang="en-US" b="1" u="sng" dirty="0">
                <a:hlinkClick r:id="rId12" tooltip="Twitter"/>
              </a:rPr>
              <a:t>Twitter</a:t>
            </a:r>
            <a:r>
              <a:rPr lang="en-US" dirty="0"/>
              <a:t>  typically publish "accessibility statements" or provide a list of features to help impaired learners use their technologies.</a:t>
            </a:r>
          </a:p>
          <a:p>
            <a:endParaRPr lang="en-US" b="1" dirty="0"/>
          </a:p>
          <a:p>
            <a:endParaRPr lang="en-US" dirty="0"/>
          </a:p>
        </p:txBody>
      </p:sp>
    </p:spTree>
    <p:extLst>
      <p:ext uri="{BB962C8B-B14F-4D97-AF65-F5344CB8AC3E}">
        <p14:creationId xmlns:p14="http://schemas.microsoft.com/office/powerpoint/2010/main" val="3324572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659" y="448056"/>
            <a:ext cx="11311128" cy="640080"/>
          </a:xfrm>
        </p:spPr>
        <p:txBody>
          <a:bodyPr/>
          <a:lstStyle/>
          <a:p>
            <a:r>
              <a:rPr lang="en-US" dirty="0" smtClean="0"/>
              <a:t>Accessibility and Usability</a:t>
            </a:r>
            <a:endParaRPr lang="en-US" dirty="0"/>
          </a:p>
        </p:txBody>
      </p:sp>
      <p:sp>
        <p:nvSpPr>
          <p:cNvPr id="3" name="Content Placeholder 2"/>
          <p:cNvSpPr>
            <a:spLocks noGrp="1"/>
          </p:cNvSpPr>
          <p:nvPr>
            <p:ph sz="quarter" idx="13"/>
          </p:nvPr>
        </p:nvSpPr>
        <p:spPr>
          <a:xfrm>
            <a:off x="1752600" y="1444751"/>
            <a:ext cx="10076688" cy="5172179"/>
          </a:xfrm>
        </p:spPr>
        <p:txBody>
          <a:bodyPr>
            <a:normAutofit fontScale="77500" lnSpcReduction="20000"/>
          </a:bodyPr>
          <a:lstStyle/>
          <a:p>
            <a:r>
              <a:rPr lang="en-US" b="1" dirty="0"/>
              <a:t>Accessibility</a:t>
            </a:r>
          </a:p>
          <a:p>
            <a:r>
              <a:rPr lang="en-US" dirty="0"/>
              <a:t>Accessibility addresses discriminatory aspects of the user experience online for people with disabilities. When a website is accessible, it means that people with disabilities can equally perceive, understand, navigate, and interact with the content presented. It also means that users can participate and contribute without barriers.</a:t>
            </a:r>
          </a:p>
          <a:p>
            <a:r>
              <a:rPr lang="en-US" dirty="0"/>
              <a:t>Some best practices </a:t>
            </a:r>
            <a:r>
              <a:rPr lang="en-US" dirty="0" smtClean="0"/>
              <a:t>are</a:t>
            </a:r>
            <a:r>
              <a:rPr lang="en-US" dirty="0"/>
              <a:t>:</a:t>
            </a:r>
          </a:p>
          <a:p>
            <a:r>
              <a:rPr lang="en-US" dirty="0"/>
              <a:t>Including closed captions and transcripts for video content on your website.</a:t>
            </a:r>
          </a:p>
          <a:p>
            <a:r>
              <a:rPr lang="en-US" dirty="0"/>
              <a:t>Not using color alone to convey information.</a:t>
            </a:r>
          </a:p>
          <a:p>
            <a:r>
              <a:rPr lang="en-US" dirty="0"/>
              <a:t>Using a high contrast ratio between text and background so that people can easily distinguish between the two.</a:t>
            </a:r>
          </a:p>
          <a:p>
            <a:r>
              <a:rPr lang="en-US" dirty="0"/>
              <a:t>Describing the content and purpose of images through alternative text.</a:t>
            </a:r>
          </a:p>
          <a:p>
            <a:r>
              <a:rPr lang="en-US" dirty="0"/>
              <a:t>Ensuring that the website is navigable using only the keyboard.</a:t>
            </a:r>
          </a:p>
          <a:p>
            <a:r>
              <a:rPr lang="en-US" dirty="0"/>
              <a:t>Giving users enough time to read and use the site’s content, and giving users the ability to disable or adjust unnecessary time limits.</a:t>
            </a:r>
          </a:p>
          <a:p>
            <a:r>
              <a:rPr lang="en-US" dirty="0"/>
              <a:t>In the site’s code, explicitly indicating the language of the text on the page (English or French, for instance), as well indicating the language of any passages that differ from the main language used.</a:t>
            </a:r>
          </a:p>
          <a:p>
            <a:r>
              <a:rPr lang="en-US" dirty="0"/>
              <a:t>Including no website content that could induce a seizure.</a:t>
            </a:r>
          </a:p>
          <a:p>
            <a:endParaRPr lang="en-US" b="1" dirty="0" smtClean="0"/>
          </a:p>
          <a:p>
            <a:r>
              <a:rPr lang="en-US" b="1" dirty="0" smtClean="0"/>
              <a:t>Usability</a:t>
            </a:r>
            <a:endParaRPr lang="en-US" b="1" dirty="0"/>
          </a:p>
          <a:p>
            <a:r>
              <a:rPr lang="en-US" dirty="0"/>
              <a:t>Usability is about designing products to be effective, efficient, and satisfying. Usability includes user experience design. This may include general aspects that apply to all users and do not disproportionately impact people with disabilities. Usability practice and research does not sufficiently address the needs of people with disabilities alone, but rather in tandem with accessibility standards. </a:t>
            </a:r>
            <a:r>
              <a:rPr lang="en-US" dirty="0" smtClean="0"/>
              <a:t>While </a:t>
            </a:r>
            <a:r>
              <a:rPr lang="en-US" dirty="0"/>
              <a:t>the considerations of people with disabilities are not always included in common practices, they can be easily integrated into user experience design</a:t>
            </a:r>
            <a:r>
              <a:rPr lang="en-US" dirty="0" smtClean="0"/>
              <a:t>.</a:t>
            </a:r>
            <a:endParaRPr lang="en-US" dirty="0"/>
          </a:p>
          <a:p>
            <a:r>
              <a:rPr lang="en-US" dirty="0">
                <a:hlinkClick r:id="rId2"/>
              </a:rPr>
              <a:t>https://</a:t>
            </a:r>
            <a:r>
              <a:rPr lang="en-US" dirty="0" smtClean="0">
                <a:hlinkClick r:id="rId2"/>
              </a:rPr>
              <a:t>www.boia.org/blog/accessibility-vs-usability-vs-inclusion</a:t>
            </a:r>
            <a:endParaRPr lang="en-US" dirty="0" smtClean="0"/>
          </a:p>
          <a:p>
            <a:endParaRPr lang="en-US" dirty="0"/>
          </a:p>
        </p:txBody>
      </p:sp>
    </p:spTree>
    <p:extLst>
      <p:ext uri="{BB962C8B-B14F-4D97-AF65-F5344CB8AC3E}">
        <p14:creationId xmlns:p14="http://schemas.microsoft.com/office/powerpoint/2010/main" val="3516948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Impacted</a:t>
            </a:r>
            <a:endParaRPr lang="en-US" dirty="0"/>
          </a:p>
        </p:txBody>
      </p:sp>
      <p:pic>
        <p:nvPicPr>
          <p:cNvPr id="4" name="Content Placeholder 3"/>
          <p:cNvPicPr>
            <a:picLocks noGrp="1" noChangeAspect="1"/>
          </p:cNvPicPr>
          <p:nvPr>
            <p:ph sz="quarter" idx="13"/>
          </p:nvPr>
        </p:nvPicPr>
        <p:blipFill>
          <a:blip r:embed="rId2"/>
          <a:stretch>
            <a:fillRect/>
          </a:stretch>
        </p:blipFill>
        <p:spPr>
          <a:xfrm>
            <a:off x="1635403" y="1444624"/>
            <a:ext cx="8671613" cy="5413375"/>
          </a:xfrm>
          <a:prstGeom prst="rect">
            <a:avLst/>
          </a:prstGeom>
        </p:spPr>
      </p:pic>
    </p:spTree>
    <p:extLst>
      <p:ext uri="{BB962C8B-B14F-4D97-AF65-F5344CB8AC3E}">
        <p14:creationId xmlns:p14="http://schemas.microsoft.com/office/powerpoint/2010/main" val="922811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start with simple fixes…</a:t>
            </a:r>
            <a:endParaRPr lang="en-US" dirty="0"/>
          </a:p>
        </p:txBody>
      </p:sp>
      <p:sp>
        <p:nvSpPr>
          <p:cNvPr id="3" name="Content Placeholder 2"/>
          <p:cNvSpPr>
            <a:spLocks noGrp="1"/>
          </p:cNvSpPr>
          <p:nvPr>
            <p:ph sz="quarter" idx="13"/>
          </p:nvPr>
        </p:nvSpPr>
        <p:spPr>
          <a:xfrm>
            <a:off x="1752600" y="1444752"/>
            <a:ext cx="10076688" cy="5188804"/>
          </a:xfrm>
        </p:spPr>
        <p:txBody>
          <a:bodyPr>
            <a:normAutofit fontScale="70000" lnSpcReduction="20000"/>
          </a:bodyPr>
          <a:lstStyle/>
          <a:p>
            <a:pPr lvl="0"/>
            <a:r>
              <a:rPr lang="en-US" sz="1800" b="1" dirty="0"/>
              <a:t>Inconsistent or unclear course design and navigation</a:t>
            </a:r>
            <a:r>
              <a:rPr lang="en-US" sz="1800" dirty="0"/>
              <a:t/>
            </a:r>
            <a:br>
              <a:rPr lang="en-US" sz="1800" dirty="0"/>
            </a:br>
            <a:r>
              <a:rPr lang="en-US" sz="1800" dirty="0"/>
              <a:t>This may pose a challenge for all learners, but especially those who use a screen reader for navigation. One common problem is labels inconsistently used throughout a course, such as interchanging words (e.g., "modules" and "units</a:t>
            </a:r>
            <a:r>
              <a:rPr lang="en-US" sz="1800" dirty="0" smtClean="0"/>
              <a:t>").</a:t>
            </a:r>
          </a:p>
          <a:p>
            <a:pPr lvl="0"/>
            <a:endParaRPr lang="en-US" sz="1800" dirty="0"/>
          </a:p>
          <a:p>
            <a:pPr lvl="0"/>
            <a:r>
              <a:rPr lang="en-US" sz="1800" b="1" dirty="0"/>
              <a:t>Course content without proper headings or styles for navigation</a:t>
            </a:r>
            <a:r>
              <a:rPr lang="en-US" sz="1800" dirty="0"/>
              <a:t/>
            </a:r>
            <a:br>
              <a:rPr lang="en-US" sz="1800" dirty="0"/>
            </a:br>
            <a:r>
              <a:rPr lang="en-US" sz="1800" dirty="0"/>
              <a:t>Again, this may present difficulties for learners because the content is poorly organized. However, if </a:t>
            </a:r>
            <a:r>
              <a:rPr lang="en-US" sz="1800" b="1" dirty="0"/>
              <a:t>bold</a:t>
            </a:r>
            <a:r>
              <a:rPr lang="en-US" sz="1800" dirty="0"/>
              <a:t> and </a:t>
            </a:r>
            <a:r>
              <a:rPr lang="en-US" sz="1800" i="1" dirty="0"/>
              <a:t>italic</a:t>
            </a:r>
            <a:r>
              <a:rPr lang="en-US" sz="1800" dirty="0"/>
              <a:t> are used instead of proper headings or styles, a visually impaired learner using a screen reader will not be able to differentiate between main topics and sub-topics</a:t>
            </a:r>
            <a:r>
              <a:rPr lang="en-US" sz="1800" dirty="0" smtClean="0"/>
              <a:t>.</a:t>
            </a:r>
          </a:p>
          <a:p>
            <a:pPr lvl="0"/>
            <a:endParaRPr lang="en-US" sz="1800" dirty="0"/>
          </a:p>
          <a:p>
            <a:pPr lvl="0"/>
            <a:r>
              <a:rPr lang="en-US" sz="1800" b="1" dirty="0"/>
              <a:t>Unclear or non-descriptive course content</a:t>
            </a:r>
            <a:r>
              <a:rPr lang="en-US" sz="1800" dirty="0"/>
              <a:t/>
            </a:r>
            <a:br>
              <a:rPr lang="en-US" sz="1800" dirty="0"/>
            </a:br>
            <a:r>
              <a:rPr lang="en-US" sz="1800" dirty="0"/>
              <a:t>Often, content is written in a manner that is unclear to the learner, which is the reason QM recommends you have someone else review your content. Unclear or non-descriptive content represents a challenge to all learners. Another example of non-descriptive content is the use of acronyms or jargon</a:t>
            </a:r>
            <a:r>
              <a:rPr lang="en-US" sz="1800" dirty="0" smtClean="0"/>
              <a:t>.</a:t>
            </a:r>
          </a:p>
          <a:p>
            <a:pPr lvl="0"/>
            <a:endParaRPr lang="en-US" sz="1800" dirty="0" smtClean="0"/>
          </a:p>
          <a:p>
            <a:r>
              <a:rPr lang="en-US" sz="1800" b="1" dirty="0" smtClean="0"/>
              <a:t>Using Complex Fonts:</a:t>
            </a:r>
            <a:r>
              <a:rPr lang="en-US" sz="1800" dirty="0" smtClean="0"/>
              <a:t>  </a:t>
            </a:r>
            <a:r>
              <a:rPr lang="en-US" sz="1800" dirty="0"/>
              <a:t>the US Department of Health &amp; Human Services unofficially recommends the following fonts for PDF files: </a:t>
            </a:r>
            <a:r>
              <a:rPr lang="en-US" sz="1800" b="1" dirty="0"/>
              <a:t>Times New Roman, Verdana, Arial, Tahoma, Helvetica, and Calibri</a:t>
            </a:r>
            <a:r>
              <a:rPr lang="en-US" sz="1800" b="1" dirty="0" smtClean="0"/>
              <a:t>.  At least 12 pt.</a:t>
            </a:r>
            <a:endParaRPr lang="en-US" sz="1800" dirty="0"/>
          </a:p>
          <a:p>
            <a:r>
              <a:rPr lang="en-US" sz="1800" dirty="0"/>
              <a:t>What do the above fonts all have in common? For one, they're all basic, simple, and unadorned, with no extra decorations or flourishes. What's more, they usually come automatically installed on computers. When all else is equal, designers should always choose a more popular font over a less popular alternative. This will increase the likelihood that the user's computer can display it.</a:t>
            </a:r>
          </a:p>
          <a:p>
            <a:r>
              <a:rPr lang="en-US" sz="1800" dirty="0"/>
              <a:t>Although serif fonts are usually preferred for printed items, such as books and newspapers, the opposite holds true for websites. Proportionally, the "ticks" and "tails" of serif fonts take up a larger amount of space on a screen than they do on a printed page. In general, sans serif fonts display better on computers and mobile devices.  Above all, avoid decorative or overly stylized fonts, which are often difficult to read even for users without visual impairments or reading disabilities.</a:t>
            </a:r>
          </a:p>
          <a:p>
            <a:endParaRPr lang="en-US" dirty="0"/>
          </a:p>
        </p:txBody>
      </p:sp>
    </p:spTree>
    <p:extLst>
      <p:ext uri="{BB962C8B-B14F-4D97-AF65-F5344CB8AC3E}">
        <p14:creationId xmlns:p14="http://schemas.microsoft.com/office/powerpoint/2010/main" val="3329474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521208" y="448056"/>
            <a:ext cx="11309348" cy="640080"/>
          </a:xfrm>
        </p:spPr>
        <p:txBody>
          <a:bodyPr>
            <a:normAutofit/>
          </a:bodyPr>
          <a:lstStyle/>
          <a:p>
            <a:r>
              <a:rPr lang="en-US" dirty="0"/>
              <a:t>Color Accessibility Rules – Charts and SmartArt</a:t>
            </a:r>
          </a:p>
        </p:txBody>
      </p:sp>
      <p:grpSp>
        <p:nvGrpSpPr>
          <p:cNvPr id="28" name="Group 27" descr="Step number 1"/>
          <p:cNvGrpSpPr/>
          <p:nvPr/>
        </p:nvGrpSpPr>
        <p:grpSpPr bwMode="gray">
          <a:xfrm>
            <a:off x="1626903" y="1321732"/>
            <a:ext cx="380382" cy="296049"/>
            <a:chOff x="6741828" y="1435344"/>
            <a:chExt cx="380382" cy="296049"/>
          </a:xfrm>
        </p:grpSpPr>
        <p:sp>
          <p:nvSpPr>
            <p:cNvPr id="31" name="Rectangle 30" descr="Step number 1"/>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descr="Small square with numeral 1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1</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33" name="Text Placeholder 7"/>
          <p:cNvSpPr txBox="1">
            <a:spLocks/>
          </p:cNvSpPr>
          <p:nvPr/>
        </p:nvSpPr>
        <p:spPr>
          <a:xfrm>
            <a:off x="2091823" y="1330574"/>
            <a:ext cx="4425696" cy="1964169"/>
          </a:xfrm>
          <a:prstGeom prst="rect">
            <a:avLst/>
          </a:prstGeom>
        </p:spPr>
        <p:txBody>
          <a:bodyPr vert="horz" lIns="91440" tIns="45720" rIns="91440" bIns="45720" rtlCol="0" anchor="t" anchorCtr="0">
            <a:normAutofit/>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8000"/>
              </a:lnSpc>
            </a:pPr>
            <a:r>
              <a:rPr lang="en-US" sz="1600" dirty="0">
                <a:solidFill>
                  <a:schemeClr val="tx1">
                    <a:lumMod val="75000"/>
                    <a:lumOff val="25000"/>
                  </a:schemeClr>
                </a:solidFill>
              </a:rPr>
              <a:t>Some people can’t see certain colors, so text, tables, and SmartArt need to pass a test that measures these color differences. You can download a color contrast analyzer from the web. To test using this tool, just select the color foreground and background you need and see if it passes!</a:t>
            </a:r>
          </a:p>
        </p:txBody>
      </p:sp>
      <p:grpSp>
        <p:nvGrpSpPr>
          <p:cNvPr id="23" name="Group 22" descr="Step number 1"/>
          <p:cNvGrpSpPr/>
          <p:nvPr/>
        </p:nvGrpSpPr>
        <p:grpSpPr bwMode="gray">
          <a:xfrm>
            <a:off x="2727753" y="3377757"/>
            <a:ext cx="380382" cy="296049"/>
            <a:chOff x="6741828" y="1435344"/>
            <a:chExt cx="380382" cy="296049"/>
          </a:xfrm>
        </p:grpSpPr>
        <p:sp>
          <p:nvSpPr>
            <p:cNvPr id="25" name="Rectangle 24" descr="Step number 1"/>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descr="Small square with numeral 1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1</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4" name="&quot;Not Allowed&quot; Symbol 3" descr="Red crossed out circle for failing color contrast"/>
          <p:cNvSpPr/>
          <p:nvPr/>
        </p:nvSpPr>
        <p:spPr>
          <a:xfrm>
            <a:off x="2061702" y="3811786"/>
            <a:ext cx="353961" cy="353961"/>
          </a:xfrm>
          <a:prstGeom prst="noSmoking">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389854" y="3850267"/>
            <a:ext cx="1837106" cy="307777"/>
          </a:xfrm>
          <a:prstGeom prst="rect">
            <a:avLst/>
          </a:prstGeom>
          <a:noFill/>
        </p:spPr>
        <p:txBody>
          <a:bodyPr wrap="none" rtlCol="0">
            <a:spAutoFit/>
          </a:bodyPr>
          <a:lstStyle/>
          <a:p>
            <a:r>
              <a:rPr lang="en-US" sz="1400" dirty="0"/>
              <a:t>Failing color contrast</a:t>
            </a:r>
          </a:p>
        </p:txBody>
      </p:sp>
      <p:pic>
        <p:nvPicPr>
          <p:cNvPr id="2" name="Picture 1" descr="SmartArt diagram with failing colors"/>
          <p:cNvPicPr>
            <a:picLocks noChangeAspect="1"/>
          </p:cNvPicPr>
          <p:nvPr/>
        </p:nvPicPr>
        <p:blipFill>
          <a:blip r:embed="rId2"/>
          <a:stretch>
            <a:fillRect/>
          </a:stretch>
        </p:blipFill>
        <p:spPr>
          <a:xfrm>
            <a:off x="2091823" y="4241469"/>
            <a:ext cx="2057199" cy="1305220"/>
          </a:xfrm>
          <a:prstGeom prst="rect">
            <a:avLst/>
          </a:prstGeom>
        </p:spPr>
      </p:pic>
      <p:grpSp>
        <p:nvGrpSpPr>
          <p:cNvPr id="9" name="Group 8" descr="Green checkbox for passing color contrast"/>
          <p:cNvGrpSpPr/>
          <p:nvPr/>
        </p:nvGrpSpPr>
        <p:grpSpPr>
          <a:xfrm>
            <a:off x="4293809" y="3800477"/>
            <a:ext cx="407194" cy="430887"/>
            <a:chOff x="4360069" y="3800477"/>
            <a:chExt cx="407194" cy="430887"/>
          </a:xfrm>
        </p:grpSpPr>
        <p:sp>
          <p:nvSpPr>
            <p:cNvPr id="6" name="Circle: Hollow 5"/>
            <p:cNvSpPr/>
            <p:nvPr/>
          </p:nvSpPr>
          <p:spPr>
            <a:xfrm>
              <a:off x="4390103" y="3810458"/>
              <a:ext cx="356616" cy="356616"/>
            </a:xfrm>
            <a:prstGeom prst="donut">
              <a:avLst>
                <a:gd name="adj" fmla="val 964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4360069" y="3800477"/>
              <a:ext cx="407194" cy="430887"/>
            </a:xfrm>
            <a:prstGeom prst="rect">
              <a:avLst/>
            </a:prstGeom>
            <a:noFill/>
          </p:spPr>
          <p:txBody>
            <a:bodyPr wrap="square" rtlCol="0">
              <a:spAutoFit/>
            </a:bodyPr>
            <a:lstStyle/>
            <a:p>
              <a:r>
                <a:rPr lang="en-US" sz="2200" dirty="0">
                  <a:solidFill>
                    <a:schemeClr val="accent6">
                      <a:lumMod val="75000"/>
                    </a:schemeClr>
                  </a:solidFill>
                  <a:sym typeface="Wingdings" panose="05000000000000000000" pitchFamily="2" charset="2"/>
                </a:rPr>
                <a:t></a:t>
              </a:r>
              <a:endParaRPr lang="en-US" sz="2200" dirty="0">
                <a:solidFill>
                  <a:schemeClr val="accent6">
                    <a:lumMod val="75000"/>
                  </a:schemeClr>
                </a:solidFill>
              </a:endParaRPr>
            </a:p>
          </p:txBody>
        </p:sp>
      </p:grpSp>
      <p:sp>
        <p:nvSpPr>
          <p:cNvPr id="34" name="TextBox 33"/>
          <p:cNvSpPr txBox="1"/>
          <p:nvPr/>
        </p:nvSpPr>
        <p:spPr>
          <a:xfrm>
            <a:off x="4642168" y="3850267"/>
            <a:ext cx="1918154" cy="307777"/>
          </a:xfrm>
          <a:prstGeom prst="rect">
            <a:avLst/>
          </a:prstGeom>
          <a:noFill/>
        </p:spPr>
        <p:txBody>
          <a:bodyPr wrap="none" rtlCol="0">
            <a:spAutoFit/>
          </a:bodyPr>
          <a:lstStyle/>
          <a:p>
            <a:r>
              <a:rPr lang="en-US" sz="1400" dirty="0"/>
              <a:t>Passing color contrast</a:t>
            </a:r>
          </a:p>
        </p:txBody>
      </p:sp>
      <p:pic>
        <p:nvPicPr>
          <p:cNvPr id="3" name="Picture 2" descr="SmartArt diagram with passing colors"/>
          <p:cNvPicPr>
            <a:picLocks noChangeAspect="1"/>
          </p:cNvPicPr>
          <p:nvPr/>
        </p:nvPicPr>
        <p:blipFill>
          <a:blip r:embed="rId3"/>
          <a:stretch>
            <a:fillRect/>
          </a:stretch>
        </p:blipFill>
        <p:spPr>
          <a:xfrm>
            <a:off x="4408435" y="4241918"/>
            <a:ext cx="2069328" cy="1309280"/>
          </a:xfrm>
          <a:prstGeom prst="rect">
            <a:avLst/>
          </a:prstGeom>
        </p:spPr>
      </p:pic>
      <p:grpSp>
        <p:nvGrpSpPr>
          <p:cNvPr id="38" name="Group 37" descr="Step number 2"/>
          <p:cNvGrpSpPr/>
          <p:nvPr/>
        </p:nvGrpSpPr>
        <p:grpSpPr bwMode="gray">
          <a:xfrm>
            <a:off x="6798978" y="1321732"/>
            <a:ext cx="380382" cy="296049"/>
            <a:chOff x="6741828" y="1435344"/>
            <a:chExt cx="380382" cy="296049"/>
          </a:xfrm>
        </p:grpSpPr>
        <p:sp>
          <p:nvSpPr>
            <p:cNvPr id="39" name="Rectangle 38" descr="Step number 2"/>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descr="Small square with numeral 2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2</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41" name="Text Placeholder 8"/>
          <p:cNvSpPr txBox="1">
            <a:spLocks/>
          </p:cNvSpPr>
          <p:nvPr/>
        </p:nvSpPr>
        <p:spPr>
          <a:xfrm>
            <a:off x="7251192" y="1330575"/>
            <a:ext cx="4579364" cy="1906111"/>
          </a:xfrm>
          <a:prstGeom prst="rect">
            <a:avLst/>
          </a:prstGeom>
        </p:spPr>
        <p:txBody>
          <a:bodyPr vert="horz" lIns="91440" tIns="45720" rIns="91440" bIns="45720" rtlCol="0" anchor="t" anchorCtr="0">
            <a:noAutofit/>
          </a:bodyP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8000"/>
              </a:lnSpc>
            </a:pPr>
            <a:r>
              <a:rPr lang="en-US" sz="1600" dirty="0">
                <a:solidFill>
                  <a:schemeClr val="tx1">
                    <a:lumMod val="75000"/>
                    <a:lumOff val="25000"/>
                  </a:schemeClr>
                </a:solidFill>
              </a:rPr>
              <a:t>If colors need to be changed to pass the analyzer, change the chart design or color scheme instead of changing the colors directly. To change these, select your chart and go to </a:t>
            </a:r>
            <a:r>
              <a:rPr lang="en-US" sz="1600" b="1" dirty="0">
                <a:solidFill>
                  <a:schemeClr val="accent2">
                    <a:lumMod val="75000"/>
                  </a:schemeClr>
                </a:solidFill>
              </a:rPr>
              <a:t>Chart Tools</a:t>
            </a:r>
            <a:r>
              <a:rPr lang="en-US" sz="1600" dirty="0">
                <a:solidFill>
                  <a:schemeClr val="accent2">
                    <a:lumMod val="75000"/>
                  </a:schemeClr>
                </a:solidFill>
              </a:rPr>
              <a:t> </a:t>
            </a:r>
            <a:r>
              <a:rPr lang="en-US" sz="1600" dirty="0">
                <a:solidFill>
                  <a:schemeClr val="tx1">
                    <a:lumMod val="75000"/>
                    <a:lumOff val="25000"/>
                  </a:schemeClr>
                </a:solidFill>
              </a:rPr>
              <a:t>&gt; </a:t>
            </a:r>
            <a:r>
              <a:rPr lang="en-US" sz="1600" b="1" dirty="0">
                <a:solidFill>
                  <a:schemeClr val="accent2">
                    <a:lumMod val="75000"/>
                  </a:schemeClr>
                </a:solidFill>
              </a:rPr>
              <a:t>Design</a:t>
            </a:r>
            <a:r>
              <a:rPr lang="en-US" sz="1600" b="1" dirty="0">
                <a:solidFill>
                  <a:schemeClr val="tx1">
                    <a:lumMod val="75000"/>
                    <a:lumOff val="25000"/>
                  </a:schemeClr>
                </a:solidFill>
              </a:rPr>
              <a:t> </a:t>
            </a:r>
            <a:r>
              <a:rPr lang="en-US" sz="1600" dirty="0">
                <a:solidFill>
                  <a:schemeClr val="tx1">
                    <a:lumMod val="75000"/>
                    <a:lumOff val="25000"/>
                  </a:schemeClr>
                </a:solidFill>
              </a:rPr>
              <a:t>&gt; </a:t>
            </a:r>
            <a:r>
              <a:rPr lang="en-US" sz="1600" b="1" dirty="0">
                <a:solidFill>
                  <a:schemeClr val="accent2">
                    <a:lumMod val="75000"/>
                  </a:schemeClr>
                </a:solidFill>
              </a:rPr>
              <a:t>Chart Styles</a:t>
            </a:r>
            <a:r>
              <a:rPr lang="en-US" sz="1600" dirty="0">
                <a:solidFill>
                  <a:schemeClr val="accent2">
                    <a:lumMod val="75000"/>
                  </a:schemeClr>
                </a:solidFill>
              </a:rPr>
              <a:t> </a:t>
            </a:r>
            <a:r>
              <a:rPr lang="en-US" sz="1600" dirty="0">
                <a:solidFill>
                  <a:schemeClr val="tx1">
                    <a:lumMod val="75000"/>
                    <a:lumOff val="25000"/>
                  </a:schemeClr>
                </a:solidFill>
              </a:rPr>
              <a:t>or </a:t>
            </a:r>
            <a:r>
              <a:rPr lang="en-US" sz="1600" b="1" dirty="0">
                <a:solidFill>
                  <a:schemeClr val="accent2">
                    <a:lumMod val="75000"/>
                  </a:schemeClr>
                </a:solidFill>
              </a:rPr>
              <a:t>Change Colors</a:t>
            </a:r>
            <a:r>
              <a:rPr lang="en-US" sz="1600" dirty="0">
                <a:solidFill>
                  <a:schemeClr val="tx1">
                    <a:lumMod val="75000"/>
                    <a:lumOff val="25000"/>
                  </a:schemeClr>
                </a:solidFill>
              </a:rPr>
              <a:t>.</a:t>
            </a:r>
          </a:p>
        </p:txBody>
      </p:sp>
      <p:grpSp>
        <p:nvGrpSpPr>
          <p:cNvPr id="27" name="Group 26" descr="Step number 2"/>
          <p:cNvGrpSpPr/>
          <p:nvPr/>
        </p:nvGrpSpPr>
        <p:grpSpPr bwMode="gray">
          <a:xfrm>
            <a:off x="7879694" y="3377757"/>
            <a:ext cx="380382" cy="296049"/>
            <a:chOff x="6741828" y="1435344"/>
            <a:chExt cx="380382" cy="296049"/>
          </a:xfrm>
        </p:grpSpPr>
        <p:sp>
          <p:nvSpPr>
            <p:cNvPr id="29" name="Rectangle 28" descr="Step number 2"/>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descr="Small square with numeral 2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2</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pic>
        <p:nvPicPr>
          <p:cNvPr id="21" name="Picture 20" descr="SmartArt design and color scheme for accessibilit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0380" y="3630260"/>
            <a:ext cx="4079509" cy="1973705"/>
          </a:xfrm>
          <a:prstGeom prst="rect">
            <a:avLst/>
          </a:prstGeom>
        </p:spPr>
      </p:pic>
      <p:sp>
        <p:nvSpPr>
          <p:cNvPr id="46" name="Rectangle 45">
            <a:hlinkClick r:id="rId5"/>
            <a:extLst>
              <a:ext uri="{FF2B5EF4-FFF2-40B4-BE49-F238E27FC236}">
                <a16:creationId xmlns:a16="http://schemas.microsoft.com/office/drawing/2014/main" id="{6DC31477-87B0-4923-9D40-26050A3F3334}"/>
              </a:ext>
            </a:extLst>
          </p:cNvPr>
          <p:cNvSpPr/>
          <p:nvPr/>
        </p:nvSpPr>
        <p:spPr>
          <a:xfrm>
            <a:off x="1826290" y="6041997"/>
            <a:ext cx="3398853" cy="344289"/>
          </a:xfrm>
          <a:prstGeom prst="rect">
            <a:avLst/>
          </a:prstGeom>
        </p:spPr>
        <p:txBody>
          <a:bodyPr vert="horz" lIns="91440" tIns="45720" rIns="91440" bIns="45720" rtlCol="0">
            <a:noAutofit/>
          </a:bodyPr>
          <a:lstStyle/>
          <a:p>
            <a:pPr>
              <a:buFont typeface="Arial" panose="020B0604020202020204" pitchFamily="34" charset="0"/>
              <a:buNone/>
            </a:pPr>
            <a:r>
              <a:rPr lang="en-US" sz="1400" dirty="0">
                <a:solidFill>
                  <a:schemeClr val="tx1">
                    <a:lumMod val="75000"/>
                    <a:lumOff val="25000"/>
                  </a:schemeClr>
                </a:solidFill>
                <a:hlinkClick r:id="rId5" tooltip="Learn about accessibility best practices"/>
              </a:rPr>
              <a:t>Learn about accessibility best practices</a:t>
            </a:r>
            <a:endParaRPr lang="en-US" sz="1400" dirty="0">
              <a:solidFill>
                <a:schemeClr val="tx1">
                  <a:lumMod val="75000"/>
                  <a:lumOff val="25000"/>
                </a:schemeClr>
              </a:solidFill>
            </a:endParaRPr>
          </a:p>
        </p:txBody>
      </p:sp>
      <p:pic>
        <p:nvPicPr>
          <p:cNvPr id="47" name="Picture 46" descr="SmartArt logo"/>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5968" y="5713160"/>
            <a:ext cx="817684" cy="822960"/>
          </a:xfrm>
          <a:prstGeom prst="rect">
            <a:avLst/>
          </a:prstGeom>
        </p:spPr>
      </p:pic>
    </p:spTree>
    <p:extLst>
      <p:ext uri="{BB962C8B-B14F-4D97-AF65-F5344CB8AC3E}">
        <p14:creationId xmlns:p14="http://schemas.microsoft.com/office/powerpoint/2010/main" val="1826472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448056"/>
            <a:ext cx="11309348" cy="640080"/>
          </a:xfrm>
        </p:spPr>
        <p:txBody>
          <a:bodyPr/>
          <a:lstStyle/>
          <a:p>
            <a:r>
              <a:rPr lang="en-US" dirty="0"/>
              <a:t>Alt Text Accessibility Rules – Pictures</a:t>
            </a:r>
          </a:p>
        </p:txBody>
      </p:sp>
      <p:sp>
        <p:nvSpPr>
          <p:cNvPr id="84" name="Content Placeholder 5"/>
          <p:cNvSpPr txBox="1">
            <a:spLocks/>
          </p:cNvSpPr>
          <p:nvPr/>
        </p:nvSpPr>
        <p:spPr>
          <a:xfrm>
            <a:off x="1694692" y="1319496"/>
            <a:ext cx="3144008" cy="3100104"/>
          </a:xfrm>
          <a:prstGeom prst="rect">
            <a:avLst/>
          </a:prstGeom>
        </p:spPr>
        <p:txBody>
          <a:bodyPr>
            <a:noAutofit/>
          </a:bodyPr>
          <a:lstStyle>
            <a:lvl1pPr marL="228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a:solidFill>
                  <a:schemeClr val="tx1">
                    <a:lumMod val="75000"/>
                    <a:lumOff val="25000"/>
                  </a:schemeClr>
                </a:solidFill>
                <a:latin typeface="+mn-lt"/>
                <a:ea typeface="+mn-ea"/>
                <a:cs typeface="+mn-cs"/>
              </a:defRPr>
            </a:lvl9pPr>
          </a:lstStyle>
          <a:p>
            <a:pPr marL="0" indent="0">
              <a:lnSpc>
                <a:spcPct val="108000"/>
              </a:lnSpc>
              <a:spcBef>
                <a:spcPts val="0"/>
              </a:spcBef>
              <a:spcAft>
                <a:spcPts val="600"/>
              </a:spcAft>
              <a:buNone/>
            </a:pPr>
            <a:r>
              <a:rPr lang="en-US" sz="1500" dirty="0"/>
              <a:t>All your pictures and tables need appropriate descriptive alternative text (known as “alt text”) that doesn’t use the words “photo” or “graphic”. </a:t>
            </a:r>
          </a:p>
          <a:p>
            <a:pPr marL="0" indent="0">
              <a:lnSpc>
                <a:spcPct val="108000"/>
              </a:lnSpc>
              <a:spcBef>
                <a:spcPts val="0"/>
              </a:spcBef>
              <a:spcAft>
                <a:spcPts val="600"/>
              </a:spcAft>
              <a:buNone/>
            </a:pPr>
            <a:r>
              <a:rPr lang="en-US" sz="1500" dirty="0"/>
              <a:t>To add alt text, right click on your picture and select </a:t>
            </a:r>
            <a:r>
              <a:rPr lang="en-US" sz="1500" b="1" dirty="0">
                <a:solidFill>
                  <a:schemeClr val="accent2">
                    <a:lumMod val="75000"/>
                  </a:schemeClr>
                </a:solidFill>
              </a:rPr>
              <a:t>Format Picture</a:t>
            </a:r>
            <a:r>
              <a:rPr lang="en-US" sz="1500" dirty="0"/>
              <a:t>, then go to </a:t>
            </a:r>
            <a:r>
              <a:rPr lang="en-US" sz="1500" b="1" dirty="0">
                <a:solidFill>
                  <a:schemeClr val="accent2">
                    <a:lumMod val="75000"/>
                  </a:schemeClr>
                </a:solidFill>
              </a:rPr>
              <a:t>Size &amp; Properties</a:t>
            </a:r>
            <a:r>
              <a:rPr lang="en-US" sz="1500" dirty="0"/>
              <a:t> &gt; </a:t>
            </a:r>
            <a:r>
              <a:rPr lang="en-US" sz="1500" b="1" dirty="0">
                <a:solidFill>
                  <a:schemeClr val="accent2">
                    <a:lumMod val="75000"/>
                  </a:schemeClr>
                </a:solidFill>
              </a:rPr>
              <a:t>Alt Text </a:t>
            </a:r>
            <a:r>
              <a:rPr lang="en-US" sz="1500" dirty="0"/>
              <a:t>and add alt text only to the </a:t>
            </a:r>
            <a:r>
              <a:rPr lang="en-US" sz="1500" b="1" dirty="0">
                <a:solidFill>
                  <a:schemeClr val="accent2">
                    <a:lumMod val="75000"/>
                  </a:schemeClr>
                </a:solidFill>
              </a:rPr>
              <a:t>Description</a:t>
            </a:r>
            <a:r>
              <a:rPr lang="en-US" sz="1500" dirty="0"/>
              <a:t> field.</a:t>
            </a:r>
          </a:p>
          <a:p>
            <a:pPr marL="0" indent="0">
              <a:lnSpc>
                <a:spcPct val="108000"/>
              </a:lnSpc>
              <a:spcBef>
                <a:spcPts val="0"/>
              </a:spcBef>
              <a:spcAft>
                <a:spcPts val="600"/>
              </a:spcAft>
              <a:buFont typeface="Arial" panose="020B0604020202020204" pitchFamily="34" charset="0"/>
              <a:buNone/>
            </a:pPr>
            <a:r>
              <a:rPr lang="en-US" sz="1500" dirty="0"/>
              <a:t>Alt text examples for pictures on this slide:</a:t>
            </a:r>
          </a:p>
        </p:txBody>
      </p:sp>
      <p:grpSp>
        <p:nvGrpSpPr>
          <p:cNvPr id="85" name="Group 84" descr="Step number 1"/>
          <p:cNvGrpSpPr/>
          <p:nvPr/>
        </p:nvGrpSpPr>
        <p:grpSpPr bwMode="gray">
          <a:xfrm>
            <a:off x="1752549" y="4558569"/>
            <a:ext cx="380382" cy="296049"/>
            <a:chOff x="6741828" y="1435344"/>
            <a:chExt cx="380382" cy="296049"/>
          </a:xfrm>
        </p:grpSpPr>
        <p:sp>
          <p:nvSpPr>
            <p:cNvPr id="86" name="Rectangle 85" descr="Step number 1"/>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descr="Small square with numeral 1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1</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88" name="Text Placeholder 1"/>
          <p:cNvSpPr txBox="1">
            <a:spLocks/>
          </p:cNvSpPr>
          <p:nvPr/>
        </p:nvSpPr>
        <p:spPr>
          <a:xfrm>
            <a:off x="2132931" y="4580943"/>
            <a:ext cx="2656721" cy="3180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sz="1500" dirty="0"/>
              <a:t>A women and girl gardening</a:t>
            </a:r>
          </a:p>
        </p:txBody>
      </p:sp>
      <p:grpSp>
        <p:nvGrpSpPr>
          <p:cNvPr id="31" name="Group 30" descr="Step number 1"/>
          <p:cNvGrpSpPr/>
          <p:nvPr/>
        </p:nvGrpSpPr>
        <p:grpSpPr bwMode="gray">
          <a:xfrm>
            <a:off x="5910913" y="4624620"/>
            <a:ext cx="380382" cy="296049"/>
            <a:chOff x="6741828" y="1435344"/>
            <a:chExt cx="380382" cy="296049"/>
          </a:xfrm>
        </p:grpSpPr>
        <p:sp>
          <p:nvSpPr>
            <p:cNvPr id="32" name="Rectangle 31" descr="Step number 1"/>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descr="Small square with numeral 1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1</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pic>
        <p:nvPicPr>
          <p:cNvPr id="40" name="Picture 39" descr="Example of alt text in the description field of a photo which says &quot;A women and girl gardening&quot;&#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043" y="1600200"/>
            <a:ext cx="2130552" cy="2890952"/>
          </a:xfrm>
          <a:prstGeom prst="rect">
            <a:avLst/>
          </a:prstGeom>
          <a:ln w="25400">
            <a:solidFill>
              <a:schemeClr val="bg1"/>
            </a:solidFill>
          </a:ln>
          <a:effectLst>
            <a:outerShdw blurRad="50800" dist="38100" dir="5400000" algn="t" rotWithShape="0">
              <a:prstClr val="black">
                <a:alpha val="40000"/>
              </a:prstClr>
            </a:outerShdw>
          </a:effectLst>
        </p:spPr>
      </p:pic>
      <p:grpSp>
        <p:nvGrpSpPr>
          <p:cNvPr id="93" name="Group 92" descr="Step number 2"/>
          <p:cNvGrpSpPr/>
          <p:nvPr/>
        </p:nvGrpSpPr>
        <p:grpSpPr bwMode="gray">
          <a:xfrm>
            <a:off x="1752549" y="4966650"/>
            <a:ext cx="380382" cy="296049"/>
            <a:chOff x="6741828" y="1435344"/>
            <a:chExt cx="380382" cy="296049"/>
          </a:xfrm>
        </p:grpSpPr>
        <p:sp>
          <p:nvSpPr>
            <p:cNvPr id="94" name="Rectangle 93" descr="Step number 2"/>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descr="Small square with numeral 2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2</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96" name="Text Placeholder 3"/>
          <p:cNvSpPr txBox="1">
            <a:spLocks/>
          </p:cNvSpPr>
          <p:nvPr/>
        </p:nvSpPr>
        <p:spPr>
          <a:xfrm>
            <a:off x="2132930" y="4963075"/>
            <a:ext cx="3374164" cy="3388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sz="1500" dirty="0"/>
              <a:t>Sand dune in light and shadow</a:t>
            </a:r>
          </a:p>
        </p:txBody>
      </p:sp>
      <p:grpSp>
        <p:nvGrpSpPr>
          <p:cNvPr id="34" name="Group 33" descr="Step number 2"/>
          <p:cNvGrpSpPr/>
          <p:nvPr/>
        </p:nvGrpSpPr>
        <p:grpSpPr bwMode="gray">
          <a:xfrm>
            <a:off x="8228953" y="5246326"/>
            <a:ext cx="380382" cy="296049"/>
            <a:chOff x="6741828" y="1435344"/>
            <a:chExt cx="380382" cy="296049"/>
          </a:xfrm>
        </p:grpSpPr>
        <p:sp>
          <p:nvSpPr>
            <p:cNvPr id="35" name="Rectangle 34" descr="Step number 2"/>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descr="Small square with numeral 2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2</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pic>
        <p:nvPicPr>
          <p:cNvPr id="44" name="Picture 43" descr="Example of alt text in the description field of a photo which says &quot;Sand dune in light and shadow&quot;&#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3076" y="2237586"/>
            <a:ext cx="2103120" cy="2853728"/>
          </a:xfrm>
          <a:prstGeom prst="rect">
            <a:avLst/>
          </a:prstGeom>
          <a:ln w="25400">
            <a:solidFill>
              <a:schemeClr val="bg1"/>
            </a:solidFill>
          </a:ln>
          <a:effectLst>
            <a:outerShdw blurRad="50800" dist="38100" dir="5400000" algn="t" rotWithShape="0">
              <a:prstClr val="black">
                <a:alpha val="40000"/>
              </a:prstClr>
            </a:outerShdw>
          </a:effectLst>
        </p:spPr>
      </p:pic>
      <p:grpSp>
        <p:nvGrpSpPr>
          <p:cNvPr id="101" name="Group 100" descr="Step number 3"/>
          <p:cNvGrpSpPr/>
          <p:nvPr/>
        </p:nvGrpSpPr>
        <p:grpSpPr bwMode="gray">
          <a:xfrm>
            <a:off x="1752549" y="5374731"/>
            <a:ext cx="380382" cy="296049"/>
            <a:chOff x="6741828" y="1435344"/>
            <a:chExt cx="380382" cy="296049"/>
          </a:xfrm>
        </p:grpSpPr>
        <p:sp>
          <p:nvSpPr>
            <p:cNvPr id="102" name="Rectangle 101" descr="Step number 3"/>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descr="Small square with numeral 3 inside"/>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3</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104" name="Text Placeholder 4"/>
          <p:cNvSpPr txBox="1">
            <a:spLocks/>
          </p:cNvSpPr>
          <p:nvPr/>
        </p:nvSpPr>
        <p:spPr>
          <a:xfrm>
            <a:off x="2132930" y="5366010"/>
            <a:ext cx="4013870" cy="3360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a:solidFill>
                  <a:schemeClr val="tx1">
                    <a:lumMod val="75000"/>
                    <a:lumOff val="25000"/>
                  </a:schemeClr>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500" dirty="0"/>
              <a:t>Basketball players raising hands together</a:t>
            </a:r>
          </a:p>
        </p:txBody>
      </p:sp>
      <p:grpSp>
        <p:nvGrpSpPr>
          <p:cNvPr id="37" name="Group 36" descr="Step number 3"/>
          <p:cNvGrpSpPr/>
          <p:nvPr/>
        </p:nvGrpSpPr>
        <p:grpSpPr bwMode="gray">
          <a:xfrm>
            <a:off x="10547000" y="5635304"/>
            <a:ext cx="380382" cy="296049"/>
            <a:chOff x="6741828" y="1435344"/>
            <a:chExt cx="380382" cy="296049"/>
          </a:xfrm>
        </p:grpSpPr>
        <p:sp>
          <p:nvSpPr>
            <p:cNvPr id="38" name="Rectangle 37" descr="Step number 3"/>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descr="Small square with numeral 3 inside"/>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3</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pic>
        <p:nvPicPr>
          <p:cNvPr id="42" name="Picture 41" descr="Example of alt text in the description field of a photo which says &quot;Basketball players raising hands together&quo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0140" y="2677528"/>
            <a:ext cx="2103120" cy="2853729"/>
          </a:xfrm>
          <a:prstGeom prst="rect">
            <a:avLst/>
          </a:prstGeom>
          <a:ln w="25400">
            <a:solidFill>
              <a:schemeClr val="bg1"/>
            </a:solidFill>
          </a:ln>
          <a:effectLst>
            <a:outerShdw blurRad="50800" dist="38100" dir="5400000" algn="t" rotWithShape="0">
              <a:prstClr val="black">
                <a:alpha val="40000"/>
              </a:prstClr>
            </a:outerShdw>
          </a:effectLst>
        </p:spPr>
      </p:pic>
      <p:sp>
        <p:nvSpPr>
          <p:cNvPr id="109" name="Rectangle 108">
            <a:hlinkClick r:id="rId6"/>
          </p:cNvPr>
          <p:cNvSpPr/>
          <p:nvPr/>
        </p:nvSpPr>
        <p:spPr>
          <a:xfrm>
            <a:off x="1826290" y="6041997"/>
            <a:ext cx="3732681" cy="315260"/>
          </a:xfrm>
          <a:prstGeom prst="rect">
            <a:avLst/>
          </a:prstGeom>
        </p:spPr>
        <p:txBody>
          <a:bodyPr vert="horz" lIns="91440" tIns="45720" rIns="91440" bIns="45720" rtlCol="0">
            <a:noAutofit/>
          </a:bodyPr>
          <a:lstStyle/>
          <a:p>
            <a:pPr>
              <a:buFont typeface="Arial" panose="020B0604020202020204" pitchFamily="34" charset="0"/>
              <a:buNone/>
            </a:pPr>
            <a:r>
              <a:rPr lang="en-US" sz="1400" dirty="0">
                <a:solidFill>
                  <a:schemeClr val="tx1">
                    <a:lumMod val="75000"/>
                    <a:lumOff val="25000"/>
                  </a:schemeClr>
                </a:solidFill>
                <a:hlinkClick r:id="rId7" tooltip="Learn more about adding alt text to images"/>
              </a:rPr>
              <a:t>Learn more about adding alt text to images</a:t>
            </a:r>
            <a:endParaRPr lang="en-US" sz="1400" dirty="0">
              <a:solidFill>
                <a:schemeClr val="tx1">
                  <a:lumMod val="75000"/>
                  <a:lumOff val="25000"/>
                </a:schemeClr>
              </a:solidFill>
            </a:endParaRPr>
          </a:p>
        </p:txBody>
      </p:sp>
      <p:pic>
        <p:nvPicPr>
          <p:cNvPr id="110" name="Picture 109" descr="Alternative text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3330" y="5804049"/>
            <a:ext cx="822960" cy="641181"/>
          </a:xfrm>
          <a:prstGeom prst="rect">
            <a:avLst/>
          </a:prstGeom>
        </p:spPr>
      </p:pic>
    </p:spTree>
    <p:extLst>
      <p:ext uri="{BB962C8B-B14F-4D97-AF65-F5344CB8AC3E}">
        <p14:creationId xmlns:p14="http://schemas.microsoft.com/office/powerpoint/2010/main" val="1747768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a:xfrm>
            <a:off x="521208" y="448056"/>
            <a:ext cx="11309348" cy="640080"/>
          </a:xfrm>
        </p:spPr>
        <p:txBody>
          <a:bodyPr>
            <a:normAutofit/>
          </a:bodyPr>
          <a:lstStyle/>
          <a:p>
            <a:r>
              <a:rPr lang="en-US" dirty="0"/>
              <a:t>Alt Text Accessibility Rules – Charts</a:t>
            </a:r>
          </a:p>
        </p:txBody>
      </p:sp>
      <p:sp>
        <p:nvSpPr>
          <p:cNvPr id="29" name="Content Placeholder 5"/>
          <p:cNvSpPr txBox="1">
            <a:spLocks/>
          </p:cNvSpPr>
          <p:nvPr/>
        </p:nvSpPr>
        <p:spPr>
          <a:xfrm>
            <a:off x="1707418" y="1255487"/>
            <a:ext cx="4677199" cy="1908630"/>
          </a:xfrm>
          <a:prstGeom prst="rect">
            <a:avLst/>
          </a:prstGeom>
        </p:spPr>
        <p:txBody>
          <a:bodyPr vert="horz" lIns="91440" tIns="45720" rIns="91440" bIns="45720" rtlCol="0" anchor="t" anchorCtr="0">
            <a:normAutofit/>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8000"/>
              </a:lnSpc>
            </a:pPr>
            <a:r>
              <a:rPr lang="en-US" sz="1600" dirty="0">
                <a:solidFill>
                  <a:schemeClr val="tx1">
                    <a:lumMod val="75000"/>
                    <a:lumOff val="25000"/>
                  </a:schemeClr>
                </a:solidFill>
              </a:rPr>
              <a:t>All charts also need to have alt text. To add alt text to a chart, right click on the chart and select </a:t>
            </a:r>
            <a:r>
              <a:rPr lang="en-US" sz="1600" b="1" dirty="0">
                <a:solidFill>
                  <a:schemeClr val="accent2">
                    <a:lumMod val="75000"/>
                  </a:schemeClr>
                </a:solidFill>
              </a:rPr>
              <a:t>Format Chart Area</a:t>
            </a:r>
            <a:r>
              <a:rPr lang="en-US" sz="1600" dirty="0">
                <a:solidFill>
                  <a:schemeClr val="accent2">
                    <a:lumMod val="75000"/>
                  </a:schemeClr>
                </a:solidFill>
              </a:rPr>
              <a:t> </a:t>
            </a:r>
            <a:r>
              <a:rPr lang="en-US" sz="1600" dirty="0">
                <a:solidFill>
                  <a:schemeClr val="tx1">
                    <a:lumMod val="75000"/>
                    <a:lumOff val="25000"/>
                  </a:schemeClr>
                </a:solidFill>
              </a:rPr>
              <a:t>which will open the </a:t>
            </a:r>
            <a:r>
              <a:rPr lang="en-US" sz="1600" b="1" dirty="0">
                <a:solidFill>
                  <a:schemeClr val="accent2">
                    <a:lumMod val="75000"/>
                  </a:schemeClr>
                </a:solidFill>
              </a:rPr>
              <a:t>Format Chart Area pane</a:t>
            </a:r>
            <a:r>
              <a:rPr lang="en-US" sz="1600" dirty="0">
                <a:solidFill>
                  <a:schemeClr val="tx1">
                    <a:lumMod val="75000"/>
                    <a:lumOff val="25000"/>
                  </a:schemeClr>
                </a:solidFill>
              </a:rPr>
              <a:t>, then go to </a:t>
            </a:r>
            <a:r>
              <a:rPr lang="en-US" sz="1600" b="1" dirty="0">
                <a:solidFill>
                  <a:schemeClr val="accent2">
                    <a:lumMod val="75000"/>
                  </a:schemeClr>
                </a:solidFill>
              </a:rPr>
              <a:t>Size &amp; Properties </a:t>
            </a:r>
            <a:r>
              <a:rPr lang="en-US" sz="1600" dirty="0">
                <a:solidFill>
                  <a:schemeClr val="tx1">
                    <a:lumMod val="75000"/>
                    <a:lumOff val="25000"/>
                  </a:schemeClr>
                </a:solidFill>
              </a:rPr>
              <a:t>&gt;</a:t>
            </a:r>
            <a:r>
              <a:rPr lang="en-US" sz="1600" b="1" dirty="0">
                <a:solidFill>
                  <a:schemeClr val="tx1">
                    <a:lumMod val="75000"/>
                    <a:lumOff val="25000"/>
                  </a:schemeClr>
                </a:solidFill>
              </a:rPr>
              <a:t> </a:t>
            </a:r>
            <a:r>
              <a:rPr lang="en-US" sz="1600" b="1" dirty="0">
                <a:solidFill>
                  <a:schemeClr val="accent2">
                    <a:lumMod val="75000"/>
                  </a:schemeClr>
                </a:solidFill>
              </a:rPr>
              <a:t>Alt Text</a:t>
            </a:r>
            <a:r>
              <a:rPr lang="en-US" sz="1600" dirty="0">
                <a:solidFill>
                  <a:schemeClr val="accent2">
                    <a:lumMod val="75000"/>
                  </a:schemeClr>
                </a:solidFill>
              </a:rPr>
              <a:t> </a:t>
            </a:r>
            <a:r>
              <a:rPr lang="en-US" sz="1600" dirty="0">
                <a:solidFill>
                  <a:schemeClr val="tx1">
                    <a:lumMod val="75000"/>
                    <a:lumOff val="25000"/>
                  </a:schemeClr>
                </a:solidFill>
              </a:rPr>
              <a:t>and enter your alt text only into the</a:t>
            </a:r>
            <a:r>
              <a:rPr lang="en-US" sz="1600" b="1" dirty="0">
                <a:solidFill>
                  <a:schemeClr val="tx1">
                    <a:lumMod val="75000"/>
                    <a:lumOff val="25000"/>
                  </a:schemeClr>
                </a:solidFill>
              </a:rPr>
              <a:t> </a:t>
            </a:r>
            <a:r>
              <a:rPr lang="en-US" sz="1600" b="1" dirty="0">
                <a:solidFill>
                  <a:schemeClr val="accent2">
                    <a:lumMod val="75000"/>
                  </a:schemeClr>
                </a:solidFill>
              </a:rPr>
              <a:t>Description</a:t>
            </a:r>
            <a:r>
              <a:rPr lang="en-US" sz="1600" dirty="0">
                <a:solidFill>
                  <a:schemeClr val="tx1">
                    <a:lumMod val="75000"/>
                    <a:lumOff val="25000"/>
                  </a:schemeClr>
                </a:solidFill>
              </a:rPr>
              <a:t> field.</a:t>
            </a:r>
          </a:p>
          <a:p>
            <a:pPr algn="l">
              <a:lnSpc>
                <a:spcPct val="108000"/>
              </a:lnSpc>
            </a:pPr>
            <a:endParaRPr lang="en-US" sz="1600" dirty="0">
              <a:solidFill>
                <a:schemeClr val="tx1">
                  <a:lumMod val="75000"/>
                  <a:lumOff val="25000"/>
                </a:schemeClr>
              </a:solidFill>
            </a:endParaRPr>
          </a:p>
          <a:p>
            <a:pPr algn="l">
              <a:lnSpc>
                <a:spcPct val="108000"/>
              </a:lnSpc>
            </a:pPr>
            <a:endParaRPr lang="en-US" sz="1600" dirty="0">
              <a:solidFill>
                <a:schemeClr val="tx1">
                  <a:lumMod val="75000"/>
                  <a:lumOff val="25000"/>
                </a:schemeClr>
              </a:solidFill>
            </a:endParaRPr>
          </a:p>
        </p:txBody>
      </p:sp>
      <p:sp>
        <p:nvSpPr>
          <p:cNvPr id="30" name="Rectangle 29">
            <a:extLst>
              <a:ext uri="{FF2B5EF4-FFF2-40B4-BE49-F238E27FC236}">
                <a16:creationId xmlns:a16="http://schemas.microsoft.com/office/drawing/2014/main" id="{3DC8010E-6ED8-43C5-BF72-68600B9B12EF}"/>
              </a:ext>
            </a:extLst>
          </p:cNvPr>
          <p:cNvSpPr/>
          <p:nvPr/>
        </p:nvSpPr>
        <p:spPr>
          <a:xfrm>
            <a:off x="6934199" y="1255487"/>
            <a:ext cx="4762501" cy="611413"/>
          </a:xfrm>
          <a:prstGeom prst="rect">
            <a:avLst/>
          </a:prstGeom>
        </p:spPr>
        <p:txBody>
          <a:bodyPr wrap="square">
            <a:noAutofit/>
          </a:bodyPr>
          <a:lstStyle/>
          <a:p>
            <a:pPr>
              <a:lnSpc>
                <a:spcPct val="108000"/>
              </a:lnSpc>
            </a:pPr>
            <a:r>
              <a:rPr lang="en-US" sz="1600" dirty="0">
                <a:solidFill>
                  <a:schemeClr val="tx1">
                    <a:lumMod val="75000"/>
                    <a:lumOff val="25000"/>
                  </a:schemeClr>
                </a:solidFill>
              </a:rPr>
              <a:t>Alt text examples for two different chart types on this slide:</a:t>
            </a:r>
          </a:p>
        </p:txBody>
      </p:sp>
      <p:grpSp>
        <p:nvGrpSpPr>
          <p:cNvPr id="31" name="Group 30" descr="Step number 1">
            <a:extLst>
              <a:ext uri="{FF2B5EF4-FFF2-40B4-BE49-F238E27FC236}">
                <a16:creationId xmlns:a16="http://schemas.microsoft.com/office/drawing/2014/main" id="{6A6055F5-E39D-4074-8C6F-02006FCAE5A8}"/>
              </a:ext>
            </a:extLst>
          </p:cNvPr>
          <p:cNvGrpSpPr/>
          <p:nvPr/>
        </p:nvGrpSpPr>
        <p:grpSpPr bwMode="gray">
          <a:xfrm>
            <a:off x="6998149" y="1906173"/>
            <a:ext cx="380382" cy="296049"/>
            <a:chOff x="6741828" y="1435344"/>
            <a:chExt cx="380382" cy="296049"/>
          </a:xfrm>
        </p:grpSpPr>
        <p:sp>
          <p:nvSpPr>
            <p:cNvPr id="32" name="Rectangle 31" descr="Step number 1">
              <a:extLst>
                <a:ext uri="{FF2B5EF4-FFF2-40B4-BE49-F238E27FC236}">
                  <a16:creationId xmlns:a16="http://schemas.microsoft.com/office/drawing/2014/main" id="{7A1C79D7-AF06-41F8-B439-2496DF13E1D8}"/>
                </a:ext>
              </a:extLst>
            </p:cNvPr>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descr="Small square with numeral 1 inside ">
              <a:extLst>
                <a:ext uri="{FF2B5EF4-FFF2-40B4-BE49-F238E27FC236}">
                  <a16:creationId xmlns:a16="http://schemas.microsoft.com/office/drawing/2014/main" id="{BEEE1CCD-0535-4C61-B9F8-E616260D281B}"/>
                </a:ext>
              </a:extLst>
            </p:cNvPr>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1</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34" name="Rectangle 33">
            <a:extLst>
              <a:ext uri="{FF2B5EF4-FFF2-40B4-BE49-F238E27FC236}">
                <a16:creationId xmlns:a16="http://schemas.microsoft.com/office/drawing/2014/main" id="{D5C8F1BE-1EBE-4B2E-A5DC-105FDDED9935}"/>
              </a:ext>
            </a:extLst>
          </p:cNvPr>
          <p:cNvSpPr/>
          <p:nvPr/>
        </p:nvSpPr>
        <p:spPr>
          <a:xfrm>
            <a:off x="7378531" y="1878158"/>
            <a:ext cx="4274510" cy="624145"/>
          </a:xfrm>
          <a:prstGeom prst="rect">
            <a:avLst/>
          </a:prstGeom>
        </p:spPr>
        <p:txBody>
          <a:bodyPr wrap="square">
            <a:spAutoFit/>
          </a:bodyPr>
          <a:lstStyle/>
          <a:p>
            <a:pPr marL="0" lvl="1">
              <a:lnSpc>
                <a:spcPct val="108000"/>
              </a:lnSpc>
            </a:pPr>
            <a:r>
              <a:rPr lang="en-US" sz="1600" dirty="0">
                <a:solidFill>
                  <a:schemeClr val="tx1">
                    <a:lumMod val="75000"/>
                    <a:lumOff val="25000"/>
                  </a:schemeClr>
                </a:solidFill>
              </a:rPr>
              <a:t>Line chart showing values of three series for four categories</a:t>
            </a:r>
          </a:p>
        </p:txBody>
      </p:sp>
      <p:graphicFrame>
        <p:nvGraphicFramePr>
          <p:cNvPr id="35" name="Content Placeholder 14" descr="Line chart showing values of three series for four categories "/>
          <p:cNvGraphicFramePr>
            <a:graphicFrameLocks/>
          </p:cNvGraphicFramePr>
          <p:nvPr>
            <p:extLst>
              <p:ext uri="{D42A27DB-BD31-4B8C-83A1-F6EECF244321}">
                <p14:modId xmlns:p14="http://schemas.microsoft.com/office/powerpoint/2010/main" val="1190384063"/>
              </p:ext>
            </p:extLst>
          </p:nvPr>
        </p:nvGraphicFramePr>
        <p:xfrm>
          <a:off x="1728788" y="3118809"/>
          <a:ext cx="4656137" cy="2881313"/>
        </p:xfrm>
        <a:graphic>
          <a:graphicData uri="http://schemas.openxmlformats.org/drawingml/2006/chart">
            <c:chart xmlns:c="http://schemas.openxmlformats.org/drawingml/2006/chart" xmlns:r="http://schemas.openxmlformats.org/officeDocument/2006/relationships" r:id="rId2"/>
          </a:graphicData>
        </a:graphic>
      </p:graphicFrame>
      <p:grpSp>
        <p:nvGrpSpPr>
          <p:cNvPr id="36" name="Group 35" descr="Step number 1">
            <a:extLst>
              <a:ext uri="{FF2B5EF4-FFF2-40B4-BE49-F238E27FC236}">
                <a16:creationId xmlns:a16="http://schemas.microsoft.com/office/drawing/2014/main" id="{E4E034A1-3D79-412D-B9DE-EC96DBE94098}"/>
              </a:ext>
            </a:extLst>
          </p:cNvPr>
          <p:cNvGrpSpPr/>
          <p:nvPr/>
        </p:nvGrpSpPr>
        <p:grpSpPr bwMode="gray">
          <a:xfrm>
            <a:off x="2006150" y="3159101"/>
            <a:ext cx="380382" cy="296049"/>
            <a:chOff x="6741828" y="1435344"/>
            <a:chExt cx="380382" cy="296049"/>
          </a:xfrm>
        </p:grpSpPr>
        <p:sp>
          <p:nvSpPr>
            <p:cNvPr id="37" name="Rectangle 36" descr="Step number 1">
              <a:extLst>
                <a:ext uri="{FF2B5EF4-FFF2-40B4-BE49-F238E27FC236}">
                  <a16:creationId xmlns:a16="http://schemas.microsoft.com/office/drawing/2014/main" id="{26367CCE-C453-463A-A250-4EE2CCC54638}"/>
                </a:ext>
              </a:extLst>
            </p:cNvPr>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descr="Small square with numeral 1 inside ">
              <a:extLst>
                <a:ext uri="{FF2B5EF4-FFF2-40B4-BE49-F238E27FC236}">
                  <a16:creationId xmlns:a16="http://schemas.microsoft.com/office/drawing/2014/main" id="{70BB2097-0A7A-4490-BB97-1BD6D9E6FDAF}"/>
                </a:ext>
              </a:extLst>
            </p:cNvPr>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1</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grpSp>
        <p:nvGrpSpPr>
          <p:cNvPr id="39" name="Group 38" descr="Step number 2">
            <a:extLst>
              <a:ext uri="{FF2B5EF4-FFF2-40B4-BE49-F238E27FC236}">
                <a16:creationId xmlns:a16="http://schemas.microsoft.com/office/drawing/2014/main" id="{6A823E97-98B5-46D0-BC73-B55655C55196}"/>
              </a:ext>
            </a:extLst>
          </p:cNvPr>
          <p:cNvGrpSpPr/>
          <p:nvPr/>
        </p:nvGrpSpPr>
        <p:grpSpPr bwMode="gray">
          <a:xfrm>
            <a:off x="6998149" y="2479634"/>
            <a:ext cx="380382" cy="296049"/>
            <a:chOff x="6741828" y="1435344"/>
            <a:chExt cx="380382" cy="296049"/>
          </a:xfrm>
        </p:grpSpPr>
        <p:sp>
          <p:nvSpPr>
            <p:cNvPr id="40" name="Rectangle 39" descr="Step number 2">
              <a:extLst>
                <a:ext uri="{FF2B5EF4-FFF2-40B4-BE49-F238E27FC236}">
                  <a16:creationId xmlns:a16="http://schemas.microsoft.com/office/drawing/2014/main" id="{59C04343-EBDC-4457-9884-F0891E55B933}"/>
                </a:ext>
              </a:extLst>
            </p:cNvPr>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descr="Small square with numeral 2 inside ">
              <a:extLst>
                <a:ext uri="{FF2B5EF4-FFF2-40B4-BE49-F238E27FC236}">
                  <a16:creationId xmlns:a16="http://schemas.microsoft.com/office/drawing/2014/main" id="{996F8C6F-26C5-4A10-A8BD-A662C982869A}"/>
                </a:ext>
              </a:extLst>
            </p:cNvPr>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2</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42" name="Rectangle 41">
            <a:extLst>
              <a:ext uri="{FF2B5EF4-FFF2-40B4-BE49-F238E27FC236}">
                <a16:creationId xmlns:a16="http://schemas.microsoft.com/office/drawing/2014/main" id="{B1933D1E-9888-41DE-87BE-9758A7593C88}"/>
              </a:ext>
            </a:extLst>
          </p:cNvPr>
          <p:cNvSpPr/>
          <p:nvPr/>
        </p:nvSpPr>
        <p:spPr>
          <a:xfrm>
            <a:off x="7378531" y="2450507"/>
            <a:ext cx="4274510" cy="624145"/>
          </a:xfrm>
          <a:prstGeom prst="rect">
            <a:avLst/>
          </a:prstGeom>
        </p:spPr>
        <p:txBody>
          <a:bodyPr wrap="square">
            <a:spAutoFit/>
          </a:bodyPr>
          <a:lstStyle/>
          <a:p>
            <a:pPr marL="0" lvl="1">
              <a:lnSpc>
                <a:spcPct val="108000"/>
              </a:lnSpc>
            </a:pPr>
            <a:r>
              <a:rPr lang="en-US" sz="1600" dirty="0">
                <a:solidFill>
                  <a:schemeClr val="tx1">
                    <a:lumMod val="75000"/>
                    <a:lumOff val="25000"/>
                  </a:schemeClr>
                </a:solidFill>
              </a:rPr>
              <a:t>Clustered column chart showing values of three series for four categories</a:t>
            </a:r>
          </a:p>
        </p:txBody>
      </p:sp>
      <p:graphicFrame>
        <p:nvGraphicFramePr>
          <p:cNvPr id="43" name="Content Placeholder 4" descr="Clustered column chart depicting values of three series for four categories"/>
          <p:cNvGraphicFramePr>
            <a:graphicFrameLocks/>
          </p:cNvGraphicFramePr>
          <p:nvPr>
            <p:extLst>
              <p:ext uri="{D42A27DB-BD31-4B8C-83A1-F6EECF244321}">
                <p14:modId xmlns:p14="http://schemas.microsoft.com/office/powerpoint/2010/main" val="3927658140"/>
              </p:ext>
            </p:extLst>
          </p:nvPr>
        </p:nvGraphicFramePr>
        <p:xfrm>
          <a:off x="6934200" y="3118809"/>
          <a:ext cx="4652963" cy="2881313"/>
        </p:xfrm>
        <a:graphic>
          <a:graphicData uri="http://schemas.openxmlformats.org/drawingml/2006/chart">
            <c:chart xmlns:c="http://schemas.openxmlformats.org/drawingml/2006/chart" xmlns:r="http://schemas.openxmlformats.org/officeDocument/2006/relationships" r:id="rId3"/>
          </a:graphicData>
        </a:graphic>
      </p:graphicFrame>
      <p:grpSp>
        <p:nvGrpSpPr>
          <p:cNvPr id="44" name="Group 43" descr="Step number 2">
            <a:extLst>
              <a:ext uri="{FF2B5EF4-FFF2-40B4-BE49-F238E27FC236}">
                <a16:creationId xmlns:a16="http://schemas.microsoft.com/office/drawing/2014/main" id="{CAA8B6B0-571B-443E-8EA6-CE6E926855EB}"/>
              </a:ext>
            </a:extLst>
          </p:cNvPr>
          <p:cNvGrpSpPr/>
          <p:nvPr/>
        </p:nvGrpSpPr>
        <p:grpSpPr bwMode="gray">
          <a:xfrm>
            <a:off x="7290249" y="3159101"/>
            <a:ext cx="380382" cy="296049"/>
            <a:chOff x="6741828" y="1435344"/>
            <a:chExt cx="380382" cy="296049"/>
          </a:xfrm>
        </p:grpSpPr>
        <p:sp>
          <p:nvSpPr>
            <p:cNvPr id="45" name="Rectangle 44" descr="Step number 2">
              <a:extLst>
                <a:ext uri="{FF2B5EF4-FFF2-40B4-BE49-F238E27FC236}">
                  <a16:creationId xmlns:a16="http://schemas.microsoft.com/office/drawing/2014/main" id="{0EC9B08E-C20F-4D79-B265-4BA01303DA47}"/>
                </a:ext>
              </a:extLst>
            </p:cNvPr>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descr="Small square with numeral 2 inside ">
              <a:extLst>
                <a:ext uri="{FF2B5EF4-FFF2-40B4-BE49-F238E27FC236}">
                  <a16:creationId xmlns:a16="http://schemas.microsoft.com/office/drawing/2014/main" id="{8BA0AFD2-703B-4EDA-B1DD-5A3CBBA995A8}"/>
                </a:ext>
              </a:extLst>
            </p:cNvPr>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2</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47" name="Rectangle 46">
            <a:hlinkClick r:id="rId4"/>
          </p:cNvPr>
          <p:cNvSpPr/>
          <p:nvPr/>
        </p:nvSpPr>
        <p:spPr>
          <a:xfrm>
            <a:off x="1826290" y="6041997"/>
            <a:ext cx="3616567" cy="307777"/>
          </a:xfrm>
          <a:prstGeom prst="rect">
            <a:avLst/>
          </a:prstGeom>
        </p:spPr>
        <p:txBody>
          <a:bodyPr wrap="square">
            <a:spAutoFit/>
          </a:bodyPr>
          <a:lstStyle/>
          <a:p>
            <a:r>
              <a:rPr lang="en-US" sz="1400" dirty="0">
                <a:hlinkClick r:id="rId5" tooltip="Learn more about adding alt text to charts"/>
              </a:rPr>
              <a:t>Learn more about adding alt text to charts</a:t>
            </a:r>
            <a:endParaRPr lang="en-US" sz="1400" dirty="0"/>
          </a:p>
        </p:txBody>
      </p:sp>
      <p:pic>
        <p:nvPicPr>
          <p:cNvPr id="48" name="Picture 47" descr="Chart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6315" y="5804049"/>
            <a:ext cx="736989" cy="641181"/>
          </a:xfrm>
          <a:prstGeom prst="rect">
            <a:avLst/>
          </a:prstGeom>
        </p:spPr>
      </p:pic>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b-group Alt text i.e. Task description under Ste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5329" y="3977102"/>
            <a:ext cx="3995227" cy="2843784"/>
          </a:xfrm>
          <a:prstGeom prst="rect">
            <a:avLst/>
          </a:prstGeom>
        </p:spPr>
      </p:pic>
      <p:pic>
        <p:nvPicPr>
          <p:cNvPr id="3" name="Picture 2" descr="Grouped Alt text in the description field i.e Alternating Flow diagram showing 3 groups arranged from left to right with a title and bullet points in each group and a curved arrow showing the flow from one group to the n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6368" y="1170432"/>
            <a:ext cx="4297680" cy="2916936"/>
          </a:xfrm>
          <a:prstGeom prst="rect">
            <a:avLst/>
          </a:prstGeom>
        </p:spPr>
      </p:pic>
      <p:sp>
        <p:nvSpPr>
          <p:cNvPr id="18" name="Title 17"/>
          <p:cNvSpPr>
            <a:spLocks noGrp="1"/>
          </p:cNvSpPr>
          <p:nvPr>
            <p:ph type="title"/>
          </p:nvPr>
        </p:nvSpPr>
        <p:spPr>
          <a:xfrm>
            <a:off x="521208" y="448056"/>
            <a:ext cx="11309348" cy="640080"/>
          </a:xfrm>
        </p:spPr>
        <p:txBody>
          <a:bodyPr>
            <a:normAutofit/>
          </a:bodyPr>
          <a:lstStyle/>
          <a:p>
            <a:r>
              <a:rPr lang="en-US" dirty="0"/>
              <a:t>Alt Text Accessibility Rules – SmartArt</a:t>
            </a:r>
          </a:p>
        </p:txBody>
      </p:sp>
      <p:sp>
        <p:nvSpPr>
          <p:cNvPr id="49" name="Text Placeholder 45"/>
          <p:cNvSpPr txBox="1">
            <a:spLocks/>
          </p:cNvSpPr>
          <p:nvPr/>
        </p:nvSpPr>
        <p:spPr>
          <a:xfrm>
            <a:off x="1780247" y="1264156"/>
            <a:ext cx="5401603" cy="1479043"/>
          </a:xfrm>
          <a:prstGeom prst="rect">
            <a:avLst/>
          </a:prstGeom>
        </p:spPr>
        <p:txBody>
          <a:bodyPr>
            <a:noAutofit/>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spcBef>
                <a:spcPts val="0"/>
              </a:spcBef>
              <a:buNone/>
            </a:pPr>
            <a:r>
              <a:rPr lang="en-US" sz="1600" dirty="0">
                <a:solidFill>
                  <a:schemeClr val="tx1">
                    <a:lumMod val="75000"/>
                    <a:lumOff val="25000"/>
                  </a:schemeClr>
                </a:solidFill>
              </a:rPr>
              <a:t>Alt text should be added to SmartArt diagrams on both grouped and sub-grouped objects. For grouped objects, only add alt text in the </a:t>
            </a:r>
            <a:r>
              <a:rPr lang="en-US" sz="1600" b="1" dirty="0">
                <a:solidFill>
                  <a:schemeClr val="accent2">
                    <a:lumMod val="75000"/>
                  </a:schemeClr>
                </a:solidFill>
              </a:rPr>
              <a:t>Description</a:t>
            </a:r>
            <a:r>
              <a:rPr lang="en-US" sz="1600" dirty="0">
                <a:solidFill>
                  <a:schemeClr val="tx1">
                    <a:lumMod val="75000"/>
                    <a:lumOff val="25000"/>
                  </a:schemeClr>
                </a:solidFill>
              </a:rPr>
              <a:t> field. For sub-grouped objects, only add alt text in the </a:t>
            </a:r>
            <a:r>
              <a:rPr lang="en-US" sz="1600" b="1" dirty="0">
                <a:solidFill>
                  <a:schemeClr val="accent2">
                    <a:lumMod val="75000"/>
                  </a:schemeClr>
                </a:solidFill>
              </a:rPr>
              <a:t>Title</a:t>
            </a:r>
            <a:r>
              <a:rPr lang="en-US" sz="1600" dirty="0">
                <a:solidFill>
                  <a:schemeClr val="tx1">
                    <a:lumMod val="75000"/>
                    <a:lumOff val="25000"/>
                  </a:schemeClr>
                </a:solidFill>
              </a:rPr>
              <a:t> field. Here are some alt text examples for SmartArt diagrams:</a:t>
            </a:r>
          </a:p>
        </p:txBody>
      </p:sp>
      <p:grpSp>
        <p:nvGrpSpPr>
          <p:cNvPr id="50" name="Group 49" descr="Step number 1"/>
          <p:cNvGrpSpPr/>
          <p:nvPr/>
        </p:nvGrpSpPr>
        <p:grpSpPr bwMode="gray">
          <a:xfrm>
            <a:off x="2040846" y="2743200"/>
            <a:ext cx="380382" cy="296049"/>
            <a:chOff x="6741828" y="1435344"/>
            <a:chExt cx="380382" cy="296049"/>
          </a:xfrm>
        </p:grpSpPr>
        <p:sp>
          <p:nvSpPr>
            <p:cNvPr id="51" name="Rectangle 50" descr="Step number 1"/>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descr="Small square with numeral 1 inside"/>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1</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53" name="Text Placeholder 3"/>
          <p:cNvSpPr txBox="1">
            <a:spLocks/>
          </p:cNvSpPr>
          <p:nvPr/>
        </p:nvSpPr>
        <p:spPr>
          <a:xfrm>
            <a:off x="2414638" y="2734056"/>
            <a:ext cx="4782576" cy="201168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8000"/>
              </a:lnSpc>
              <a:spcBef>
                <a:spcPts val="0"/>
              </a:spcBef>
              <a:buNone/>
            </a:pPr>
            <a:r>
              <a:rPr lang="en-US" sz="1600" dirty="0">
                <a:solidFill>
                  <a:schemeClr val="tx1">
                    <a:lumMod val="75000"/>
                    <a:lumOff val="25000"/>
                  </a:schemeClr>
                </a:solidFill>
              </a:rPr>
              <a:t>Text example for a grouped SmartArt diagram:</a:t>
            </a:r>
          </a:p>
          <a:p>
            <a:pPr marL="0" indent="0">
              <a:lnSpc>
                <a:spcPct val="118000"/>
              </a:lnSpc>
              <a:spcBef>
                <a:spcPts val="0"/>
              </a:spcBef>
              <a:buNone/>
            </a:pPr>
            <a:r>
              <a:rPr lang="en-US" sz="1600" dirty="0">
                <a:solidFill>
                  <a:schemeClr val="tx1">
                    <a:lumMod val="75000"/>
                    <a:lumOff val="25000"/>
                  </a:schemeClr>
                </a:solidFill>
              </a:rPr>
              <a:t>“Alternating Flow diagram showing 3 groups arranged from left to right with a title and bullet points in each group and a curved arrow showing the flow from one group to the next.”</a:t>
            </a:r>
          </a:p>
          <a:p>
            <a:pPr marL="0" indent="0">
              <a:lnSpc>
                <a:spcPct val="118000"/>
              </a:lnSpc>
              <a:spcBef>
                <a:spcPts val="0"/>
              </a:spcBef>
              <a:buNone/>
            </a:pPr>
            <a:r>
              <a:rPr lang="en-US" sz="1600" dirty="0">
                <a:solidFill>
                  <a:schemeClr val="tx1">
                    <a:lumMod val="75000"/>
                    <a:lumOff val="25000"/>
                  </a:schemeClr>
                </a:solidFill>
              </a:rPr>
              <a:t>To add alt text to a grouped SmartArt diagram, right click on the diagram and select </a:t>
            </a:r>
            <a:r>
              <a:rPr lang="en-US" sz="1600" b="1" dirty="0">
                <a:solidFill>
                  <a:schemeClr val="accent2">
                    <a:lumMod val="75000"/>
                  </a:schemeClr>
                </a:solidFill>
              </a:rPr>
              <a:t>Format Object</a:t>
            </a:r>
            <a:r>
              <a:rPr lang="en-US" sz="1600" dirty="0">
                <a:solidFill>
                  <a:schemeClr val="accent2">
                    <a:lumMod val="75000"/>
                  </a:schemeClr>
                </a:solidFill>
              </a:rPr>
              <a:t> </a:t>
            </a:r>
            <a:r>
              <a:rPr lang="en-US" sz="1600" dirty="0">
                <a:solidFill>
                  <a:schemeClr val="tx1">
                    <a:lumMod val="75000"/>
                    <a:lumOff val="25000"/>
                  </a:schemeClr>
                </a:solidFill>
              </a:rPr>
              <a:t>&gt; </a:t>
            </a:r>
            <a:r>
              <a:rPr lang="en-US" sz="1600" b="1" dirty="0">
                <a:solidFill>
                  <a:schemeClr val="accent2">
                    <a:lumMod val="75000"/>
                  </a:schemeClr>
                </a:solidFill>
              </a:rPr>
              <a:t>Size &amp; Properties</a:t>
            </a:r>
            <a:r>
              <a:rPr lang="en-US" sz="1600" dirty="0">
                <a:solidFill>
                  <a:schemeClr val="tx1">
                    <a:lumMod val="75000"/>
                    <a:lumOff val="25000"/>
                  </a:schemeClr>
                </a:solidFill>
              </a:rPr>
              <a:t> &gt; </a:t>
            </a:r>
            <a:r>
              <a:rPr lang="en-US" sz="1600" b="1" dirty="0">
                <a:solidFill>
                  <a:schemeClr val="accent2">
                    <a:lumMod val="75000"/>
                  </a:schemeClr>
                </a:solidFill>
              </a:rPr>
              <a:t>Alt Text</a:t>
            </a:r>
            <a:r>
              <a:rPr lang="en-US" sz="1600" dirty="0">
                <a:solidFill>
                  <a:schemeClr val="accent2">
                    <a:lumMod val="75000"/>
                  </a:schemeClr>
                </a:solidFill>
              </a:rPr>
              <a:t> </a:t>
            </a:r>
            <a:r>
              <a:rPr lang="en-US" sz="1600" dirty="0">
                <a:solidFill>
                  <a:schemeClr val="tx1">
                    <a:lumMod val="75000"/>
                    <a:lumOff val="25000"/>
                  </a:schemeClr>
                </a:solidFill>
              </a:rPr>
              <a:t>&gt; </a:t>
            </a:r>
            <a:r>
              <a:rPr lang="en-US" sz="1600" b="1" dirty="0">
                <a:solidFill>
                  <a:schemeClr val="accent2">
                    <a:lumMod val="75000"/>
                  </a:schemeClr>
                </a:solidFill>
              </a:rPr>
              <a:t>Description</a:t>
            </a:r>
          </a:p>
        </p:txBody>
      </p:sp>
      <p:grpSp>
        <p:nvGrpSpPr>
          <p:cNvPr id="47" name="Group 46" descr="Step number 1"/>
          <p:cNvGrpSpPr/>
          <p:nvPr/>
        </p:nvGrpSpPr>
        <p:grpSpPr bwMode="gray">
          <a:xfrm>
            <a:off x="8342869" y="3198426"/>
            <a:ext cx="380382" cy="296049"/>
            <a:chOff x="6741828" y="1435344"/>
            <a:chExt cx="380382" cy="296049"/>
          </a:xfrm>
        </p:grpSpPr>
        <p:sp>
          <p:nvSpPr>
            <p:cNvPr id="48" name="Rectangle 47" descr="Step number 1"/>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descr="Small square with numeral 1 inside"/>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1</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grpSp>
        <p:nvGrpSpPr>
          <p:cNvPr id="59" name="Group 58" descr="Step number 2"/>
          <p:cNvGrpSpPr/>
          <p:nvPr/>
        </p:nvGrpSpPr>
        <p:grpSpPr bwMode="gray">
          <a:xfrm>
            <a:off x="2040846" y="4653216"/>
            <a:ext cx="380382" cy="296049"/>
            <a:chOff x="6741828" y="1435344"/>
            <a:chExt cx="380382" cy="296049"/>
          </a:xfrm>
        </p:grpSpPr>
        <p:sp>
          <p:nvSpPr>
            <p:cNvPr id="60" name="Rectangle 59" descr="Step number 2"/>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descr="Small square with numeral 2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2</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62" name="Text Placeholder 8"/>
          <p:cNvSpPr txBox="1">
            <a:spLocks/>
          </p:cNvSpPr>
          <p:nvPr/>
        </p:nvSpPr>
        <p:spPr>
          <a:xfrm>
            <a:off x="2414638" y="4638165"/>
            <a:ext cx="4782576" cy="14529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spcBef>
                <a:spcPts val="0"/>
              </a:spcBef>
              <a:buNone/>
            </a:pPr>
            <a:r>
              <a:rPr lang="en-US" sz="1500" dirty="0">
                <a:solidFill>
                  <a:schemeClr val="tx1">
                    <a:lumMod val="75000"/>
                    <a:lumOff val="25000"/>
                  </a:schemeClr>
                </a:solidFill>
              </a:rPr>
              <a:t>Text example for a sub-grouped SmartArt object:</a:t>
            </a:r>
          </a:p>
          <a:p>
            <a:pPr marL="0" indent="0">
              <a:lnSpc>
                <a:spcPct val="108000"/>
              </a:lnSpc>
              <a:spcBef>
                <a:spcPts val="0"/>
              </a:spcBef>
              <a:buNone/>
            </a:pPr>
            <a:r>
              <a:rPr lang="en-US" sz="1500" dirty="0">
                <a:solidFill>
                  <a:schemeClr val="tx1">
                    <a:lumMod val="75000"/>
                    <a:lumOff val="25000"/>
                  </a:schemeClr>
                </a:solidFill>
              </a:rPr>
              <a:t>“Task description under Step 4”</a:t>
            </a:r>
          </a:p>
          <a:p>
            <a:pPr marL="0" indent="0">
              <a:lnSpc>
                <a:spcPct val="108000"/>
              </a:lnSpc>
              <a:spcBef>
                <a:spcPts val="0"/>
              </a:spcBef>
              <a:buNone/>
            </a:pPr>
            <a:r>
              <a:rPr lang="en-US" sz="1500" dirty="0">
                <a:solidFill>
                  <a:schemeClr val="tx1">
                    <a:lumMod val="75000"/>
                    <a:lumOff val="25000"/>
                  </a:schemeClr>
                </a:solidFill>
              </a:rPr>
              <a:t>To add alt text for grouped objects inside of SmartArt diagrams, right click on the object and select </a:t>
            </a:r>
            <a:r>
              <a:rPr lang="en-US" sz="1500" b="1" dirty="0">
                <a:solidFill>
                  <a:schemeClr val="accent2">
                    <a:lumMod val="75000"/>
                  </a:schemeClr>
                </a:solidFill>
              </a:rPr>
              <a:t>Format Object </a:t>
            </a:r>
            <a:r>
              <a:rPr lang="en-US" sz="1500" dirty="0">
                <a:solidFill>
                  <a:schemeClr val="tx1">
                    <a:lumMod val="75000"/>
                    <a:lumOff val="25000"/>
                  </a:schemeClr>
                </a:solidFill>
              </a:rPr>
              <a:t>&gt;</a:t>
            </a:r>
            <a:r>
              <a:rPr lang="en-US" sz="1500" b="1" dirty="0">
                <a:solidFill>
                  <a:schemeClr val="tx1">
                    <a:lumMod val="75000"/>
                    <a:lumOff val="25000"/>
                  </a:schemeClr>
                </a:solidFill>
              </a:rPr>
              <a:t> </a:t>
            </a:r>
            <a:r>
              <a:rPr lang="en-US" sz="1500" b="1" dirty="0">
                <a:solidFill>
                  <a:schemeClr val="accent2">
                    <a:lumMod val="75000"/>
                  </a:schemeClr>
                </a:solidFill>
              </a:rPr>
              <a:t>Size &amp; Properties</a:t>
            </a:r>
            <a:r>
              <a:rPr lang="en-US" sz="1500" dirty="0">
                <a:solidFill>
                  <a:schemeClr val="accent2">
                    <a:lumMod val="75000"/>
                  </a:schemeClr>
                </a:solidFill>
              </a:rPr>
              <a:t> </a:t>
            </a:r>
            <a:r>
              <a:rPr lang="en-US" sz="1500" dirty="0">
                <a:solidFill>
                  <a:schemeClr val="tx1">
                    <a:lumMod val="75000"/>
                    <a:lumOff val="25000"/>
                  </a:schemeClr>
                </a:solidFill>
              </a:rPr>
              <a:t>&gt; </a:t>
            </a:r>
            <a:r>
              <a:rPr lang="en-US" sz="1500" b="1" dirty="0">
                <a:solidFill>
                  <a:schemeClr val="accent2">
                    <a:lumMod val="75000"/>
                  </a:schemeClr>
                </a:solidFill>
              </a:rPr>
              <a:t>Alt Text </a:t>
            </a:r>
            <a:r>
              <a:rPr lang="en-US" sz="1500" dirty="0">
                <a:solidFill>
                  <a:schemeClr val="tx1">
                    <a:lumMod val="75000"/>
                    <a:lumOff val="25000"/>
                  </a:schemeClr>
                </a:solidFill>
              </a:rPr>
              <a:t>&gt; </a:t>
            </a:r>
            <a:r>
              <a:rPr lang="en-US" sz="1500" b="1" dirty="0">
                <a:solidFill>
                  <a:schemeClr val="accent2">
                    <a:lumMod val="75000"/>
                  </a:schemeClr>
                </a:solidFill>
              </a:rPr>
              <a:t>Title</a:t>
            </a:r>
          </a:p>
          <a:p>
            <a:pPr marL="0" indent="0">
              <a:lnSpc>
                <a:spcPct val="108000"/>
              </a:lnSpc>
              <a:spcBef>
                <a:spcPts val="0"/>
              </a:spcBef>
              <a:buNone/>
            </a:pPr>
            <a:endParaRPr lang="en-US" sz="1500" dirty="0">
              <a:solidFill>
                <a:schemeClr val="tx1">
                  <a:lumMod val="75000"/>
                  <a:lumOff val="25000"/>
                </a:schemeClr>
              </a:solidFill>
            </a:endParaRPr>
          </a:p>
        </p:txBody>
      </p:sp>
      <p:grpSp>
        <p:nvGrpSpPr>
          <p:cNvPr id="81" name="Group 80" descr="Step number 2"/>
          <p:cNvGrpSpPr/>
          <p:nvPr/>
        </p:nvGrpSpPr>
        <p:grpSpPr bwMode="gray">
          <a:xfrm>
            <a:off x="8369763" y="6000998"/>
            <a:ext cx="380382" cy="296049"/>
            <a:chOff x="6741828" y="1435344"/>
            <a:chExt cx="380382" cy="296049"/>
          </a:xfrm>
        </p:grpSpPr>
        <p:sp>
          <p:nvSpPr>
            <p:cNvPr id="82" name="Rectangle 81" descr="Step number 2"/>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3" name="TextBox 65" descr="Small square with numeral 2 inside "/>
            <p:cNvSpPr txBox="1"/>
            <p:nvPr/>
          </p:nvSpPr>
          <p:spPr bwMode="gray">
            <a:xfrm>
              <a:off x="6741828" y="1435344"/>
              <a:ext cx="38038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chemeClr val="bg1"/>
                  </a:solidFill>
                  <a:latin typeface="Segoe UI Semibold" panose="020B0702040204020203" pitchFamily="34" charset="0"/>
                  <a:cs typeface="Segoe UI Semibold" panose="020B0702040204020203" pitchFamily="34" charset="0"/>
                </a:rPr>
                <a:t>2</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77" name="Rectangle 76"/>
          <p:cNvSpPr/>
          <p:nvPr/>
        </p:nvSpPr>
        <p:spPr>
          <a:xfrm>
            <a:off x="1826290" y="6041997"/>
            <a:ext cx="4501939" cy="307777"/>
          </a:xfrm>
          <a:prstGeom prst="rect">
            <a:avLst/>
          </a:prstGeom>
        </p:spPr>
        <p:txBody>
          <a:bodyPr wrap="square">
            <a:spAutoFit/>
          </a:bodyPr>
          <a:lstStyle/>
          <a:p>
            <a:r>
              <a:rPr lang="en-US" sz="1400" dirty="0">
                <a:hlinkClick r:id="rId4" tooltip="Learn more about adding alt text to SmartArt graphics"/>
              </a:rPr>
              <a:t>Learn more about adding alt text to SmartArt graphics</a:t>
            </a:r>
            <a:endParaRPr lang="en-US" sz="1400" dirty="0"/>
          </a:p>
        </p:txBody>
      </p:sp>
      <p:pic>
        <p:nvPicPr>
          <p:cNvPr id="78" name="Picture 77" descr="SmartArt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3683" y="5804049"/>
            <a:ext cx="662252" cy="641181"/>
          </a:xfrm>
          <a:prstGeom prst="rect">
            <a:avLst/>
          </a:prstGeom>
        </p:spPr>
      </p:pic>
    </p:spTree>
    <p:extLst>
      <p:ext uri="{BB962C8B-B14F-4D97-AF65-F5344CB8AC3E}">
        <p14:creationId xmlns:p14="http://schemas.microsoft.com/office/powerpoint/2010/main" val="445606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sz="quarter" idx="13"/>
          </p:nvPr>
        </p:nvSpPr>
        <p:spPr/>
        <p:txBody>
          <a:bodyPr/>
          <a:lstStyle/>
          <a:p>
            <a:pPr lvl="0"/>
            <a:r>
              <a:rPr lang="en-US" sz="2000" b="1" dirty="0"/>
              <a:t>Unclear or non-descriptive links</a:t>
            </a:r>
            <a:r>
              <a:rPr lang="en-US" sz="2000" dirty="0"/>
              <a:t/>
            </a:r>
            <a:br>
              <a:rPr lang="en-US" sz="2000" dirty="0"/>
            </a:br>
            <a:r>
              <a:rPr lang="en-US" sz="2000" dirty="0"/>
              <a:t>An example of an unclear or non-descriptive link is writing, "click here" as the text to describe a link to access content or a course component. Screen readers identify the links on the page. Therefore, when scanning the page, "click here" does not have any meaning or context</a:t>
            </a:r>
            <a:r>
              <a:rPr lang="en-US" sz="2000" dirty="0" smtClean="0"/>
              <a:t>.</a:t>
            </a:r>
          </a:p>
          <a:p>
            <a:pPr lvl="0"/>
            <a:r>
              <a:rPr lang="en-US" sz="2000" dirty="0" smtClean="0"/>
              <a:t>This:</a:t>
            </a:r>
            <a:endParaRPr lang="en-US" sz="2000" dirty="0"/>
          </a:p>
          <a:p>
            <a:r>
              <a:rPr lang="en-US" dirty="0">
                <a:hlinkClick r:id="rId2"/>
              </a:rPr>
              <a:t>https://</a:t>
            </a:r>
            <a:r>
              <a:rPr lang="en-US" dirty="0" smtClean="0">
                <a:hlinkClick r:id="rId2"/>
              </a:rPr>
              <a:t>support.zoom.us/hc/en-us/articles/207279736-Getting-Started-with-Closed-Captioning</a:t>
            </a:r>
            <a:endParaRPr lang="en-US" dirty="0" smtClean="0"/>
          </a:p>
          <a:p>
            <a:endParaRPr lang="en-US" dirty="0" smtClean="0"/>
          </a:p>
          <a:p>
            <a:r>
              <a:rPr lang="en-US" sz="1800" dirty="0" smtClean="0"/>
              <a:t>Should be changed to:</a:t>
            </a:r>
            <a:endParaRPr lang="en-US" sz="1800" dirty="0"/>
          </a:p>
          <a:p>
            <a:r>
              <a:rPr lang="en-US" dirty="0" smtClean="0">
                <a:hlinkClick r:id="rId2"/>
              </a:rPr>
              <a:t>How to Caption Zoom </a:t>
            </a:r>
            <a:r>
              <a:rPr lang="en-US" dirty="0" smtClean="0">
                <a:hlinkClick r:id="rId2"/>
              </a:rPr>
              <a:t>Videos</a:t>
            </a:r>
            <a:endParaRPr lang="en-US" dirty="0" smtClean="0"/>
          </a:p>
          <a:p>
            <a:endParaRPr lang="en-US" dirty="0"/>
          </a:p>
        </p:txBody>
      </p:sp>
    </p:spTree>
    <p:extLst>
      <p:ext uri="{BB962C8B-B14F-4D97-AF65-F5344CB8AC3E}">
        <p14:creationId xmlns:p14="http://schemas.microsoft.com/office/powerpoint/2010/main" val="15105539"/>
      </p:ext>
    </p:extLst>
  </p:cSld>
  <p:clrMapOvr>
    <a:masterClrMapping/>
  </p:clrMapOvr>
</p:sld>
</file>

<file path=ppt/theme/theme1.xml><?xml version="1.0" encoding="utf-8"?>
<a:theme xmlns:a="http://schemas.openxmlformats.org/drawingml/2006/main" name="Making Templates Accessible">
  <a:themeElements>
    <a:clrScheme name="Custom 9">
      <a:dk1>
        <a:sysClr val="windowText" lastClr="000000"/>
      </a:dk1>
      <a:lt1>
        <a:sysClr val="window" lastClr="FFFFFF"/>
      </a:lt1>
      <a:dk2>
        <a:srgbClr val="44546A"/>
      </a:dk2>
      <a:lt2>
        <a:srgbClr val="E7E6E6"/>
      </a:lt2>
      <a:accent1>
        <a:srgbClr val="5B9BD5"/>
      </a:accent1>
      <a:accent2>
        <a:srgbClr val="D83B01"/>
      </a:accent2>
      <a:accent3>
        <a:srgbClr val="A5A5A5"/>
      </a:accent3>
      <a:accent4>
        <a:srgbClr val="FFC000"/>
      </a:accent4>
      <a:accent5>
        <a:srgbClr val="4472C4"/>
      </a:accent5>
      <a:accent6>
        <a:srgbClr val="70AD47"/>
      </a:accent6>
      <a:hlink>
        <a:srgbClr val="034A90"/>
      </a:hlink>
      <a:folHlink>
        <a:srgbClr val="6F3B55"/>
      </a:folHlink>
    </a:clrScheme>
    <a:fontScheme name="Custom 7">
      <a:majorFont>
        <a:latin typeface="Cambria"/>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ility PowerPoint Zoominar" id="{722B5EB0-C417-4540-8B8F-968229D8E0AF}" vid="{D14CF4C5-B569-450E-A54B-7848F5705A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Accessibility PowerPoint Zoominar</Template>
  <TotalTime>217</TotalTime>
  <Words>1256</Words>
  <Application>Microsoft Office PowerPoint</Application>
  <PresentationFormat>Widescreen</PresentationFormat>
  <Paragraphs>114</Paragraphs>
  <Slides>12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Cambria</vt:lpstr>
      <vt:lpstr>Segoe UI</vt:lpstr>
      <vt:lpstr>Segoe UI Semibold</vt:lpstr>
      <vt:lpstr>Wingdings</vt:lpstr>
      <vt:lpstr>Making Templates Accessible</vt:lpstr>
      <vt:lpstr>Make your course Accessible and Usable</vt:lpstr>
      <vt:lpstr>Accessibility and Usability</vt:lpstr>
      <vt:lpstr>Areas Impacted</vt:lpstr>
      <vt:lpstr>Let’s start with simple fixes…</vt:lpstr>
      <vt:lpstr>Color Accessibility Rules – Charts and SmartArt</vt:lpstr>
      <vt:lpstr>Alt Text Accessibility Rules – Pictures</vt:lpstr>
      <vt:lpstr>Alt Text Accessibility Rules – Charts</vt:lpstr>
      <vt:lpstr>Alt Text Accessibility Rules – SmartArt</vt:lpstr>
      <vt:lpstr>PowerPoint Presentation</vt:lpstr>
      <vt:lpstr>Basic Accessibility Rules</vt:lpstr>
      <vt:lpstr>Captioning Videos</vt:lpstr>
      <vt:lpstr>Resources!</vt:lpstr>
    </vt:vector>
  </TitlesOfParts>
  <Company>Shepherd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Templates Accessible</dc:title>
  <dc:creator>Laura Renninger</dc:creator>
  <cp:lastModifiedBy>Laura Renninger</cp:lastModifiedBy>
  <cp:revision>18</cp:revision>
  <dcterms:created xsi:type="dcterms:W3CDTF">2020-07-12T15:01:08Z</dcterms:created>
  <dcterms:modified xsi:type="dcterms:W3CDTF">2020-07-17T15:23:30Z</dcterms:modified>
  <cp:version/>
</cp:coreProperties>
</file>