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handoutMasterIdLst>
    <p:handoutMasterId r:id="rId37"/>
  </p:handoutMasterIdLst>
  <p:sldIdLst>
    <p:sldId id="256" r:id="rId2"/>
    <p:sldId id="257" r:id="rId3"/>
    <p:sldId id="258" r:id="rId4"/>
    <p:sldId id="259" r:id="rId5"/>
    <p:sldId id="260" r:id="rId6"/>
    <p:sldId id="261" r:id="rId7"/>
    <p:sldId id="262" r:id="rId8"/>
    <p:sldId id="269" r:id="rId9"/>
    <p:sldId id="270" r:id="rId10"/>
    <p:sldId id="271"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94" r:id="rId26"/>
    <p:sldId id="287" r:id="rId27"/>
    <p:sldId id="288" r:id="rId28"/>
    <p:sldId id="289" r:id="rId29"/>
    <p:sldId id="290" r:id="rId30"/>
    <p:sldId id="291" r:id="rId31"/>
    <p:sldId id="297" r:id="rId32"/>
    <p:sldId id="295" r:id="rId33"/>
    <p:sldId id="293" r:id="rId34"/>
    <p:sldId id="296" r:id="rId35"/>
  </p:sldIdLst>
  <p:sldSz cx="9144000" cy="6858000" type="screen4x3"/>
  <p:notesSz cx="7010400" cy="9296400"/>
  <p:embeddedFontLst>
    <p:embeddedFont>
      <p:font typeface="Source Code Pro" panose="020B0509030403020204" pitchFamily="49" charset="0"/>
      <p:regular r:id="rId38"/>
      <p:bold r:id="rId39"/>
    </p:embeddedFont>
    <p:embeddedFont>
      <p:font typeface="Calibri" panose="020F0502020204030204" pitchFamily="34" charset="0"/>
      <p:regular r:id="rId40"/>
      <p:bold r:id="rId41"/>
      <p:italic r:id="rId42"/>
      <p:boldItalic r:id="rId43"/>
    </p:embeddedFont>
    <p:embeddedFont>
      <p:font typeface="Source Code Pro SemiBold" panose="020B0609030403020204" pitchFamily="49" charset="0"/>
      <p:bold r:id="rId44"/>
    </p:embeddedFont>
    <p:embeddedFont>
      <p:font typeface="Source Code Pro Medium" panose="020B0604020202020204" charset="0"/>
      <p:regular r:id="rId45"/>
      <p:bold r:id="rId46"/>
      <p:italic r:id="rId47"/>
      <p:boldItalic r:id="rId48"/>
    </p:embeddedFont>
    <p:embeddedFont>
      <p:font typeface="Montserrat SemiBold" panose="020B0604020202020204" charset="0"/>
      <p:regular r:id="rId49"/>
      <p:bold r:id="rId50"/>
      <p:italic r:id="rId51"/>
      <p:boldItalic r:id="rId52"/>
    </p:embeddedFont>
    <p:embeddedFont>
      <p:font typeface="Montserrat" panose="020B060402020202020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013"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2.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71F58E41-F515-4022-B610-782BFF63F91F}" type="datetimeFigureOut">
              <a:rPr lang="en-US" smtClean="0"/>
              <a:t>10/23/2019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08F15184-7896-4513-858E-26FE54E2121A}" type="slidenum">
              <a:rPr lang="en-US" smtClean="0"/>
              <a:t>‹#›</a:t>
            </a:fld>
            <a:endParaRPr lang="en-US"/>
          </a:p>
        </p:txBody>
      </p:sp>
    </p:spTree>
    <p:extLst>
      <p:ext uri="{BB962C8B-B14F-4D97-AF65-F5344CB8AC3E}">
        <p14:creationId xmlns:p14="http://schemas.microsoft.com/office/powerpoint/2010/main" val="2525320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288879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2" name="Google Shape;82;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73" name="Google Shape;173;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85" name="Google Shape;185;p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91" name="Google Shape;191;p1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97" name="Google Shape;197;p2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03" name="Google Shape;203;p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09" name="Google Shape;209;p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15" name="Google Shape;215;p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21" name="Google Shape;221;p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27" name="Google Shape;227;p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33" name="Google Shape;233;p2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8" name="Google Shape;88;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39" name="Google Shape;239;p2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45" name="Google Shape;245;p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51" name="Google Shape;251;p2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57" name="Google Shape;257;p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3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63" name="Google Shape;263;p3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3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63" name="Google Shape;263;p3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161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69" name="Google Shape;269;p3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3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75" name="Google Shape;275;p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81" name="Google Shape;281;p3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87" name="Google Shape;287;p3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94" name="Google Shape;94;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93" name="Google Shape;293;p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93" name="Google Shape;293;p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6750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93" name="Google Shape;293;p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2333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05" name="Google Shape;305;p3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05" name="Google Shape;305;p3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447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00" name="Google Shape;100;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06" name="Google Shape;106;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12" name="Google Shape;112;p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6533c52245_0_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6533c52245_0_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61" name="Google Shape;161;p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67" name="Google Shape;167;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6" name="Google Shape;26;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2" name="Google Shape;32;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0" name="Google Shape;40;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2" name="Google Shape;4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mwalling@shepherd.edu"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mailto:rhardi01@rams.shepherd.edu" TargetMode="External"/><Relationship Id="rId4" Type="http://schemas.openxmlformats.org/officeDocument/2006/relationships/hyperlink" Target="mailto:szimmerman@shepherd.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dc.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abcnews.go.com/US/veterans-day-top-10-reasons-hire-military-veteran/story?id=20814395" TargetMode="External"/><Relationship Id="rId4" Type="http://schemas.openxmlformats.org/officeDocument/2006/relationships/hyperlink" Target="https://www.military.com/hiring-veterans/resources/what-to-ask-and-not-ask-military-veterans.html"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scasfaa.org/resources/Pictures/Green%20ZonePPTSP2017.pdf"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www.sci.va.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a:t>Shepherd University Green Zone Training </a:t>
            </a:r>
            <a:endParaRPr/>
          </a:p>
        </p:txBody>
      </p:sp>
      <p:pic>
        <p:nvPicPr>
          <p:cNvPr id="85" name="Google Shape;85;p13"/>
          <p:cNvPicPr preferRelativeResize="0"/>
          <p:nvPr/>
        </p:nvPicPr>
        <p:blipFill rotWithShape="1">
          <a:blip r:embed="rId3">
            <a:alphaModFix/>
          </a:blip>
          <a:srcRect/>
          <a:stretch/>
        </p:blipFill>
        <p:spPr>
          <a:xfrm>
            <a:off x="0" y="0"/>
            <a:ext cx="9296400" cy="6857999"/>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sz="6000">
                <a:solidFill>
                  <a:srgbClr val="FFFFFF"/>
                </a:solidFill>
                <a:latin typeface="Montserrat SemiBold"/>
                <a:ea typeface="Montserrat SemiBold"/>
                <a:cs typeface="Montserrat SemiBold"/>
                <a:sym typeface="Montserrat SemiBold"/>
              </a:rPr>
              <a:t>Marketable Skills</a:t>
            </a:r>
            <a:endParaRPr sz="6000">
              <a:solidFill>
                <a:srgbClr val="FFFFFF"/>
              </a:solidFill>
              <a:latin typeface="Montserrat SemiBold"/>
              <a:ea typeface="Montserrat SemiBold"/>
              <a:cs typeface="Montserrat SemiBold"/>
              <a:sym typeface="Montserrat SemiBold"/>
            </a:endParaRPr>
          </a:p>
        </p:txBody>
      </p:sp>
      <p:sp>
        <p:nvSpPr>
          <p:cNvPr id="176" name="Google Shape;176;p2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1.Accelerated learning curve</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2.Understanding of leadership</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3.Ability to work on a team</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4.Experiences with diversity and inclusion</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5.Efficient performance under pressure</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6.Respect for procedures</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7.Experience with advanced technology and international trends</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8.Integrity</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9.Consciousness of health and safety standards</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10.Triumph over adversity</a:t>
            </a:r>
            <a:endParaRPr sz="272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Transition Challenges</a:t>
            </a:r>
            <a:endParaRPr b="1">
              <a:solidFill>
                <a:srgbClr val="FFFFFF"/>
              </a:solidFill>
              <a:latin typeface="Montserrat"/>
              <a:ea typeface="Montserrat"/>
              <a:cs typeface="Montserrat"/>
              <a:sym typeface="Montserrat"/>
            </a:endParaRPr>
          </a:p>
        </p:txBody>
      </p:sp>
      <p:sp>
        <p:nvSpPr>
          <p:cNvPr id="188" name="Google Shape;188;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1520"/>
              <a:buNone/>
            </a:pPr>
            <a:endParaRPr sz="1520" dirty="0"/>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Issues during transition MAY become barriers to success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Translating military skills into a new profession or into college credits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Adjusting to a new focus unrelated to military experience</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Course articulation difficulty</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Using the GI Bill</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Being an older student</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Freshman 24+ years old with 18 year old classmates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Living off campus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Feeling isolated from classmates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Alienation</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Life experiences within the military differ significantly from most other students and faculty</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Insensitivity of classmates, faculty, and others on campus in regards to discussion of war and military</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361"/>
              </a:spcBef>
              <a:spcAft>
                <a:spcPts val="0"/>
              </a:spcAft>
              <a:buClr>
                <a:schemeClr val="dk1"/>
              </a:buClr>
              <a:buSzPts val="1804"/>
              <a:buFont typeface="Source Code Pro SemiBold"/>
              <a:buChar char="•"/>
            </a:pPr>
            <a:r>
              <a:rPr lang="en-US" sz="1804" dirty="0">
                <a:latin typeface="Source Code Pro SemiBold"/>
                <a:ea typeface="Source Code Pro SemiBold"/>
                <a:cs typeface="Source Code Pro SemiBold"/>
                <a:sym typeface="Source Code Pro SemiBold"/>
              </a:rPr>
              <a:t>Veterans/ASMs may not agree with discussions or may feel attacked when asked about their experience</a:t>
            </a:r>
            <a:endParaRPr sz="1804"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1"/>
          <p:cNvSpPr txBox="1">
            <a:spLocks noGrp="1"/>
          </p:cNvSpPr>
          <p:nvPr>
            <p:ph type="title"/>
          </p:nvPr>
        </p:nvSpPr>
        <p:spPr>
          <a:xfrm>
            <a:off x="457200"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Transition Challenges CONT.</a:t>
            </a:r>
            <a:endParaRPr b="1">
              <a:solidFill>
                <a:srgbClr val="FFFFFF"/>
              </a:solidFill>
              <a:latin typeface="Montserrat"/>
              <a:ea typeface="Montserrat"/>
              <a:cs typeface="Montserrat"/>
              <a:sym typeface="Montserrat"/>
            </a:endParaRPr>
          </a:p>
        </p:txBody>
      </p:sp>
      <p:sp>
        <p:nvSpPr>
          <p:cNvPr id="194" name="Google Shape;194;p31"/>
          <p:cNvSpPr txBox="1">
            <a:spLocks noGrp="1"/>
          </p:cNvSpPr>
          <p:nvPr>
            <p:ph type="body" idx="1"/>
          </p:nvPr>
        </p:nvSpPr>
        <p:spPr>
          <a:xfrm>
            <a:off x="457200" y="1222131"/>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592"/>
              </a:spcBef>
              <a:spcAft>
                <a:spcPts val="0"/>
              </a:spcAft>
              <a:buClr>
                <a:schemeClr val="dk1"/>
              </a:buClr>
              <a:buSzPts val="2960"/>
              <a:buNone/>
            </a:pPr>
            <a:r>
              <a:rPr lang="en-US" sz="2960" dirty="0" smtClean="0">
                <a:latin typeface="Source Code Pro SemiBold"/>
                <a:ea typeface="Source Code Pro SemiBold"/>
                <a:cs typeface="Source Code Pro SemiBold"/>
                <a:sym typeface="Source Code Pro SemiBold"/>
              </a:rPr>
              <a:t>Things </a:t>
            </a:r>
            <a:r>
              <a:rPr lang="en-US" sz="2960" dirty="0">
                <a:latin typeface="Source Code Pro SemiBold"/>
                <a:ea typeface="Source Code Pro SemiBold"/>
                <a:cs typeface="Source Code Pro SemiBold"/>
                <a:sym typeface="Source Code Pro SemiBold"/>
              </a:rPr>
              <a:t>to keep in mind about student veterans in the classroom:</a:t>
            </a:r>
            <a:endParaRPr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960" dirty="0">
                <a:latin typeface="Source Code Pro SemiBold"/>
                <a:ea typeface="Source Code Pro SemiBold"/>
                <a:cs typeface="Source Code Pro SemiBold"/>
                <a:sym typeface="Source Code Pro SemiBold"/>
              </a:rPr>
              <a:t>Some MAY:</a:t>
            </a:r>
            <a:endParaRPr dirty="0">
              <a:latin typeface="Source Code Pro SemiBold"/>
              <a:ea typeface="Source Code Pro SemiBold"/>
              <a:cs typeface="Source Code Pro SemiBold"/>
              <a:sym typeface="Source Code Pro SemiBold"/>
            </a:endParaRPr>
          </a:p>
          <a:p>
            <a:pPr indent="-457200">
              <a:lnSpc>
                <a:spcPct val="90000"/>
              </a:lnSpc>
              <a:spcBef>
                <a:spcPts val="592"/>
              </a:spcBef>
              <a:buSzPts val="2960"/>
            </a:pPr>
            <a:r>
              <a:rPr lang="en-US" sz="2960" dirty="0" smtClean="0">
                <a:latin typeface="Source Code Pro SemiBold"/>
                <a:ea typeface="Source Code Pro SemiBold"/>
                <a:cs typeface="Source Code Pro SemiBold"/>
                <a:sym typeface="Source Code Pro SemiBold"/>
              </a:rPr>
              <a:t>Have </a:t>
            </a:r>
            <a:r>
              <a:rPr lang="en-US" sz="2960" dirty="0">
                <a:latin typeface="Source Code Pro SemiBold"/>
                <a:ea typeface="Source Code Pro SemiBold"/>
                <a:cs typeface="Source Code Pro SemiBold"/>
                <a:sym typeface="Source Code Pro SemiBold"/>
              </a:rPr>
              <a:t>difficulty relating to </a:t>
            </a:r>
            <a:r>
              <a:rPr lang="en-US" sz="2960" dirty="0" smtClean="0">
                <a:latin typeface="Source Code Pro SemiBold"/>
                <a:ea typeface="Source Code Pro SemiBold"/>
                <a:cs typeface="Source Code Pro SemiBold"/>
                <a:sym typeface="Source Code Pro SemiBold"/>
              </a:rPr>
              <a:t>	classmates</a:t>
            </a:r>
            <a:endParaRPr dirty="0">
              <a:latin typeface="Source Code Pro SemiBold"/>
              <a:ea typeface="Source Code Pro SemiBold"/>
              <a:cs typeface="Source Code Pro SemiBold"/>
              <a:sym typeface="Source Code Pro SemiBold"/>
            </a:endParaRPr>
          </a:p>
          <a:p>
            <a:pPr indent="-457200">
              <a:lnSpc>
                <a:spcPct val="90000"/>
              </a:lnSpc>
              <a:spcBef>
                <a:spcPts val="592"/>
              </a:spcBef>
              <a:buSzPts val="2960"/>
            </a:pPr>
            <a:r>
              <a:rPr lang="en-US" sz="2960" dirty="0" smtClean="0">
                <a:latin typeface="Source Code Pro SemiBold"/>
                <a:ea typeface="Source Code Pro SemiBold"/>
                <a:cs typeface="Source Code Pro SemiBold"/>
                <a:sym typeface="Source Code Pro SemiBold"/>
              </a:rPr>
              <a:t>Find </a:t>
            </a:r>
            <a:r>
              <a:rPr lang="en-US" sz="2960" dirty="0">
                <a:latin typeface="Source Code Pro SemiBold"/>
                <a:ea typeface="Source Code Pro SemiBold"/>
                <a:cs typeface="Source Code Pro SemiBold"/>
                <a:sym typeface="Source Code Pro SemiBold"/>
              </a:rPr>
              <a:t>loud noises disturbing</a:t>
            </a:r>
            <a:endParaRPr dirty="0">
              <a:latin typeface="Source Code Pro SemiBold"/>
              <a:ea typeface="Source Code Pro SemiBold"/>
              <a:cs typeface="Source Code Pro SemiBold"/>
              <a:sym typeface="Source Code Pro SemiBold"/>
            </a:endParaRPr>
          </a:p>
          <a:p>
            <a:pPr indent="-457200">
              <a:lnSpc>
                <a:spcPct val="90000"/>
              </a:lnSpc>
              <a:spcBef>
                <a:spcPts val="592"/>
              </a:spcBef>
              <a:buSzPts val="2960"/>
            </a:pPr>
            <a:r>
              <a:rPr lang="en-US" sz="2960" dirty="0" smtClean="0">
                <a:latin typeface="Source Code Pro SemiBold"/>
                <a:ea typeface="Source Code Pro SemiBold"/>
                <a:cs typeface="Source Code Pro SemiBold"/>
                <a:sym typeface="Source Code Pro SemiBold"/>
              </a:rPr>
              <a:t>Become </a:t>
            </a:r>
            <a:r>
              <a:rPr lang="en-US" sz="2960" dirty="0">
                <a:latin typeface="Source Code Pro SemiBold"/>
                <a:ea typeface="Source Code Pro SemiBold"/>
                <a:cs typeface="Source Code Pro SemiBold"/>
                <a:sym typeface="Source Code Pro SemiBold"/>
              </a:rPr>
              <a:t>anxious with changes in </a:t>
            </a:r>
            <a:r>
              <a:rPr lang="en-US" sz="2960" dirty="0" smtClean="0">
                <a:latin typeface="Source Code Pro SemiBold"/>
                <a:ea typeface="Source Code Pro SemiBold"/>
                <a:cs typeface="Source Code Pro SemiBold"/>
                <a:sym typeface="Source Code Pro SemiBold"/>
              </a:rPr>
              <a:t>	the </a:t>
            </a:r>
            <a:r>
              <a:rPr lang="en-US" sz="2960" dirty="0">
                <a:latin typeface="Source Code Pro SemiBold"/>
                <a:ea typeface="Source Code Pro SemiBold"/>
                <a:cs typeface="Source Code Pro SemiBold"/>
                <a:sym typeface="Source Code Pro SemiBold"/>
              </a:rPr>
              <a:t>classroom</a:t>
            </a:r>
            <a:endParaRPr dirty="0">
              <a:latin typeface="Source Code Pro SemiBold"/>
              <a:ea typeface="Source Code Pro SemiBold"/>
              <a:cs typeface="Source Code Pro SemiBold"/>
              <a:sym typeface="Source Code Pro SemiBold"/>
            </a:endParaRPr>
          </a:p>
          <a:p>
            <a:pPr indent="-457200">
              <a:lnSpc>
                <a:spcPct val="90000"/>
              </a:lnSpc>
              <a:spcBef>
                <a:spcPts val="592"/>
              </a:spcBef>
              <a:buSzPts val="2960"/>
            </a:pPr>
            <a:r>
              <a:rPr lang="en-US" sz="2960" dirty="0" smtClean="0">
                <a:latin typeface="Source Code Pro SemiBold"/>
                <a:ea typeface="Source Code Pro SemiBold"/>
                <a:cs typeface="Source Code Pro SemiBold"/>
                <a:sym typeface="Source Code Pro SemiBold"/>
              </a:rPr>
              <a:t>Have </a:t>
            </a:r>
            <a:r>
              <a:rPr lang="en-US" sz="2960" dirty="0">
                <a:latin typeface="Source Code Pro SemiBold"/>
                <a:ea typeface="Source Code Pro SemiBold"/>
                <a:cs typeface="Source Code Pro SemiBold"/>
                <a:sym typeface="Source Code Pro SemiBold"/>
              </a:rPr>
              <a:t>excessive absences</a:t>
            </a:r>
            <a:endParaRPr dirty="0">
              <a:latin typeface="Source Code Pro SemiBold"/>
              <a:ea typeface="Source Code Pro SemiBold"/>
              <a:cs typeface="Source Code Pro SemiBold"/>
              <a:sym typeface="Source Code Pro SemiBold"/>
            </a:endParaRPr>
          </a:p>
          <a:p>
            <a:pPr indent="-457200">
              <a:lnSpc>
                <a:spcPct val="90000"/>
              </a:lnSpc>
              <a:spcBef>
                <a:spcPts val="592"/>
              </a:spcBef>
              <a:buSzPts val="2960"/>
            </a:pPr>
            <a:r>
              <a:rPr lang="en-US" sz="2960" dirty="0" smtClean="0">
                <a:latin typeface="Source Code Pro SemiBold"/>
                <a:ea typeface="Source Code Pro SemiBold"/>
                <a:cs typeface="Source Code Pro SemiBold"/>
                <a:sym typeface="Source Code Pro SemiBold"/>
              </a:rPr>
              <a:t>Have Post Traumatic Stress Disorder or Traumatic Brain Injury</a:t>
            </a:r>
            <a:endParaRPr sz="296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Students with Disabilities</a:t>
            </a:r>
            <a:endParaRPr b="1">
              <a:solidFill>
                <a:srgbClr val="FFFFFF"/>
              </a:solidFill>
              <a:latin typeface="Montserrat"/>
              <a:ea typeface="Montserrat"/>
              <a:cs typeface="Montserrat"/>
              <a:sym typeface="Montserrat"/>
            </a:endParaRPr>
          </a:p>
        </p:txBody>
      </p:sp>
      <p:sp>
        <p:nvSpPr>
          <p:cNvPr id="200" name="Google Shape;200;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295275" algn="l" rtl="0">
              <a:spcBef>
                <a:spcPts val="0"/>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It is estimated that 23% to 31% of </a:t>
            </a:r>
            <a:r>
              <a:rPr lang="en-US" sz="2450" dirty="0" smtClean="0">
                <a:latin typeface="Source Code Pro SemiBold"/>
                <a:ea typeface="Source Code Pro SemiBold"/>
                <a:cs typeface="Source Code Pro SemiBold"/>
                <a:sym typeface="Source Code Pro SemiBold"/>
              </a:rPr>
              <a:t>Veterans/Active Service Members of Operation Iraqi Freedom or Operation Enduring Freedom have </a:t>
            </a:r>
            <a:r>
              <a:rPr lang="en-US" sz="2450" dirty="0">
                <a:latin typeface="Source Code Pro SemiBold"/>
                <a:ea typeface="Source Code Pro SemiBold"/>
                <a:cs typeface="Source Code Pro SemiBold"/>
                <a:sym typeface="Source Code Pro SemiBold"/>
              </a:rPr>
              <a:t>PTSD symptoms and 20% have mild TBIs.</a:t>
            </a:r>
            <a:endParaRPr sz="2450" dirty="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dirty="0" smtClean="0">
                <a:latin typeface="Source Code Pro SemiBold"/>
                <a:ea typeface="Source Code Pro SemiBold"/>
                <a:cs typeface="Source Code Pro SemiBold"/>
                <a:sym typeface="Source Code Pro SemiBold"/>
              </a:rPr>
              <a:t>New </a:t>
            </a:r>
            <a:r>
              <a:rPr lang="en-US" sz="2450" dirty="0">
                <a:latin typeface="Source Code Pro SemiBold"/>
                <a:ea typeface="Source Code Pro SemiBold"/>
                <a:cs typeface="Source Code Pro SemiBold"/>
                <a:sym typeface="Source Code Pro SemiBold"/>
              </a:rPr>
              <a:t>disability</a:t>
            </a:r>
            <a:endParaRPr sz="2450" dirty="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May not want to identify as having a disability</a:t>
            </a:r>
            <a:endParaRPr sz="245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3"/>
          <p:cNvSpPr txBox="1">
            <a:spLocks noGrp="1"/>
          </p:cNvSpPr>
          <p:nvPr>
            <p:ph type="title"/>
          </p:nvPr>
        </p:nvSpPr>
        <p:spPr>
          <a:xfrm>
            <a:off x="-629050" y="615113"/>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sz="6000" b="1">
                <a:solidFill>
                  <a:srgbClr val="FFFFFF"/>
                </a:solidFill>
                <a:latin typeface="Montserrat"/>
                <a:ea typeface="Montserrat"/>
                <a:cs typeface="Montserrat"/>
                <a:sym typeface="Montserrat"/>
              </a:rPr>
              <a:t>Wounds of War</a:t>
            </a:r>
            <a:endParaRPr sz="6000" b="1">
              <a:solidFill>
                <a:srgbClr val="FFFFFF"/>
              </a:solidFill>
              <a:latin typeface="Montserrat"/>
              <a:ea typeface="Montserrat"/>
              <a:cs typeface="Montserrat"/>
              <a:sym typeface="Montserrat"/>
            </a:endParaRPr>
          </a:p>
        </p:txBody>
      </p:sp>
      <p:sp>
        <p:nvSpPr>
          <p:cNvPr id="206" name="Google Shape;206;p33"/>
          <p:cNvSpPr txBox="1">
            <a:spLocks noGrp="1"/>
          </p:cNvSpPr>
          <p:nvPr>
            <p:ph type="body" idx="1"/>
          </p:nvPr>
        </p:nvSpPr>
        <p:spPr>
          <a:xfrm>
            <a:off x="278875" y="2410825"/>
            <a:ext cx="8229600" cy="452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US" sz="2450" u="sng">
                <a:latin typeface="Source Code Pro SemiBold"/>
                <a:ea typeface="Source Code Pro SemiBold"/>
                <a:cs typeface="Source Code Pro SemiBold"/>
                <a:sym typeface="Source Code Pro SemiBold"/>
              </a:rPr>
              <a:t>Not all wounds/injuries are combat related</a:t>
            </a:r>
            <a:endParaRPr sz="2450">
              <a:latin typeface="Source Code Pro SemiBold"/>
              <a:ea typeface="Source Code Pro SemiBold"/>
              <a:cs typeface="Source Code Pro SemiBold"/>
              <a:sym typeface="Source Code Pro SemiBold"/>
            </a:endParaRPr>
          </a:p>
          <a:p>
            <a:pPr marL="0" lvl="0" indent="0" algn="l" rtl="0">
              <a:spcBef>
                <a:spcPts val="640"/>
              </a:spcBef>
              <a:spcAft>
                <a:spcPts val="0"/>
              </a:spcAft>
              <a:buClr>
                <a:schemeClr val="dk1"/>
              </a:buClr>
              <a:buSzPts val="3200"/>
              <a:buNone/>
            </a:pPr>
            <a:r>
              <a:rPr lang="en-US" sz="2450" u="sng">
                <a:latin typeface="Source Code Pro SemiBold"/>
                <a:ea typeface="Source Code Pro SemiBold"/>
                <a:cs typeface="Source Code Pro SemiBold"/>
                <a:sym typeface="Source Code Pro SemiBold"/>
              </a:rPr>
              <a:t>Not all wounds are visible</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Spinal Cord Injury (SCI)</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Military Sexual Trauma (MST)</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Post-Traumatic Stress Disorder (PTSD)</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Traumatic Brain Injury (TBI)</a:t>
            </a:r>
            <a:endParaRPr sz="245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Spinal Cord Injury (SCI)</a:t>
            </a:r>
            <a:endParaRPr b="1">
              <a:solidFill>
                <a:srgbClr val="FFFFFF"/>
              </a:solidFill>
              <a:latin typeface="Montserrat"/>
              <a:ea typeface="Montserrat"/>
              <a:cs typeface="Montserrat"/>
              <a:sym typeface="Montserrat"/>
            </a:endParaRPr>
          </a:p>
        </p:txBody>
      </p:sp>
      <p:sp>
        <p:nvSpPr>
          <p:cNvPr id="212" name="Google Shape;212;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Student may have difficulty with mobility around campus</a:t>
            </a:r>
            <a:endParaRPr sz="245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Military Sexual Trauma (MST)</a:t>
            </a:r>
            <a:endParaRPr b="1">
              <a:solidFill>
                <a:srgbClr val="FFFFFF"/>
              </a:solidFill>
              <a:latin typeface="Montserrat"/>
              <a:ea typeface="Montserrat"/>
              <a:cs typeface="Montserrat"/>
              <a:sym typeface="Montserrat"/>
            </a:endParaRPr>
          </a:p>
        </p:txBody>
      </p:sp>
      <p:sp>
        <p:nvSpPr>
          <p:cNvPr id="218" name="Google Shape;218;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lnSpc>
                <a:spcPct val="80000"/>
              </a:lnSpc>
              <a:spcBef>
                <a:spcPts val="0"/>
              </a:spcBef>
              <a:spcAft>
                <a:spcPts val="0"/>
              </a:spcAft>
              <a:buClr>
                <a:schemeClr val="dk1"/>
              </a:buClr>
              <a:buSzPts val="2000"/>
              <a:buFont typeface="Source Code Pro SemiBold"/>
              <a:buChar char="•"/>
            </a:pPr>
            <a:r>
              <a:rPr lang="en-US" sz="2000" dirty="0">
                <a:latin typeface="Source Code Pro SemiBold"/>
                <a:ea typeface="Source Code Pro SemiBold"/>
                <a:cs typeface="Source Code Pro SemiBold"/>
                <a:sym typeface="Source Code Pro SemiBold"/>
              </a:rPr>
              <a:t>Psychological trauma, which in the judgment of a VA mental health professional, resulted from a physical assault of a sexual nature, battery of a sexual nature, or sexual harassment which occurred while the Veteran was serving on active duty or active duty for training.</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u="sng" dirty="0">
                <a:latin typeface="Source Code Pro SemiBold"/>
                <a:ea typeface="Source Code Pro SemiBold"/>
                <a:cs typeface="Source Code Pro SemiBold"/>
                <a:sym typeface="Source Code Pro SemiBold"/>
              </a:rPr>
              <a:t>Symptoms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400"/>
              </a:spcBef>
              <a:spcAft>
                <a:spcPts val="0"/>
              </a:spcAft>
              <a:buClr>
                <a:schemeClr val="dk1"/>
              </a:buClr>
              <a:buSzPts val="2000"/>
              <a:buFont typeface="Source Code Pro SemiBold"/>
              <a:buChar char="•"/>
            </a:pPr>
            <a:r>
              <a:rPr lang="en-US" sz="2000" dirty="0">
                <a:latin typeface="Source Code Pro SemiBold"/>
                <a:ea typeface="Source Code Pro SemiBold"/>
                <a:cs typeface="Source Code Pro SemiBold"/>
                <a:sym typeface="Source Code Pro SemiBold"/>
              </a:rPr>
              <a:t>Strong emotions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400"/>
              </a:spcBef>
              <a:spcAft>
                <a:spcPts val="0"/>
              </a:spcAft>
              <a:buClr>
                <a:schemeClr val="dk1"/>
              </a:buClr>
              <a:buSzPts val="2000"/>
              <a:buFont typeface="Source Code Pro SemiBold"/>
              <a:buChar char="•"/>
            </a:pPr>
            <a:r>
              <a:rPr lang="en-US" sz="2000" dirty="0">
                <a:latin typeface="Source Code Pro SemiBold"/>
                <a:ea typeface="Source Code Pro SemiBold"/>
                <a:cs typeface="Source Code Pro SemiBold"/>
                <a:sym typeface="Source Code Pro SemiBold"/>
              </a:rPr>
              <a:t>Depression, Irritability</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400"/>
              </a:spcBef>
              <a:spcAft>
                <a:spcPts val="0"/>
              </a:spcAft>
              <a:buClr>
                <a:schemeClr val="dk1"/>
              </a:buClr>
              <a:buSzPts val="2000"/>
              <a:buFont typeface="Source Code Pro SemiBold"/>
              <a:buChar char="•"/>
            </a:pPr>
            <a:r>
              <a:rPr lang="en-US" sz="2000" dirty="0">
                <a:latin typeface="Source Code Pro SemiBold"/>
                <a:ea typeface="Source Code Pro SemiBold"/>
                <a:cs typeface="Source Code Pro SemiBold"/>
                <a:sym typeface="Source Code Pro SemiBold"/>
              </a:rPr>
              <a:t>Trouble sleeping</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400"/>
              </a:spcBef>
              <a:spcAft>
                <a:spcPts val="0"/>
              </a:spcAft>
              <a:buClr>
                <a:schemeClr val="dk1"/>
              </a:buClr>
              <a:buSzPts val="2000"/>
              <a:buFont typeface="Source Code Pro SemiBold"/>
              <a:buChar char="•"/>
            </a:pPr>
            <a:r>
              <a:rPr lang="en-US" sz="2000" dirty="0">
                <a:latin typeface="Source Code Pro SemiBold"/>
                <a:ea typeface="Source Code Pro SemiBold"/>
                <a:cs typeface="Source Code Pro SemiBold"/>
                <a:sym typeface="Source Code Pro SemiBold"/>
              </a:rPr>
              <a:t>Problems in relationships</a:t>
            </a:r>
            <a:endParaRPr dirty="0">
              <a:latin typeface="Source Code Pro SemiBold"/>
              <a:ea typeface="Source Code Pro SemiBold"/>
              <a:cs typeface="Source Code Pro SemiBold"/>
              <a:sym typeface="Source Code Pro SemiBold"/>
            </a:endParaRPr>
          </a:p>
          <a:p>
            <a:pPr marL="342900" lvl="0" indent="-342900" algn="l" rtl="0">
              <a:lnSpc>
                <a:spcPct val="80000"/>
              </a:lnSpc>
              <a:spcBef>
                <a:spcPts val="400"/>
              </a:spcBef>
              <a:spcAft>
                <a:spcPts val="0"/>
              </a:spcAft>
              <a:buClr>
                <a:schemeClr val="dk1"/>
              </a:buClr>
              <a:buSzPts val="2000"/>
              <a:buFont typeface="Source Code Pro SemiBold"/>
              <a:buChar char="•"/>
            </a:pPr>
            <a:r>
              <a:rPr lang="en-US" sz="2000" dirty="0" smtClean="0">
                <a:latin typeface="Source Code Pro SemiBold"/>
                <a:ea typeface="Source Code Pro SemiBold"/>
                <a:cs typeface="Source Code Pro SemiBold"/>
                <a:sym typeface="Source Code Pro SemiBold"/>
              </a:rPr>
              <a:t>“</a:t>
            </a:r>
            <a:r>
              <a:rPr lang="en-US" sz="2875" u="sng" dirty="0" smtClean="0">
                <a:latin typeface="Source Code Pro SemiBold"/>
                <a:ea typeface="Source Code Pro SemiBold"/>
                <a:cs typeface="Source Code Pro SemiBold"/>
                <a:sym typeface="Source Code Pro SemiBold"/>
              </a:rPr>
              <a:t>Both </a:t>
            </a:r>
            <a:r>
              <a:rPr lang="en-US" sz="2875" u="sng" dirty="0">
                <a:latin typeface="Source Code Pro SemiBold"/>
                <a:ea typeface="Source Code Pro SemiBold"/>
                <a:cs typeface="Source Code Pro SemiBold"/>
                <a:sym typeface="Source Code Pro SemiBold"/>
              </a:rPr>
              <a:t>male and female veterans can experience MST</a:t>
            </a:r>
            <a:endParaRPr sz="2875" u="sng"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3959" b="1">
                <a:solidFill>
                  <a:srgbClr val="FFFFFF"/>
                </a:solidFill>
                <a:latin typeface="Montserrat"/>
                <a:ea typeface="Montserrat"/>
                <a:cs typeface="Montserrat"/>
                <a:sym typeface="Montserrat"/>
              </a:rPr>
              <a:t>Post-Traumatic Stress Disorder (PTSD)</a:t>
            </a:r>
            <a:endParaRPr sz="3959" b="1">
              <a:solidFill>
                <a:srgbClr val="FFFFFF"/>
              </a:solidFill>
              <a:latin typeface="Montserrat"/>
              <a:ea typeface="Montserrat"/>
              <a:cs typeface="Montserrat"/>
              <a:sym typeface="Montserrat"/>
            </a:endParaRPr>
          </a:p>
        </p:txBody>
      </p:sp>
      <p:sp>
        <p:nvSpPr>
          <p:cNvPr id="224" name="Google Shape;224;p3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000"/>
              <a:buNone/>
            </a:pPr>
            <a:endParaRPr sz="2000"/>
          </a:p>
          <a:p>
            <a:pPr marL="342900" lvl="0" indent="-342900" algn="l" rtl="0">
              <a:lnSpc>
                <a:spcPct val="80000"/>
              </a:lnSpc>
              <a:spcBef>
                <a:spcPts val="400"/>
              </a:spcBef>
              <a:spcAft>
                <a:spcPts val="0"/>
              </a:spcAft>
              <a:buClr>
                <a:schemeClr val="dk1"/>
              </a:buClr>
              <a:buSzPts val="2000"/>
              <a:buFont typeface="Source Code Pro SemiBold"/>
              <a:buChar char="•"/>
            </a:pPr>
            <a:r>
              <a:rPr lang="en-US" sz="2000">
                <a:latin typeface="Source Code Pro SemiBold"/>
                <a:ea typeface="Source Code Pro SemiBold"/>
                <a:cs typeface="Source Code Pro SemiBold"/>
                <a:sym typeface="Source Code Pro SemiBold"/>
              </a:rPr>
              <a:t>PTSD occurs after an individual has seen or experienced a traumatic event that involved the threat of injury or death</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400"/>
              </a:spcBef>
              <a:spcAft>
                <a:spcPts val="0"/>
              </a:spcAft>
              <a:buClr>
                <a:schemeClr val="dk1"/>
              </a:buClr>
              <a:buSzPts val="2000"/>
              <a:buFont typeface="Source Code Pro SemiBold"/>
              <a:buChar char="•"/>
            </a:pPr>
            <a:r>
              <a:rPr lang="en-US" sz="2000">
                <a:latin typeface="Source Code Pro SemiBold"/>
                <a:ea typeface="Source Code Pro SemiBold"/>
                <a:cs typeface="Source Code Pro SemiBold"/>
                <a:sym typeface="Source Code Pro SemiBold"/>
              </a:rPr>
              <a:t>PTSD is experienced by some, but certainly not all Student Veterans/ASMs</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u="sng">
                <a:latin typeface="Source Code Pro SemiBold"/>
                <a:ea typeface="Source Code Pro SemiBold"/>
                <a:cs typeface="Source Code Pro SemiBold"/>
                <a:sym typeface="Source Code Pro SemiBold"/>
              </a:rPr>
              <a:t>Symptoms</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a:latin typeface="Source Code Pro SemiBold"/>
                <a:ea typeface="Source Code Pro SemiBold"/>
                <a:cs typeface="Source Code Pro SemiBold"/>
                <a:sym typeface="Source Code Pro SemiBold"/>
              </a:rPr>
              <a:t>•Repeated "reliving" of the event, which disturbs day-to-day activity</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a:latin typeface="Source Code Pro SemiBold"/>
                <a:ea typeface="Source Code Pro SemiBold"/>
                <a:cs typeface="Source Code Pro SemiBold"/>
                <a:sym typeface="Source Code Pro SemiBold"/>
              </a:rPr>
              <a:t>•Flashback episodes, where the event seems to be happening again and again</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a:latin typeface="Source Code Pro SemiBold"/>
                <a:ea typeface="Source Code Pro SemiBold"/>
                <a:cs typeface="Source Code Pro SemiBold"/>
                <a:sym typeface="Source Code Pro SemiBold"/>
              </a:rPr>
              <a:t>•Avoidance</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a:latin typeface="Source Code Pro SemiBold"/>
                <a:ea typeface="Source Code Pro SemiBold"/>
                <a:cs typeface="Source Code Pro SemiBold"/>
                <a:sym typeface="Source Code Pro SemiBold"/>
              </a:rPr>
              <a:t>•Emotional "numbing," or feeling as though you do not care about anything</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a:latin typeface="Source Code Pro SemiBold"/>
                <a:ea typeface="Source Code Pro SemiBold"/>
                <a:cs typeface="Source Code Pro SemiBold"/>
                <a:sym typeface="Source Code Pro SemiBold"/>
              </a:rPr>
              <a:t>•Arousal</a:t>
            </a:r>
            <a:endParaRPr>
              <a:latin typeface="Source Code Pro SemiBold"/>
              <a:ea typeface="Source Code Pro SemiBold"/>
              <a:cs typeface="Source Code Pro SemiBold"/>
              <a:sym typeface="Source Code Pro SemiBold"/>
            </a:endParaRPr>
          </a:p>
          <a:p>
            <a:pPr marL="0" lvl="0" indent="0" algn="l" rtl="0">
              <a:lnSpc>
                <a:spcPct val="80000"/>
              </a:lnSpc>
              <a:spcBef>
                <a:spcPts val="400"/>
              </a:spcBef>
              <a:spcAft>
                <a:spcPts val="0"/>
              </a:spcAft>
              <a:buClr>
                <a:schemeClr val="dk1"/>
              </a:buClr>
              <a:buSzPts val="2000"/>
              <a:buNone/>
            </a:pPr>
            <a:r>
              <a:rPr lang="en-US" sz="2000">
                <a:latin typeface="Source Code Pro SemiBold"/>
                <a:ea typeface="Source Code Pro SemiBold"/>
                <a:cs typeface="Source Code Pro SemiBold"/>
                <a:sym typeface="Source Code Pro SemiBold"/>
              </a:rPr>
              <a:t>•Excess awareness (hypervigilance)</a:t>
            </a:r>
            <a:endParaRPr>
              <a:latin typeface="Source Code Pro SemiBold"/>
              <a:ea typeface="Source Code Pro SemiBold"/>
              <a:cs typeface="Source Code Pro SemiBold"/>
              <a:sym typeface="Source Code Pro SemiBold"/>
            </a:endParaRPr>
          </a:p>
          <a:p>
            <a:pPr marL="0" lvl="0" indent="0" algn="l" rtl="0">
              <a:lnSpc>
                <a:spcPct val="80000"/>
              </a:lnSpc>
              <a:spcBef>
                <a:spcPts val="475"/>
              </a:spcBef>
              <a:spcAft>
                <a:spcPts val="0"/>
              </a:spcAft>
              <a:buClr>
                <a:schemeClr val="dk1"/>
              </a:buClr>
              <a:buSzPts val="2375"/>
              <a:buNone/>
            </a:pPr>
            <a:r>
              <a:rPr lang="en-US" sz="2375" u="sng">
                <a:latin typeface="Source Code Pro SemiBold"/>
                <a:ea typeface="Source Code Pro SemiBold"/>
                <a:cs typeface="Source Code Pro SemiBold"/>
                <a:sym typeface="Source Code Pro SemiBold"/>
              </a:rPr>
              <a:t>MST can also contribute to PTSD</a:t>
            </a:r>
            <a:endParaRPr sz="2375" u="sng">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PTSD in the Classroom</a:t>
            </a:r>
            <a:endParaRPr b="1">
              <a:solidFill>
                <a:srgbClr val="FFFFFF"/>
              </a:solidFill>
              <a:latin typeface="Montserrat"/>
              <a:ea typeface="Montserrat"/>
              <a:cs typeface="Montserrat"/>
              <a:sym typeface="Montserrat"/>
            </a:endParaRPr>
          </a:p>
        </p:txBody>
      </p:sp>
      <p:sp>
        <p:nvSpPr>
          <p:cNvPr id="230" name="Google Shape;230;p3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480"/>
              <a:buNone/>
            </a:pPr>
            <a:endParaRPr sz="248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a:latin typeface="Source Code Pro SemiBold"/>
                <a:ea typeface="Source Code Pro SemiBold"/>
                <a:cs typeface="Source Code Pro SemiBold"/>
                <a:sym typeface="Source Code Pro SemiBold"/>
              </a:rPr>
              <a:t>Student MAY:</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496"/>
              </a:spcBef>
              <a:spcAft>
                <a:spcPts val="0"/>
              </a:spcAft>
              <a:buClr>
                <a:schemeClr val="dk1"/>
              </a:buClr>
              <a:buSzPts val="2480"/>
              <a:buFont typeface="Source Code Pro SemiBold"/>
              <a:buChar char="•"/>
            </a:pPr>
            <a:r>
              <a:rPr lang="en-US" sz="2480">
                <a:latin typeface="Source Code Pro SemiBold"/>
                <a:ea typeface="Source Code Pro SemiBold"/>
                <a:cs typeface="Source Code Pro SemiBold"/>
                <a:sym typeface="Source Code Pro SemiBold"/>
              </a:rPr>
              <a:t>Sit in the back of the classroom</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496"/>
              </a:spcBef>
              <a:spcAft>
                <a:spcPts val="0"/>
              </a:spcAft>
              <a:buClr>
                <a:schemeClr val="dk1"/>
              </a:buClr>
              <a:buSzPts val="2480"/>
              <a:buFont typeface="Source Code Pro SemiBold"/>
              <a:buChar char="•"/>
            </a:pPr>
            <a:r>
              <a:rPr lang="en-US" sz="2480">
                <a:latin typeface="Source Code Pro SemiBold"/>
                <a:ea typeface="Source Code Pro SemiBold"/>
                <a:cs typeface="Source Code Pro SemiBold"/>
                <a:sym typeface="Source Code Pro SemiBold"/>
              </a:rPr>
              <a:t>Be easily startled by noises</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496"/>
              </a:spcBef>
              <a:spcAft>
                <a:spcPts val="0"/>
              </a:spcAft>
              <a:buClr>
                <a:schemeClr val="dk1"/>
              </a:buClr>
              <a:buSzPts val="2480"/>
              <a:buFont typeface="Source Code Pro SemiBold"/>
              <a:buChar char="•"/>
            </a:pPr>
            <a:r>
              <a:rPr lang="en-US" sz="2480">
                <a:latin typeface="Source Code Pro SemiBold"/>
                <a:ea typeface="Source Code Pro SemiBold"/>
                <a:cs typeface="Source Code Pro SemiBold"/>
                <a:sym typeface="Source Code Pro SemiBold"/>
              </a:rPr>
              <a:t>Be withdrawn from class discussion</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496"/>
              </a:spcBef>
              <a:spcAft>
                <a:spcPts val="0"/>
              </a:spcAft>
              <a:buClr>
                <a:schemeClr val="dk1"/>
              </a:buClr>
              <a:buSzPts val="2480"/>
              <a:buFont typeface="Source Code Pro SemiBold"/>
              <a:buChar char="•"/>
            </a:pPr>
            <a:r>
              <a:rPr lang="en-US" sz="2480">
                <a:latin typeface="Source Code Pro SemiBold"/>
                <a:ea typeface="Source Code Pro SemiBold"/>
                <a:cs typeface="Source Code Pro SemiBold"/>
                <a:sym typeface="Source Code Pro SemiBold"/>
              </a:rPr>
              <a:t>Have difficulty maintaining emotional control during difficult topics</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496"/>
              </a:spcBef>
              <a:spcAft>
                <a:spcPts val="0"/>
              </a:spcAft>
              <a:buClr>
                <a:schemeClr val="dk1"/>
              </a:buClr>
              <a:buSzPts val="2480"/>
              <a:buFont typeface="Source Code Pro SemiBold"/>
              <a:buChar char="•"/>
            </a:pPr>
            <a:r>
              <a:rPr lang="en-US" sz="2480">
                <a:latin typeface="Source Code Pro SemiBold"/>
                <a:ea typeface="Source Code Pro SemiBold"/>
                <a:cs typeface="Source Code Pro SemiBold"/>
                <a:sym typeface="Source Code Pro SemiBold"/>
              </a:rPr>
              <a:t>Have a service animal for support</a:t>
            </a:r>
            <a:endParaRPr>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u="sng">
                <a:latin typeface="Source Code Pro SemiBold"/>
                <a:ea typeface="Source Code Pro SemiBold"/>
                <a:cs typeface="Source Code Pro SemiBold"/>
                <a:sym typeface="Source Code Pro SemiBold"/>
              </a:rPr>
              <a:t>Remember:</a:t>
            </a:r>
            <a:endParaRPr>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a:latin typeface="Source Code Pro SemiBold"/>
                <a:ea typeface="Source Code Pro SemiBold"/>
                <a:cs typeface="Source Code Pro SemiBold"/>
                <a:sym typeface="Source Code Pro SemiBold"/>
              </a:rPr>
              <a:t>Although many veterans may have stressful or traumatic experiences, not all develop Post-Traumatic Stress Disorder.</a:t>
            </a:r>
            <a:endParaRPr>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a:latin typeface="Source Code Pro SemiBold"/>
                <a:ea typeface="Source Code Pro SemiBold"/>
                <a:cs typeface="Source Code Pro SemiBold"/>
                <a:sym typeface="Source Code Pro SemiBold"/>
              </a:rPr>
              <a:t>Help end this assumption!</a:t>
            </a:r>
            <a:endParaRPr sz="248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Traumatic Brain Injury (TBI)</a:t>
            </a:r>
            <a:endParaRPr b="1">
              <a:solidFill>
                <a:srgbClr val="FFFFFF"/>
              </a:solidFill>
              <a:latin typeface="Montserrat"/>
              <a:ea typeface="Montserrat"/>
              <a:cs typeface="Montserrat"/>
              <a:sym typeface="Montserrat"/>
            </a:endParaRPr>
          </a:p>
        </p:txBody>
      </p:sp>
      <p:sp>
        <p:nvSpPr>
          <p:cNvPr id="236" name="Google Shape;236;p3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endParaRPr/>
          </a:p>
          <a:p>
            <a:pPr marL="342900" lvl="0" indent="-295275" algn="l" rtl="0">
              <a:lnSpc>
                <a:spcPct val="90000"/>
              </a:lnSpc>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A blow or jolt to the head or a penetrating head injury that disrupts the function of the brain.</a:t>
            </a:r>
            <a:endParaRPr sz="2450">
              <a:latin typeface="Source Code Pro SemiBold"/>
              <a:ea typeface="Source Code Pro SemiBold"/>
              <a:cs typeface="Source Code Pro SemiBold"/>
              <a:sym typeface="Source Code Pro SemiBold"/>
            </a:endParaRPr>
          </a:p>
          <a:p>
            <a:pPr marL="342900" lvl="0" indent="-295275" algn="l" rtl="0">
              <a:lnSpc>
                <a:spcPct val="90000"/>
              </a:lnSpc>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Severity of injury can vary</a:t>
            </a:r>
            <a:endParaRPr sz="2450">
              <a:latin typeface="Source Code Pro SemiBold"/>
              <a:ea typeface="Source Code Pro SemiBold"/>
              <a:cs typeface="Source Code Pro SemiBold"/>
              <a:sym typeface="Source Code Pro SemiBold"/>
            </a:endParaRPr>
          </a:p>
          <a:p>
            <a:pPr marL="342900" lvl="0" indent="-295275" algn="l" rtl="0">
              <a:lnSpc>
                <a:spcPct val="90000"/>
              </a:lnSpc>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Mild: brief change in mental status or consciousness</a:t>
            </a:r>
            <a:endParaRPr sz="2450">
              <a:latin typeface="Source Code Pro SemiBold"/>
              <a:ea typeface="Source Code Pro SemiBold"/>
              <a:cs typeface="Source Code Pro SemiBold"/>
              <a:sym typeface="Source Code Pro SemiBold"/>
            </a:endParaRPr>
          </a:p>
          <a:p>
            <a:pPr marL="342900" lvl="0" indent="-295275" algn="l" rtl="0">
              <a:lnSpc>
                <a:spcPct val="90000"/>
              </a:lnSpc>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Severe: extended period of unconsciousness or amnesia after the injury</a:t>
            </a:r>
            <a:endParaRPr sz="2450">
              <a:latin typeface="Source Code Pro SemiBold"/>
              <a:ea typeface="Source Code Pro SemiBold"/>
              <a:cs typeface="Source Code Pro SemiBold"/>
              <a:sym typeface="Source Code Pro SemiBold"/>
            </a:endParaRPr>
          </a:p>
          <a:p>
            <a:pPr marL="342900" lvl="0" indent="-139700" algn="l" rtl="0">
              <a:lnSpc>
                <a:spcPct val="90000"/>
              </a:lnSpc>
              <a:spcBef>
                <a:spcPts val="640"/>
              </a:spcBef>
              <a:spcAft>
                <a:spcPts val="0"/>
              </a:spcAft>
              <a:buClr>
                <a:schemeClr val="dk1"/>
              </a:buClr>
              <a:buSzPts val="3200"/>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1634250" y="453000"/>
            <a:ext cx="7843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6000" b="1">
                <a:solidFill>
                  <a:srgbClr val="FFFFFF"/>
                </a:solidFill>
                <a:latin typeface="Source Code Pro"/>
                <a:ea typeface="Source Code Pro"/>
                <a:cs typeface="Source Code Pro"/>
                <a:sym typeface="Source Code Pro"/>
              </a:rPr>
              <a:t>OBJECTIVE</a:t>
            </a:r>
            <a:r>
              <a:rPr lang="en-US" sz="3959"/>
              <a:t/>
            </a:r>
            <a:br>
              <a:rPr lang="en-US" sz="3959"/>
            </a:br>
            <a:endParaRPr sz="3959"/>
          </a:p>
        </p:txBody>
      </p:sp>
      <p:sp>
        <p:nvSpPr>
          <p:cNvPr id="91" name="Google Shape;91;p14"/>
          <p:cNvSpPr txBox="1">
            <a:spLocks noGrp="1"/>
          </p:cNvSpPr>
          <p:nvPr>
            <p:ph type="body" idx="1"/>
          </p:nvPr>
        </p:nvSpPr>
        <p:spPr>
          <a:xfrm>
            <a:off x="359925" y="1320400"/>
            <a:ext cx="8229600" cy="45261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3565"/>
              <a:buNone/>
            </a:pPr>
            <a:r>
              <a:rPr lang="en-US" sz="3565" b="1" dirty="0">
                <a:solidFill>
                  <a:srgbClr val="000000"/>
                </a:solidFill>
                <a:latin typeface="Source Code Pro"/>
                <a:ea typeface="Source Code Pro"/>
                <a:cs typeface="Source Code Pro"/>
                <a:sym typeface="Source Code Pro"/>
              </a:rPr>
              <a:t>Participants will:</a:t>
            </a:r>
            <a:endParaRPr sz="2480" b="1" dirty="0">
              <a:solidFill>
                <a:srgbClr val="000000"/>
              </a:solidFill>
              <a:latin typeface="Source Code Pro"/>
              <a:ea typeface="Source Code Pro"/>
              <a:cs typeface="Source Code Pro"/>
              <a:sym typeface="Source Code Pro"/>
            </a:endParaRPr>
          </a:p>
          <a:p>
            <a:pPr marL="342900" lvl="0" indent="-342900" algn="l" rtl="0">
              <a:lnSpc>
                <a:spcPct val="80000"/>
              </a:lnSpc>
              <a:spcBef>
                <a:spcPts val="496"/>
              </a:spcBef>
              <a:spcAft>
                <a:spcPts val="0"/>
              </a:spcAft>
              <a:buClr>
                <a:srgbClr val="000000"/>
              </a:buClr>
              <a:buSzPts val="2480"/>
              <a:buFont typeface="Source Code Pro"/>
              <a:buChar char="•"/>
            </a:pPr>
            <a:r>
              <a:rPr lang="en-US" sz="2480" dirty="0">
                <a:solidFill>
                  <a:srgbClr val="000000"/>
                </a:solidFill>
                <a:latin typeface="Source Code Pro"/>
                <a:ea typeface="Source Code Pro"/>
                <a:cs typeface="Source Code Pro"/>
                <a:sym typeface="Source Code Pro"/>
              </a:rPr>
              <a:t>Understand the expectations of a Green Zone Ally</a:t>
            </a:r>
            <a:endParaRPr dirty="0">
              <a:solidFill>
                <a:srgbClr val="000000"/>
              </a:solidFill>
              <a:latin typeface="Source Code Pro"/>
              <a:ea typeface="Source Code Pro"/>
              <a:cs typeface="Source Code Pro"/>
              <a:sym typeface="Source Code Pro"/>
            </a:endParaRPr>
          </a:p>
          <a:p>
            <a:pPr marL="342900" lvl="0" indent="-342900" algn="l" rtl="0">
              <a:lnSpc>
                <a:spcPct val="80000"/>
              </a:lnSpc>
              <a:spcBef>
                <a:spcPts val="496"/>
              </a:spcBef>
              <a:spcAft>
                <a:spcPts val="0"/>
              </a:spcAft>
              <a:buClr>
                <a:srgbClr val="000000"/>
              </a:buClr>
              <a:buSzPts val="2480"/>
              <a:buFont typeface="Source Code Pro"/>
              <a:buChar char="•"/>
            </a:pPr>
            <a:r>
              <a:rPr lang="en-US" sz="2480" dirty="0">
                <a:solidFill>
                  <a:srgbClr val="000000"/>
                </a:solidFill>
                <a:latin typeface="Source Code Pro"/>
                <a:ea typeface="Source Code Pro"/>
                <a:cs typeface="Source Code Pro"/>
                <a:sym typeface="Source Code Pro"/>
              </a:rPr>
              <a:t>Become familiar with the military experience and emotional cycle of deployment</a:t>
            </a:r>
            <a:endParaRPr dirty="0">
              <a:solidFill>
                <a:srgbClr val="000000"/>
              </a:solidFill>
              <a:latin typeface="Source Code Pro"/>
              <a:ea typeface="Source Code Pro"/>
              <a:cs typeface="Source Code Pro"/>
              <a:sym typeface="Source Code Pro"/>
            </a:endParaRPr>
          </a:p>
          <a:p>
            <a:pPr marL="342900" lvl="0" indent="-342900" algn="l" rtl="0">
              <a:lnSpc>
                <a:spcPct val="80000"/>
              </a:lnSpc>
              <a:spcBef>
                <a:spcPts val="496"/>
              </a:spcBef>
              <a:spcAft>
                <a:spcPts val="0"/>
              </a:spcAft>
              <a:buClr>
                <a:srgbClr val="000000"/>
              </a:buClr>
              <a:buSzPts val="2480"/>
              <a:buFont typeface="Source Code Pro"/>
              <a:buChar char="•"/>
            </a:pPr>
            <a:r>
              <a:rPr lang="en-US" sz="2480" dirty="0">
                <a:solidFill>
                  <a:srgbClr val="000000"/>
                </a:solidFill>
                <a:latin typeface="Source Code Pro"/>
                <a:ea typeface="Source Code Pro"/>
                <a:cs typeface="Source Code Pro"/>
                <a:sym typeface="Source Code Pro"/>
              </a:rPr>
              <a:t>Become familiar with the potential issues facing student veterans and active service members as they transition from the military to campus</a:t>
            </a:r>
            <a:endParaRPr dirty="0">
              <a:solidFill>
                <a:srgbClr val="000000"/>
              </a:solidFill>
              <a:latin typeface="Source Code Pro"/>
              <a:ea typeface="Source Code Pro"/>
              <a:cs typeface="Source Code Pro"/>
              <a:sym typeface="Source Code Pro"/>
            </a:endParaRPr>
          </a:p>
          <a:p>
            <a:pPr marL="342900" lvl="0" indent="-342900" algn="l" rtl="0">
              <a:lnSpc>
                <a:spcPct val="80000"/>
              </a:lnSpc>
              <a:spcBef>
                <a:spcPts val="496"/>
              </a:spcBef>
              <a:spcAft>
                <a:spcPts val="0"/>
              </a:spcAft>
              <a:buClr>
                <a:srgbClr val="000000"/>
              </a:buClr>
              <a:buSzPts val="2480"/>
              <a:buFont typeface="Source Code Pro"/>
              <a:buChar char="•"/>
            </a:pPr>
            <a:r>
              <a:rPr lang="en-US" sz="2480" dirty="0">
                <a:solidFill>
                  <a:srgbClr val="000000"/>
                </a:solidFill>
                <a:latin typeface="Source Code Pro"/>
                <a:ea typeface="Source Code Pro"/>
                <a:cs typeface="Source Code Pro"/>
                <a:sym typeface="Source Code Pro"/>
              </a:rPr>
              <a:t>Become aware of the resources available to student veterans and active service members on our campus and off campus</a:t>
            </a:r>
            <a:endParaRPr dirty="0">
              <a:solidFill>
                <a:srgbClr val="000000"/>
              </a:solidFill>
              <a:latin typeface="Source Code Pro"/>
              <a:ea typeface="Source Code Pro"/>
              <a:cs typeface="Source Code Pro"/>
              <a:sym typeface="Source Code Pro"/>
            </a:endParaRPr>
          </a:p>
          <a:p>
            <a:pPr marL="342900" lvl="0" indent="-342900" algn="l" rtl="0">
              <a:lnSpc>
                <a:spcPct val="80000"/>
              </a:lnSpc>
              <a:spcBef>
                <a:spcPts val="496"/>
              </a:spcBef>
              <a:spcAft>
                <a:spcPts val="0"/>
              </a:spcAft>
              <a:buClr>
                <a:srgbClr val="000000"/>
              </a:buClr>
              <a:buSzPts val="2480"/>
              <a:buFont typeface="Source Code Pro"/>
              <a:buChar char="•"/>
            </a:pPr>
            <a:r>
              <a:rPr lang="en-US" sz="2480" dirty="0">
                <a:solidFill>
                  <a:srgbClr val="000000"/>
                </a:solidFill>
                <a:latin typeface="Source Code Pro"/>
                <a:ea typeface="Source Code Pro"/>
                <a:cs typeface="Source Code Pro"/>
                <a:sym typeface="Source Code Pro"/>
              </a:rPr>
              <a:t>Understand Shepherd University’s Veteran Demographics</a:t>
            </a:r>
            <a:endParaRPr sz="2480" dirty="0">
              <a:solidFill>
                <a:srgbClr val="000000"/>
              </a:solidFill>
              <a:latin typeface="Source Code Pro"/>
              <a:ea typeface="Source Code Pro"/>
              <a:cs typeface="Source Code Pro"/>
              <a:sym typeface="Source Code Pro"/>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sz="6000" b="1">
                <a:solidFill>
                  <a:srgbClr val="FFFFFF"/>
                </a:solidFill>
                <a:latin typeface="Montserrat"/>
                <a:ea typeface="Montserrat"/>
                <a:cs typeface="Montserrat"/>
                <a:sym typeface="Montserrat"/>
              </a:rPr>
              <a:t>TBI CONT.</a:t>
            </a:r>
            <a:endParaRPr sz="6000" b="1">
              <a:solidFill>
                <a:srgbClr val="FFFFFF"/>
              </a:solidFill>
              <a:latin typeface="Montserrat"/>
              <a:ea typeface="Montserrat"/>
              <a:cs typeface="Montserrat"/>
              <a:sym typeface="Montserrat"/>
            </a:endParaRPr>
          </a:p>
        </p:txBody>
      </p:sp>
      <p:sp>
        <p:nvSpPr>
          <p:cNvPr id="242" name="Google Shape;242;p39"/>
          <p:cNvSpPr txBox="1">
            <a:spLocks noGrp="1"/>
          </p:cNvSpPr>
          <p:nvPr>
            <p:ph type="body" idx="1"/>
          </p:nvPr>
        </p:nvSpPr>
        <p:spPr>
          <a:xfrm>
            <a:off x="457200" y="1417650"/>
            <a:ext cx="8229600" cy="45261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720"/>
              <a:buNone/>
            </a:pPr>
            <a:r>
              <a:rPr lang="en-US" sz="2720">
                <a:latin typeface="Source Code Pro SemiBold"/>
                <a:ea typeface="Source Code Pro SemiBold"/>
                <a:cs typeface="Source Code Pro SemiBold"/>
                <a:sym typeface="Source Code Pro SemiBold"/>
              </a:rPr>
              <a:t>Top three causes:</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Car accidents</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Firearms</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Falls</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endParaRPr sz="272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b="1">
                <a:latin typeface="Source Code Pro"/>
                <a:ea typeface="Source Code Pro"/>
                <a:cs typeface="Source Code Pro"/>
                <a:sym typeface="Source Code Pro"/>
              </a:rPr>
              <a:t>TBI often goes undiagnosed because symptoms may not appear until weeks later</a:t>
            </a:r>
            <a:endParaRPr b="1">
              <a:latin typeface="Source Code Pro"/>
              <a:ea typeface="Source Code Pro"/>
              <a:cs typeface="Source Code Pro"/>
              <a:sym typeface="Source Code Pro"/>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Especially emotional or personality changes which are difficult for strangers to identify</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Difficult to differentiate between TBI and PTSD because they have several overlapping symptoms</a:t>
            </a:r>
            <a:endParaRPr sz="272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sz="6000" b="1">
                <a:solidFill>
                  <a:srgbClr val="FFFFFF"/>
                </a:solidFill>
                <a:latin typeface="Montserrat"/>
                <a:ea typeface="Montserrat"/>
                <a:cs typeface="Montserrat"/>
                <a:sym typeface="Montserrat"/>
              </a:rPr>
              <a:t>TBI Symptoms </a:t>
            </a:r>
            <a:endParaRPr sz="6000" b="1">
              <a:solidFill>
                <a:srgbClr val="FFFFFF"/>
              </a:solidFill>
              <a:latin typeface="Montserrat"/>
              <a:ea typeface="Montserrat"/>
              <a:cs typeface="Montserrat"/>
              <a:sym typeface="Montserrat"/>
            </a:endParaRPr>
          </a:p>
        </p:txBody>
      </p:sp>
      <p:sp>
        <p:nvSpPr>
          <p:cNvPr id="248" name="Google Shape;248;p4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720"/>
              <a:buNone/>
            </a:pPr>
            <a:r>
              <a:rPr lang="en-US" sz="2720" b="1">
                <a:latin typeface="Source Code Pro"/>
                <a:ea typeface="Source Code Pro"/>
                <a:cs typeface="Source Code Pro"/>
                <a:sym typeface="Source Code Pro"/>
              </a:rPr>
              <a:t>Symptoms</a:t>
            </a:r>
            <a:endParaRPr b="1">
              <a:latin typeface="Source Code Pro"/>
              <a:ea typeface="Source Code Pro"/>
              <a:cs typeface="Source Code Pro"/>
              <a:sym typeface="Source Code Pro"/>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Cognition</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Motor/Sensory Disturbances</a:t>
            </a:r>
            <a:endParaRPr>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720" b="1">
                <a:latin typeface="Source Code Pro"/>
                <a:ea typeface="Source Code Pro"/>
                <a:cs typeface="Source Code Pro"/>
                <a:sym typeface="Source Code Pro"/>
              </a:rPr>
              <a:t>Impairments in:</a:t>
            </a:r>
            <a:endParaRPr b="1">
              <a:latin typeface="Source Code Pro"/>
              <a:ea typeface="Source Code Pro"/>
              <a:cs typeface="Source Code Pro"/>
              <a:sym typeface="Source Code Pro"/>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Communication</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Concentration/ Memory</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Speed of Information Processing</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Judgment</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Decision-Making</a:t>
            </a:r>
            <a:endParaRPr>
              <a:latin typeface="Source Code Pro SemiBold"/>
              <a:ea typeface="Source Code Pro SemiBold"/>
              <a:cs typeface="Source Code Pro SemiBold"/>
              <a:sym typeface="Source Code Pro SemiBold"/>
            </a:endParaRPr>
          </a:p>
          <a:p>
            <a:pPr marL="342900" lvl="0" indent="-342900" algn="l" rtl="0">
              <a:lnSpc>
                <a:spcPct val="80000"/>
              </a:lnSpc>
              <a:spcBef>
                <a:spcPts val="544"/>
              </a:spcBef>
              <a:spcAft>
                <a:spcPts val="0"/>
              </a:spcAft>
              <a:buClr>
                <a:schemeClr val="dk1"/>
              </a:buClr>
              <a:buSzPts val="2720"/>
              <a:buFont typeface="Source Code Pro SemiBold"/>
              <a:buChar char="•"/>
            </a:pPr>
            <a:r>
              <a:rPr lang="en-US" sz="2720">
                <a:latin typeface="Source Code Pro SemiBold"/>
                <a:ea typeface="Source Code Pro SemiBold"/>
                <a:cs typeface="Source Code Pro SemiBold"/>
                <a:sym typeface="Source Code Pro SemiBold"/>
              </a:rPr>
              <a:t>Problem-Solving</a:t>
            </a:r>
            <a:endParaRPr>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TBI in the Classroom</a:t>
            </a:r>
            <a:endParaRPr b="1">
              <a:solidFill>
                <a:srgbClr val="FFFFFF"/>
              </a:solidFill>
              <a:latin typeface="Montserrat"/>
              <a:ea typeface="Montserrat"/>
              <a:cs typeface="Montserrat"/>
              <a:sym typeface="Montserrat"/>
            </a:endParaRPr>
          </a:p>
        </p:txBody>
      </p:sp>
      <p:sp>
        <p:nvSpPr>
          <p:cNvPr id="254" name="Google Shape;254;p4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US" sz="2450">
                <a:latin typeface="Source Code Pro SemiBold"/>
                <a:ea typeface="Source Code Pro SemiBold"/>
                <a:cs typeface="Source Code Pro SemiBold"/>
                <a:sym typeface="Source Code Pro SemiBold"/>
              </a:rPr>
              <a:t>Students MAY:</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Have difficulty expressing themselves</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Constant fidgeting and tapping pens or feet</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Becoming aggressive, easily irritated, agitated, or insensitive to others in the classroom</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Be withdrawn or not participating in class discussion</a:t>
            </a:r>
            <a:endParaRPr sz="245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a:latin typeface="Source Code Pro SemiBold"/>
                <a:ea typeface="Source Code Pro SemiBold"/>
                <a:cs typeface="Source Code Pro SemiBold"/>
                <a:sym typeface="Source Code Pro SemiBold"/>
              </a:rPr>
              <a:t>May need info repeated or written down</a:t>
            </a:r>
            <a:endParaRPr sz="245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Potential Classroom Scenarios</a:t>
            </a:r>
            <a:endParaRPr b="1">
              <a:solidFill>
                <a:srgbClr val="FFFFFF"/>
              </a:solidFill>
              <a:latin typeface="Montserrat"/>
              <a:ea typeface="Montserrat"/>
              <a:cs typeface="Montserrat"/>
              <a:sym typeface="Montserrat"/>
            </a:endParaRPr>
          </a:p>
        </p:txBody>
      </p:sp>
      <p:sp>
        <p:nvSpPr>
          <p:cNvPr id="260" name="Google Shape;260;p4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09880" algn="l" rtl="0">
              <a:lnSpc>
                <a:spcPct val="90000"/>
              </a:lnSpc>
              <a:spcBef>
                <a:spcPts val="0"/>
              </a:spcBef>
              <a:spcAft>
                <a:spcPts val="0"/>
              </a:spcAft>
              <a:buClr>
                <a:schemeClr val="dk1"/>
              </a:buClr>
              <a:buSzPts val="2200"/>
              <a:buFont typeface="Source Code Pro SemiBold"/>
              <a:buChar char="•"/>
            </a:pPr>
            <a:r>
              <a:rPr lang="en-US" sz="2200" dirty="0">
                <a:latin typeface="Source Code Pro SemiBold"/>
                <a:ea typeface="Source Code Pro SemiBold"/>
                <a:cs typeface="Source Code Pro SemiBold"/>
                <a:sym typeface="Source Code Pro SemiBold"/>
              </a:rPr>
              <a:t>A veteran may be tardy or absence from class due to a Veteran Affairs’ Hospital (VA) appointment.(Getting a VA appointment can be like winning the lottery)</a:t>
            </a:r>
            <a:endParaRPr sz="2200" dirty="0">
              <a:latin typeface="Source Code Pro SemiBold"/>
              <a:ea typeface="Source Code Pro SemiBold"/>
              <a:cs typeface="Source Code Pro SemiBold"/>
              <a:sym typeface="Source Code Pro SemiBold"/>
            </a:endParaRPr>
          </a:p>
          <a:p>
            <a:pPr marL="342900" lvl="0" indent="-309880" algn="l" rtl="0">
              <a:lnSpc>
                <a:spcPct val="90000"/>
              </a:lnSpc>
              <a:spcBef>
                <a:spcPts val="544"/>
              </a:spcBef>
              <a:spcAft>
                <a:spcPts val="0"/>
              </a:spcAft>
              <a:buClr>
                <a:schemeClr val="dk1"/>
              </a:buClr>
              <a:buSzPts val="2200"/>
              <a:buFont typeface="Source Code Pro SemiBold"/>
              <a:buChar char="•"/>
            </a:pPr>
            <a:r>
              <a:rPr lang="en-US" sz="2200" dirty="0">
                <a:latin typeface="Source Code Pro SemiBold"/>
                <a:ea typeface="Source Code Pro SemiBold"/>
                <a:cs typeface="Source Code Pro SemiBold"/>
                <a:sym typeface="Source Code Pro SemiBold"/>
              </a:rPr>
              <a:t>A veteran may feel uncomfortable when discussing contemporary political events so foreworn them prior to a discussion occurring</a:t>
            </a:r>
            <a:endParaRPr sz="2200" dirty="0">
              <a:latin typeface="Source Code Pro SemiBold"/>
              <a:ea typeface="Source Code Pro SemiBold"/>
              <a:cs typeface="Source Code Pro SemiBold"/>
              <a:sym typeface="Source Code Pro SemiBold"/>
            </a:endParaRPr>
          </a:p>
          <a:p>
            <a:pPr marL="342900" lvl="0" indent="-309880" algn="l" rtl="0">
              <a:lnSpc>
                <a:spcPct val="90000"/>
              </a:lnSpc>
              <a:spcBef>
                <a:spcPts val="544"/>
              </a:spcBef>
              <a:spcAft>
                <a:spcPts val="0"/>
              </a:spcAft>
              <a:buClr>
                <a:schemeClr val="dk1"/>
              </a:buClr>
              <a:buSzPts val="2200"/>
              <a:buFont typeface="Source Code Pro SemiBold"/>
              <a:buChar char="•"/>
            </a:pPr>
            <a:r>
              <a:rPr lang="en-US" sz="2200" dirty="0">
                <a:latin typeface="Source Code Pro SemiBold"/>
                <a:ea typeface="Source Code Pro SemiBold"/>
                <a:cs typeface="Source Code Pro SemiBold"/>
                <a:sym typeface="Source Code Pro SemiBold"/>
              </a:rPr>
              <a:t>Classroom disturbances and off task behavior can be very distracting for a veteran that is </a:t>
            </a:r>
            <a:r>
              <a:rPr lang="en-US" sz="2200" dirty="0" smtClean="0">
                <a:latin typeface="Source Code Pro SemiBold"/>
                <a:ea typeface="Source Code Pro SemiBold"/>
                <a:cs typeface="Source Code Pro SemiBold"/>
                <a:sym typeface="Source Code Pro SemiBold"/>
              </a:rPr>
              <a:t>used </a:t>
            </a:r>
            <a:r>
              <a:rPr lang="en-US" sz="2200" dirty="0">
                <a:latin typeface="Source Code Pro SemiBold"/>
                <a:ea typeface="Source Code Pro SemiBold"/>
                <a:cs typeface="Source Code Pro SemiBold"/>
                <a:sym typeface="Source Code Pro SemiBold"/>
              </a:rPr>
              <a:t>to focusing on a mission</a:t>
            </a:r>
            <a:endParaRPr sz="2200" dirty="0">
              <a:latin typeface="Source Code Pro SemiBold"/>
              <a:ea typeface="Source Code Pro SemiBold"/>
              <a:cs typeface="Source Code Pro SemiBold"/>
              <a:sym typeface="Source Code Pro SemiBold"/>
            </a:endParaRPr>
          </a:p>
          <a:p>
            <a:pPr marL="342900" lvl="0" indent="-309880" algn="l" rtl="0">
              <a:lnSpc>
                <a:spcPct val="90000"/>
              </a:lnSpc>
              <a:spcBef>
                <a:spcPts val="544"/>
              </a:spcBef>
              <a:spcAft>
                <a:spcPts val="0"/>
              </a:spcAft>
              <a:buClr>
                <a:schemeClr val="dk1"/>
              </a:buClr>
              <a:buSzPts val="2200"/>
              <a:buFont typeface="Source Code Pro SemiBold"/>
              <a:buChar char="•"/>
            </a:pPr>
            <a:r>
              <a:rPr lang="en-US" sz="2200" dirty="0">
                <a:latin typeface="Source Code Pro SemiBold"/>
                <a:ea typeface="Source Code Pro SemiBold"/>
                <a:cs typeface="Source Code Pro SemiBold"/>
                <a:sym typeface="Source Code Pro SemiBold"/>
              </a:rPr>
              <a:t>Treating a veteran like an 18 year old college student can create an uncomfortable situation for a veteran</a:t>
            </a:r>
            <a:endParaRPr sz="220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4F6128"/>
              </a:buClr>
              <a:buSzPts val="4400"/>
              <a:buFont typeface="Calibri"/>
              <a:buNone/>
            </a:pPr>
            <a:r>
              <a:rPr lang="en-US" b="1">
                <a:solidFill>
                  <a:srgbClr val="FFFFFF"/>
                </a:solidFill>
                <a:latin typeface="Montserrat"/>
                <a:ea typeface="Montserrat"/>
                <a:cs typeface="Montserrat"/>
                <a:sym typeface="Montserrat"/>
              </a:rPr>
              <a:t>Top Ten Green Zone tips</a:t>
            </a:r>
            <a:endParaRPr b="1">
              <a:solidFill>
                <a:srgbClr val="FFFFFF"/>
              </a:solidFill>
              <a:latin typeface="Montserrat"/>
              <a:ea typeface="Montserrat"/>
              <a:cs typeface="Montserrat"/>
              <a:sym typeface="Montserrat"/>
            </a:endParaRPr>
          </a:p>
        </p:txBody>
      </p:sp>
      <p:sp>
        <p:nvSpPr>
          <p:cNvPr id="266" name="Google Shape;266;p43"/>
          <p:cNvSpPr txBox="1">
            <a:spLocks noGrp="1"/>
          </p:cNvSpPr>
          <p:nvPr>
            <p:ph type="body" idx="1"/>
          </p:nvPr>
        </p:nvSpPr>
        <p:spPr>
          <a:xfrm>
            <a:off x="395654" y="182587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lnSpc>
                <a:spcPct val="80000"/>
              </a:lnSpc>
              <a:spcBef>
                <a:spcPts val="0"/>
              </a:spcBef>
              <a:spcAft>
                <a:spcPts val="0"/>
              </a:spcAft>
              <a:buClr>
                <a:schemeClr val="dk1"/>
              </a:buClr>
              <a:buSzPts val="1400"/>
              <a:buChar char="•"/>
            </a:pPr>
            <a:r>
              <a:rPr lang="en-US" sz="1800" b="1" dirty="0"/>
              <a:t>Realize veterans are nontraditional students, a special population of financially independent adults often juggling family, work, and studies. </a:t>
            </a:r>
            <a:endParaRPr sz="1800" dirty="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Be </a:t>
            </a:r>
            <a:r>
              <a:rPr lang="en-US" sz="1800" b="1" dirty="0"/>
              <a:t>aware that not all the veterans in your classroom are male. More women are serving, and are almost as likely as their male counterparts to have experienced firsthand traumas of war.  One in four veteran students are women. </a:t>
            </a:r>
            <a:endParaRPr sz="1800" dirty="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Veterans </a:t>
            </a:r>
            <a:r>
              <a:rPr lang="en-US" sz="1800" b="1" dirty="0"/>
              <a:t>generally possess discipline, structure, and a strong work ethic. Remember that the military teaches team connection and completion skills. </a:t>
            </a:r>
            <a:endParaRPr sz="1800" dirty="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With </a:t>
            </a:r>
            <a:r>
              <a:rPr lang="en-US" sz="1800" b="1" dirty="0"/>
              <a:t>some awareness and sensitivity on the instructor’s part, veteran life experiences become assets, adding to the diversity of perspectives represented in classrooms.  These life experiences can help both veterans and nonveterans gain a broader, more nuanced perspective on the world or class subject. </a:t>
            </a:r>
            <a:endParaRPr sz="1800" dirty="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A </a:t>
            </a:r>
            <a:r>
              <a:rPr lang="en-US" sz="1800" b="1" dirty="0"/>
              <a:t>secured classroom can provide veterans with feelings of safety.  Veterans may be sensitive to triggers such as surprises, loud noises, and chaos. Be cautious about images of injury, dismemberment and death, and provide advanced warning before displaying such images. </a:t>
            </a:r>
            <a:endParaRPr sz="1800" dirty="0"/>
          </a:p>
          <a:p>
            <a:pPr marL="342900" lvl="0" indent="-292100" algn="l" rtl="0">
              <a:lnSpc>
                <a:spcPct val="80000"/>
              </a:lnSpc>
              <a:spcBef>
                <a:spcPts val="160"/>
              </a:spcBef>
              <a:spcAft>
                <a:spcPts val="0"/>
              </a:spcAft>
              <a:buClr>
                <a:schemeClr val="dk1"/>
              </a:buClr>
              <a:buSzPts val="800"/>
              <a:buNone/>
            </a:pPr>
            <a:endParaRPr sz="800" dirty="0"/>
          </a:p>
          <a:p>
            <a:pPr marL="342900" lvl="0" indent="-292100" algn="l" rtl="0">
              <a:lnSpc>
                <a:spcPct val="80000"/>
              </a:lnSpc>
              <a:spcBef>
                <a:spcPts val="160"/>
              </a:spcBef>
              <a:spcAft>
                <a:spcPts val="0"/>
              </a:spcAft>
              <a:buClr>
                <a:schemeClr val="dk1"/>
              </a:buClr>
              <a:buSzPts val="800"/>
              <a:buNone/>
            </a:pPr>
            <a:endParaRPr sz="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4F6128"/>
              </a:buClr>
              <a:buSzPts val="4400"/>
              <a:buFont typeface="Calibri"/>
              <a:buNone/>
            </a:pPr>
            <a:r>
              <a:rPr lang="en-US" b="1" dirty="0">
                <a:solidFill>
                  <a:srgbClr val="FFFFFF"/>
                </a:solidFill>
                <a:latin typeface="Montserrat"/>
                <a:ea typeface="Montserrat"/>
                <a:cs typeface="Montserrat"/>
                <a:sym typeface="Montserrat"/>
              </a:rPr>
              <a:t>Top Ten Green Zone </a:t>
            </a:r>
            <a:r>
              <a:rPr lang="en-US" b="1" dirty="0" smtClean="0">
                <a:solidFill>
                  <a:srgbClr val="FFFFFF"/>
                </a:solidFill>
                <a:latin typeface="Montserrat"/>
                <a:ea typeface="Montserrat"/>
                <a:cs typeface="Montserrat"/>
                <a:sym typeface="Montserrat"/>
              </a:rPr>
              <a:t>tips Contd.</a:t>
            </a:r>
            <a:endParaRPr b="1" dirty="0">
              <a:solidFill>
                <a:srgbClr val="FFFFFF"/>
              </a:solidFill>
              <a:latin typeface="Montserrat"/>
              <a:ea typeface="Montserrat"/>
              <a:cs typeface="Montserrat"/>
              <a:sym typeface="Montserrat"/>
            </a:endParaRPr>
          </a:p>
        </p:txBody>
      </p:sp>
      <p:sp>
        <p:nvSpPr>
          <p:cNvPr id="266" name="Google Shape;266;p43"/>
          <p:cNvSpPr txBox="1">
            <a:spLocks noGrp="1"/>
          </p:cNvSpPr>
          <p:nvPr>
            <p:ph type="body" idx="1"/>
          </p:nvPr>
        </p:nvSpPr>
        <p:spPr>
          <a:xfrm>
            <a:off x="457200" y="1417639"/>
            <a:ext cx="8229600" cy="4916610"/>
          </a:xfrm>
          <a:prstGeom prst="rect">
            <a:avLst/>
          </a:prstGeom>
          <a:noFill/>
          <a:ln>
            <a:noFill/>
          </a:ln>
        </p:spPr>
        <p:txBody>
          <a:bodyPr spcFirstLastPara="1" wrap="square" lIns="91425" tIns="45700" rIns="91425" bIns="45700" anchor="t" anchorCtr="0">
            <a:noAutofit/>
          </a:bodyPr>
          <a:lstStyle/>
          <a:p>
            <a:pPr marL="342900" lvl="0" indent="-342900" algn="l" rtl="0">
              <a:lnSpc>
                <a:spcPct val="80000"/>
              </a:lnSpc>
              <a:spcBef>
                <a:spcPts val="280"/>
              </a:spcBef>
              <a:spcAft>
                <a:spcPts val="0"/>
              </a:spcAft>
              <a:buClr>
                <a:schemeClr val="dk1"/>
              </a:buClr>
              <a:buSzPts val="1400"/>
              <a:buChar char="•"/>
            </a:pPr>
            <a:r>
              <a:rPr lang="en-US" sz="1800" b="1" dirty="0" smtClean="0"/>
              <a:t>Veterans view the instructor as the leader of the classroom and typically respect decisiveness. Treat veterans as adults, as this is what they expect. Instructors should have effective classroom management policies in place. </a:t>
            </a:r>
            <a:endParaRPr sz="1800" dirty="0" smtClean="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Veterans may be reluctant to talk about their military experiences. Conversely, some may inadvertently dominate class discussions, in which cases boundaries for the nature and quantity of class participation need to be set, preferably in private, without calling the student out in front of the class.  Don’t try to relate to experiences that you don’t share – if you haven’t been in combat, don’t pretend that you understand what it or its aftermath is like. </a:t>
            </a:r>
            <a:endParaRPr sz="1800" dirty="0" smtClean="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Keep the syllabus (mission) clear with specific tasks and dates.  Be available for assistance and added support or referral.  Veterans may not easily admit when they are struggling. </a:t>
            </a:r>
            <a:endParaRPr sz="1800" dirty="0" smtClean="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Understand that not everything in these Top Ten tips applies to every veteran.  They are all unique individuals with unique needs, and we do not want to engage in false assumptions about veterans.</a:t>
            </a:r>
            <a:endParaRPr sz="1800" dirty="0" smtClean="0"/>
          </a:p>
          <a:p>
            <a:pPr marL="342900" lvl="0" indent="-342900" algn="l" rtl="0">
              <a:lnSpc>
                <a:spcPct val="80000"/>
              </a:lnSpc>
              <a:spcBef>
                <a:spcPts val="280"/>
              </a:spcBef>
              <a:spcAft>
                <a:spcPts val="0"/>
              </a:spcAft>
              <a:buClr>
                <a:schemeClr val="dk1"/>
              </a:buClr>
              <a:buSzPts val="1400"/>
              <a:buChar char="•"/>
            </a:pPr>
            <a:endParaRPr lang="en-US" sz="1800" b="1" dirty="0" smtClean="0"/>
          </a:p>
          <a:p>
            <a:pPr marL="342900" lvl="0" indent="-342900" algn="l" rtl="0">
              <a:lnSpc>
                <a:spcPct val="80000"/>
              </a:lnSpc>
              <a:spcBef>
                <a:spcPts val="280"/>
              </a:spcBef>
              <a:spcAft>
                <a:spcPts val="0"/>
              </a:spcAft>
              <a:buClr>
                <a:schemeClr val="dk1"/>
              </a:buClr>
              <a:buSzPts val="1400"/>
              <a:buChar char="•"/>
            </a:pPr>
            <a:r>
              <a:rPr lang="en-US" sz="1800" b="1" dirty="0" smtClean="0"/>
              <a:t>One example of how you can help is to use the resources provided on this page to refer veteran student to services on campus.  It is helpful to confirm that you are referring correctly by making a phone call before sending the student to the referral source.</a:t>
            </a:r>
            <a:endParaRPr sz="1800" dirty="0" smtClean="0"/>
          </a:p>
          <a:p>
            <a:pPr marL="342900" lvl="0" indent="-292100" algn="l" rtl="0">
              <a:lnSpc>
                <a:spcPct val="80000"/>
              </a:lnSpc>
              <a:spcBef>
                <a:spcPts val="160"/>
              </a:spcBef>
              <a:spcAft>
                <a:spcPts val="0"/>
              </a:spcAft>
              <a:buClr>
                <a:schemeClr val="dk1"/>
              </a:buClr>
              <a:buSzPts val="800"/>
              <a:buNone/>
            </a:pPr>
            <a:endParaRPr sz="800" dirty="0"/>
          </a:p>
          <a:p>
            <a:pPr marL="342900" lvl="0" indent="-292100" algn="l" rtl="0">
              <a:lnSpc>
                <a:spcPct val="80000"/>
              </a:lnSpc>
              <a:spcBef>
                <a:spcPts val="160"/>
              </a:spcBef>
              <a:spcAft>
                <a:spcPts val="0"/>
              </a:spcAft>
              <a:buClr>
                <a:schemeClr val="dk1"/>
              </a:buClr>
              <a:buSzPts val="800"/>
              <a:buNone/>
            </a:pPr>
            <a:endParaRPr sz="800" dirty="0"/>
          </a:p>
        </p:txBody>
      </p:sp>
    </p:spTree>
    <p:extLst>
      <p:ext uri="{BB962C8B-B14F-4D97-AF65-F5344CB8AC3E}">
        <p14:creationId xmlns:p14="http://schemas.microsoft.com/office/powerpoint/2010/main" val="7659539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3959" b="1">
                <a:solidFill>
                  <a:srgbClr val="FFFFFF"/>
                </a:solidFill>
                <a:latin typeface="Montserrat"/>
                <a:ea typeface="Montserrat"/>
                <a:cs typeface="Montserrat"/>
                <a:sym typeface="Montserrat"/>
              </a:rPr>
              <a:t>Examples of Acceptable Questions to ask a Veteran</a:t>
            </a:r>
            <a:endParaRPr sz="3959" b="1">
              <a:solidFill>
                <a:srgbClr val="FFFFFF"/>
              </a:solidFill>
              <a:latin typeface="Montserrat"/>
              <a:ea typeface="Montserrat"/>
              <a:cs typeface="Montserrat"/>
              <a:sym typeface="Montserrat"/>
            </a:endParaRPr>
          </a:p>
        </p:txBody>
      </p:sp>
      <p:sp>
        <p:nvSpPr>
          <p:cNvPr id="272" name="Google Shape;272;p4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22580" algn="l" rtl="0">
              <a:lnSpc>
                <a:spcPct val="80000"/>
              </a:lnSpc>
              <a:spcBef>
                <a:spcPts val="0"/>
              </a:spcBef>
              <a:spcAft>
                <a:spcPts val="0"/>
              </a:spcAft>
              <a:buClr>
                <a:schemeClr val="dk1"/>
              </a:buClr>
              <a:buSzPts val="2400"/>
              <a:buFont typeface="Source Code Pro SemiBold"/>
              <a:buChar char="•"/>
            </a:pPr>
            <a:r>
              <a:rPr lang="en-US" sz="2400" dirty="0">
                <a:latin typeface="Source Code Pro SemiBold"/>
                <a:ea typeface="Source Code Pro SemiBold"/>
                <a:cs typeface="Source Code Pro SemiBold"/>
                <a:sym typeface="Source Code Pro SemiBold"/>
              </a:rPr>
              <a:t>What branch did you serve in?</a:t>
            </a:r>
            <a:endParaRPr sz="2400" dirty="0">
              <a:latin typeface="Source Code Pro SemiBold"/>
              <a:ea typeface="Source Code Pro SemiBold"/>
              <a:cs typeface="Source Code Pro SemiBold"/>
              <a:sym typeface="Source Code Pro SemiBold"/>
            </a:endParaRPr>
          </a:p>
          <a:p>
            <a:pPr marL="342900" lvl="0" indent="-322580" algn="l" rtl="0">
              <a:lnSpc>
                <a:spcPct val="80000"/>
              </a:lnSpc>
              <a:spcBef>
                <a:spcPts val="544"/>
              </a:spcBef>
              <a:spcAft>
                <a:spcPts val="0"/>
              </a:spcAft>
              <a:buClr>
                <a:schemeClr val="dk1"/>
              </a:buClr>
              <a:buSzPts val="2400"/>
              <a:buFont typeface="Source Code Pro SemiBold"/>
              <a:buChar char="•"/>
            </a:pPr>
            <a:r>
              <a:rPr lang="en-US" sz="2400" dirty="0">
                <a:latin typeface="Source Code Pro SemiBold"/>
                <a:ea typeface="Source Code Pro SemiBold"/>
                <a:cs typeface="Source Code Pro SemiBold"/>
                <a:sym typeface="Source Code Pro SemiBold"/>
              </a:rPr>
              <a:t>Where were you stationed?</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How </a:t>
            </a:r>
            <a:r>
              <a:rPr lang="en-US" sz="2400" dirty="0">
                <a:latin typeface="Source Code Pro SemiBold"/>
                <a:ea typeface="Source Code Pro SemiBold"/>
                <a:cs typeface="Source Code Pro SemiBold"/>
                <a:sym typeface="Source Code Pro SemiBold"/>
              </a:rPr>
              <a:t>long did you serve?</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What </a:t>
            </a:r>
            <a:r>
              <a:rPr lang="en-US" sz="2400" dirty="0">
                <a:latin typeface="Source Code Pro SemiBold"/>
                <a:ea typeface="Source Code Pro SemiBold"/>
                <a:cs typeface="Source Code Pro SemiBold"/>
                <a:sym typeface="Source Code Pro SemiBold"/>
              </a:rPr>
              <a:t>did you do (in the Army, Navy, </a:t>
            </a:r>
            <a:r>
              <a:rPr lang="en-US" sz="2400" dirty="0" smtClean="0">
                <a:latin typeface="Source Code Pro SemiBold"/>
                <a:ea typeface="Source Code Pro SemiBold"/>
                <a:cs typeface="Source Code Pro SemiBold"/>
                <a:sym typeface="Source Code Pro SemiBold"/>
              </a:rPr>
              <a:t>	Marines</a:t>
            </a:r>
            <a:r>
              <a:rPr lang="en-US" sz="2400" dirty="0">
                <a:latin typeface="Source Code Pro SemiBold"/>
                <a:ea typeface="Source Code Pro SemiBold"/>
                <a:cs typeface="Source Code Pro SemiBold"/>
                <a:sym typeface="Source Code Pro SemiBold"/>
              </a:rPr>
              <a:t>, Coast Guard, Air Force, Guard, </a:t>
            </a:r>
            <a:r>
              <a:rPr lang="en-US" sz="2400" dirty="0" smtClean="0">
                <a:latin typeface="Source Code Pro SemiBold"/>
                <a:ea typeface="Source Code Pro SemiBold"/>
                <a:cs typeface="Source Code Pro SemiBold"/>
                <a:sym typeface="Source Code Pro SemiBold"/>
              </a:rPr>
              <a:t>	or </a:t>
            </a:r>
            <a:r>
              <a:rPr lang="en-US" sz="2400" dirty="0">
                <a:latin typeface="Source Code Pro SemiBold"/>
                <a:ea typeface="Source Code Pro SemiBold"/>
                <a:cs typeface="Source Code Pro SemiBold"/>
                <a:sym typeface="Source Code Pro SemiBold"/>
              </a:rPr>
              <a:t>Reserves)?</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Why </a:t>
            </a:r>
            <a:r>
              <a:rPr lang="en-US" sz="2400" dirty="0">
                <a:latin typeface="Source Code Pro SemiBold"/>
                <a:ea typeface="Source Code Pro SemiBold"/>
                <a:cs typeface="Source Code Pro SemiBold"/>
                <a:sym typeface="Source Code Pro SemiBold"/>
              </a:rPr>
              <a:t>did you choose that branch?</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Do </a:t>
            </a:r>
            <a:r>
              <a:rPr lang="en-US" sz="2400" dirty="0">
                <a:latin typeface="Source Code Pro SemiBold"/>
                <a:ea typeface="Source Code Pro SemiBold"/>
                <a:cs typeface="Source Code Pro SemiBold"/>
                <a:sym typeface="Source Code Pro SemiBold"/>
              </a:rPr>
              <a:t>you come from a military family?</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Did </a:t>
            </a:r>
            <a:r>
              <a:rPr lang="en-US" sz="2400" dirty="0">
                <a:latin typeface="Source Code Pro SemiBold"/>
                <a:ea typeface="Source Code Pro SemiBold"/>
                <a:cs typeface="Source Code Pro SemiBold"/>
                <a:sym typeface="Source Code Pro SemiBold"/>
              </a:rPr>
              <a:t>you visit any other countries?</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Where </a:t>
            </a:r>
            <a:r>
              <a:rPr lang="en-US" sz="2400" dirty="0">
                <a:latin typeface="Source Code Pro SemiBold"/>
                <a:ea typeface="Source Code Pro SemiBold"/>
                <a:cs typeface="Source Code Pro SemiBold"/>
                <a:sym typeface="Source Code Pro SemiBold"/>
              </a:rPr>
              <a:t>was your favorite place you lived?</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How’s </a:t>
            </a:r>
            <a:r>
              <a:rPr lang="en-US" sz="2400" dirty="0">
                <a:latin typeface="Source Code Pro SemiBold"/>
                <a:ea typeface="Source Code Pro SemiBold"/>
                <a:cs typeface="Source Code Pro SemiBold"/>
                <a:sym typeface="Source Code Pro SemiBold"/>
              </a:rPr>
              <a:t>your family doing?</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smtClean="0">
                <a:latin typeface="Source Code Pro SemiBold"/>
                <a:ea typeface="Source Code Pro SemiBold"/>
                <a:cs typeface="Source Code Pro SemiBold"/>
                <a:sym typeface="Source Code Pro SemiBold"/>
              </a:rPr>
              <a:t>• What </a:t>
            </a:r>
            <a:r>
              <a:rPr lang="en-US" sz="2400" dirty="0">
                <a:latin typeface="Source Code Pro SemiBold"/>
                <a:ea typeface="Source Code Pro SemiBold"/>
                <a:cs typeface="Source Code Pro SemiBold"/>
                <a:sym typeface="Source Code Pro SemiBold"/>
              </a:rPr>
              <a:t>do you do outside of work? Play any </a:t>
            </a:r>
            <a:r>
              <a:rPr lang="en-US" sz="2400" dirty="0" smtClean="0">
                <a:latin typeface="Source Code Pro SemiBold"/>
                <a:ea typeface="Source Code Pro SemiBold"/>
                <a:cs typeface="Source Code Pro SemiBold"/>
                <a:sym typeface="Source Code Pro SemiBold"/>
              </a:rPr>
              <a:t>   	sports</a:t>
            </a:r>
            <a:endParaRPr sz="2400" dirty="0">
              <a:latin typeface="Source Code Pro SemiBold"/>
              <a:ea typeface="Source Code Pro SemiBold"/>
              <a:cs typeface="Source Code Pro SemiBold"/>
              <a:sym typeface="Source Code Pro SemiBold"/>
            </a:endParaRPr>
          </a:p>
          <a:p>
            <a:pPr marL="342900" lvl="0" indent="-170180" algn="l" rtl="0">
              <a:lnSpc>
                <a:spcPct val="80000"/>
              </a:lnSpc>
              <a:spcBef>
                <a:spcPts val="544"/>
              </a:spcBef>
              <a:spcAft>
                <a:spcPts val="0"/>
              </a:spcAft>
              <a:buClr>
                <a:schemeClr val="dk1"/>
              </a:buClr>
              <a:buSzPts val="2720"/>
              <a:buNone/>
            </a:pPr>
            <a:endParaRPr sz="272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3959" b="1">
                <a:solidFill>
                  <a:srgbClr val="FFFFFF"/>
                </a:solidFill>
                <a:latin typeface="Montserrat"/>
                <a:ea typeface="Montserrat"/>
                <a:cs typeface="Montserrat"/>
                <a:sym typeface="Montserrat"/>
              </a:rPr>
              <a:t>Examples of Questions to not ask a Veteran</a:t>
            </a:r>
            <a:endParaRPr sz="3959" b="1">
              <a:solidFill>
                <a:srgbClr val="FFFFFF"/>
              </a:solidFill>
              <a:latin typeface="Montserrat"/>
              <a:ea typeface="Montserrat"/>
              <a:cs typeface="Montserrat"/>
              <a:sym typeface="Montserrat"/>
            </a:endParaRPr>
          </a:p>
        </p:txBody>
      </p:sp>
      <p:sp>
        <p:nvSpPr>
          <p:cNvPr id="278" name="Google Shape;278;p4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•Have you ever killed someone?</a:t>
            </a:r>
            <a:endParaRPr sz="2400"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•What did it feel like to </a:t>
            </a:r>
            <a:r>
              <a:rPr lang="en-US" sz="2400" dirty="0" smtClean="0">
                <a:latin typeface="Source Code Pro SemiBold"/>
                <a:ea typeface="Source Code Pro SemiBold"/>
                <a:cs typeface="Source Code Pro SemiBold"/>
                <a:sym typeface="Source Code Pro SemiBold"/>
              </a:rPr>
              <a:t>kill </a:t>
            </a:r>
            <a:r>
              <a:rPr lang="en-US" sz="2400" dirty="0">
                <a:latin typeface="Source Code Pro SemiBold"/>
                <a:ea typeface="Source Code Pro SemiBold"/>
                <a:cs typeface="Source Code Pro SemiBold"/>
                <a:sym typeface="Source Code Pro SemiBold"/>
              </a:rPr>
              <a:t>someone?</a:t>
            </a:r>
            <a:endParaRPr sz="2400"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•Do you agree with the President or do you think we should have stayed out of (Iraq, Afghanistan)?</a:t>
            </a:r>
            <a:endParaRPr sz="2400"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•Is it hard to get back to real life after being in the military?</a:t>
            </a:r>
            <a:endParaRPr sz="2400"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•How could you leave your family for so long?</a:t>
            </a:r>
            <a:endParaRPr sz="2400"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•What’s the worst thing that happened to you?</a:t>
            </a:r>
            <a:endParaRPr sz="2400" dirty="0">
              <a:latin typeface="Source Code Pro SemiBold"/>
              <a:ea typeface="Source Code Pro SemiBold"/>
              <a:cs typeface="Source Code Pro SemiBold"/>
              <a:sym typeface="Source Code Pro SemiBold"/>
            </a:endParaRPr>
          </a:p>
          <a:p>
            <a:pPr marL="0" lvl="0" indent="0" algn="l" rtl="0">
              <a:lnSpc>
                <a:spcPct val="90000"/>
              </a:lnSpc>
              <a:spcBef>
                <a:spcPts val="592"/>
              </a:spcBef>
              <a:spcAft>
                <a:spcPts val="0"/>
              </a:spcAft>
              <a:buClr>
                <a:schemeClr val="dk1"/>
              </a:buClr>
              <a:buSzPts val="2960"/>
              <a:buNone/>
            </a:pPr>
            <a:r>
              <a:rPr lang="en-US" sz="2400" dirty="0">
                <a:latin typeface="Source Code Pro SemiBold"/>
                <a:ea typeface="Source Code Pro SemiBold"/>
                <a:cs typeface="Source Code Pro SemiBold"/>
                <a:sym typeface="Source Code Pro SemiBold"/>
              </a:rPr>
              <a:t>•Were you raped?</a:t>
            </a:r>
            <a:endParaRPr sz="2400" dirty="0">
              <a:latin typeface="Source Code Pro SemiBold"/>
              <a:ea typeface="Source Code Pro SemiBold"/>
              <a:cs typeface="Source Code Pro SemiBold"/>
              <a:sym typeface="Source Code Pro SemiBold"/>
            </a:endParaRPr>
          </a:p>
          <a:p>
            <a:pPr marL="342900" lvl="0" indent="-154940" algn="l" rtl="0">
              <a:lnSpc>
                <a:spcPct val="90000"/>
              </a:lnSpc>
              <a:spcBef>
                <a:spcPts val="592"/>
              </a:spcBef>
              <a:spcAft>
                <a:spcPts val="0"/>
              </a:spcAft>
              <a:buClr>
                <a:schemeClr val="dk1"/>
              </a:buClr>
              <a:buSzPts val="2960"/>
              <a:buNone/>
            </a:pPr>
            <a:endParaRPr sz="296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3959" b="1">
                <a:solidFill>
                  <a:srgbClr val="FFFFFF"/>
                </a:solidFill>
                <a:latin typeface="Montserrat"/>
                <a:ea typeface="Montserrat"/>
                <a:cs typeface="Montserrat"/>
                <a:sym typeface="Montserrat"/>
              </a:rPr>
              <a:t>What Green Zone allies should know</a:t>
            </a:r>
            <a:endParaRPr sz="3959" b="1">
              <a:solidFill>
                <a:srgbClr val="FFFFFF"/>
              </a:solidFill>
              <a:latin typeface="Montserrat"/>
              <a:ea typeface="Montserrat"/>
              <a:cs typeface="Montserrat"/>
              <a:sym typeface="Montserrat"/>
            </a:endParaRPr>
          </a:p>
        </p:txBody>
      </p:sp>
      <p:sp>
        <p:nvSpPr>
          <p:cNvPr id="284" name="Google Shape;284;p46"/>
          <p:cNvSpPr txBox="1">
            <a:spLocks noGrp="1"/>
          </p:cNvSpPr>
          <p:nvPr>
            <p:ph type="body" idx="1"/>
          </p:nvPr>
        </p:nvSpPr>
        <p:spPr>
          <a:xfrm>
            <a:off x="457200" y="1600200"/>
            <a:ext cx="8229600" cy="5178669"/>
          </a:xfrm>
          <a:prstGeom prst="rect">
            <a:avLst/>
          </a:prstGeom>
          <a:noFill/>
          <a:ln>
            <a:noFill/>
          </a:ln>
        </p:spPr>
        <p:txBody>
          <a:bodyPr spcFirstLastPara="1" wrap="square" lIns="91425" tIns="45700" rIns="91425" bIns="45700" anchor="t" anchorCtr="0">
            <a:noAutofit/>
          </a:bodyPr>
          <a:lstStyle/>
          <a:p>
            <a:pPr marL="342900" lvl="0" indent="-322580" algn="l" rtl="0">
              <a:lnSpc>
                <a:spcPct val="90000"/>
              </a:lnSpc>
              <a:spcBef>
                <a:spcPts val="0"/>
              </a:spcBef>
              <a:spcAft>
                <a:spcPts val="0"/>
              </a:spcAft>
              <a:buClr>
                <a:schemeClr val="dk1"/>
              </a:buClr>
              <a:buSzPts val="2400"/>
              <a:buFont typeface="Source Code Pro SemiBold"/>
              <a:buChar char="•"/>
            </a:pPr>
            <a:r>
              <a:rPr lang="en-US" sz="1800" dirty="0">
                <a:latin typeface="Source Code Pro SemiBold"/>
                <a:ea typeface="Source Code Pro SemiBold"/>
                <a:cs typeface="Source Code Pro SemiBold"/>
                <a:sym typeface="Source Code Pro SemiBold"/>
              </a:rPr>
              <a:t>Do not ask or suggest that the student veteran/ASM has a disability but inquire about their issues and concerns</a:t>
            </a:r>
            <a:endParaRPr sz="1800" dirty="0">
              <a:latin typeface="Source Code Pro SemiBold"/>
              <a:ea typeface="Source Code Pro SemiBold"/>
              <a:cs typeface="Source Code Pro SemiBold"/>
              <a:sym typeface="Source Code Pro SemiBold"/>
            </a:endParaRPr>
          </a:p>
          <a:p>
            <a:pPr marL="342900" lvl="0" indent="-322580" algn="l" rtl="0">
              <a:lnSpc>
                <a:spcPct val="90000"/>
              </a:lnSpc>
              <a:spcBef>
                <a:spcPts val="544"/>
              </a:spcBef>
              <a:spcAft>
                <a:spcPts val="0"/>
              </a:spcAft>
              <a:buClr>
                <a:schemeClr val="dk1"/>
              </a:buClr>
              <a:buSzPts val="2400"/>
              <a:buFont typeface="Source Code Pro SemiBold"/>
              <a:buChar char="•"/>
            </a:pPr>
            <a:endParaRPr lang="en-US" sz="1800" dirty="0" smtClean="0">
              <a:latin typeface="Source Code Pro SemiBold"/>
              <a:ea typeface="Source Code Pro SemiBold"/>
              <a:cs typeface="Source Code Pro SemiBold"/>
              <a:sym typeface="Source Code Pro SemiBold"/>
            </a:endParaRPr>
          </a:p>
          <a:p>
            <a:pPr marL="342900" lvl="0" indent="-322580" algn="l" rtl="0">
              <a:lnSpc>
                <a:spcPct val="90000"/>
              </a:lnSpc>
              <a:spcBef>
                <a:spcPts val="544"/>
              </a:spcBef>
              <a:spcAft>
                <a:spcPts val="0"/>
              </a:spcAft>
              <a:buClr>
                <a:schemeClr val="dk1"/>
              </a:buClr>
              <a:buSzPts val="2400"/>
              <a:buFont typeface="Source Code Pro SemiBold"/>
              <a:buChar char="•"/>
            </a:pPr>
            <a:r>
              <a:rPr lang="en-US" sz="1800" dirty="0" smtClean="0">
                <a:latin typeface="Source Code Pro SemiBold"/>
                <a:ea typeface="Source Code Pro SemiBold"/>
                <a:cs typeface="Source Code Pro SemiBold"/>
                <a:sym typeface="Source Code Pro SemiBold"/>
              </a:rPr>
              <a:t>Become </a:t>
            </a:r>
            <a:r>
              <a:rPr lang="en-US" sz="1800" dirty="0">
                <a:latin typeface="Source Code Pro SemiBold"/>
                <a:ea typeface="Source Code Pro SemiBold"/>
                <a:cs typeface="Source Code Pro SemiBold"/>
                <a:sym typeface="Source Code Pro SemiBold"/>
              </a:rPr>
              <a:t>familiar with information provided by the Student Disability Services and Campus Counseling for those who may request such services</a:t>
            </a:r>
            <a:endParaRPr sz="1800" dirty="0">
              <a:latin typeface="Source Code Pro SemiBold"/>
              <a:ea typeface="Source Code Pro SemiBold"/>
              <a:cs typeface="Source Code Pro SemiBold"/>
              <a:sym typeface="Source Code Pro SemiBold"/>
            </a:endParaRPr>
          </a:p>
          <a:p>
            <a:pPr marL="0" lvl="0" indent="0" rtl="0">
              <a:lnSpc>
                <a:spcPct val="90000"/>
              </a:lnSpc>
              <a:spcBef>
                <a:spcPts val="544"/>
              </a:spcBef>
              <a:spcAft>
                <a:spcPts val="0"/>
              </a:spcAft>
              <a:buClr>
                <a:schemeClr val="dk1"/>
              </a:buClr>
              <a:buSzPts val="2720"/>
              <a:buNone/>
            </a:pPr>
            <a:endParaRPr lang="en-US" sz="1800" dirty="0" smtClean="0">
              <a:latin typeface="Source Code Pro SemiBold"/>
              <a:ea typeface="Source Code Pro SemiBold"/>
              <a:cs typeface="Source Code Pro SemiBold"/>
              <a:sym typeface="Source Code Pro SemiBold"/>
            </a:endParaRPr>
          </a:p>
          <a:p>
            <a:pPr marL="285750" lvl="0" indent="-285750" rtl="0">
              <a:lnSpc>
                <a:spcPct val="90000"/>
              </a:lnSpc>
              <a:spcBef>
                <a:spcPts val="544"/>
              </a:spcBef>
              <a:spcAft>
                <a:spcPts val="0"/>
              </a:spcAft>
              <a:buClr>
                <a:schemeClr val="dk1"/>
              </a:buClr>
              <a:buSzPts val="2720"/>
              <a:buFont typeface="Arial" panose="020B0604020202020204" pitchFamily="34" charset="0"/>
              <a:buChar char="•"/>
            </a:pPr>
            <a:r>
              <a:rPr lang="en-US" sz="1800" dirty="0" smtClean="0">
                <a:latin typeface="Source Code Pro SemiBold"/>
                <a:ea typeface="Source Code Pro SemiBold"/>
                <a:cs typeface="Source Code Pro SemiBold"/>
                <a:sym typeface="Source Code Pro SemiBold"/>
              </a:rPr>
              <a:t>Students </a:t>
            </a:r>
            <a:r>
              <a:rPr lang="en-US" sz="1800" dirty="0">
                <a:latin typeface="Source Code Pro SemiBold"/>
                <a:ea typeface="Source Code Pro SemiBold"/>
                <a:cs typeface="Source Code Pro SemiBold"/>
                <a:sym typeface="Source Code Pro SemiBold"/>
              </a:rPr>
              <a:t>may need extra help navigating </a:t>
            </a:r>
            <a:r>
              <a:rPr lang="en-US" sz="1800" dirty="0" smtClean="0">
                <a:latin typeface="Source Code Pro SemiBold"/>
                <a:ea typeface="Source Code Pro SemiBold"/>
                <a:cs typeface="Source Code Pro SemiBold"/>
                <a:sym typeface="Source Code Pro SemiBold"/>
              </a:rPr>
              <a:t>the system and </a:t>
            </a:r>
            <a:r>
              <a:rPr lang="en-US" sz="1800" dirty="0">
                <a:latin typeface="Source Code Pro SemiBold"/>
                <a:ea typeface="Source Code Pro SemiBold"/>
                <a:cs typeface="Source Code Pro SemiBold"/>
                <a:sym typeface="Source Code Pro SemiBold"/>
              </a:rPr>
              <a:t>understanding what help is available to them</a:t>
            </a:r>
            <a:endParaRPr sz="1800" dirty="0">
              <a:latin typeface="Source Code Pro SemiBold"/>
              <a:ea typeface="Source Code Pro SemiBold"/>
              <a:cs typeface="Source Code Pro SemiBold"/>
              <a:sym typeface="Source Code Pro SemiBold"/>
            </a:endParaRPr>
          </a:p>
          <a:p>
            <a:pPr marL="285750" lvl="0" indent="-285750" algn="l" rtl="0">
              <a:lnSpc>
                <a:spcPct val="90000"/>
              </a:lnSpc>
              <a:spcBef>
                <a:spcPts val="544"/>
              </a:spcBef>
              <a:spcAft>
                <a:spcPts val="0"/>
              </a:spcAft>
              <a:buClr>
                <a:schemeClr val="dk1"/>
              </a:buClr>
              <a:buSzPts val="2720"/>
              <a:buFont typeface="Arial" panose="020B0604020202020204" pitchFamily="34" charset="0"/>
              <a:buChar char="•"/>
            </a:pPr>
            <a:endParaRPr lang="en-US" sz="1800" dirty="0" smtClean="0">
              <a:latin typeface="Source Code Pro SemiBold"/>
              <a:ea typeface="Source Code Pro SemiBold"/>
              <a:cs typeface="Source Code Pro SemiBold"/>
              <a:sym typeface="Source Code Pro SemiBold"/>
            </a:endParaRPr>
          </a:p>
          <a:p>
            <a:pPr marL="285750" lvl="0" indent="-285750" algn="l" rtl="0">
              <a:lnSpc>
                <a:spcPct val="90000"/>
              </a:lnSpc>
              <a:spcBef>
                <a:spcPts val="544"/>
              </a:spcBef>
              <a:spcAft>
                <a:spcPts val="0"/>
              </a:spcAft>
              <a:buClr>
                <a:schemeClr val="dk1"/>
              </a:buClr>
              <a:buSzPts val="2720"/>
              <a:buFont typeface="Arial" panose="020B0604020202020204" pitchFamily="34" charset="0"/>
              <a:buChar char="•"/>
            </a:pPr>
            <a:r>
              <a:rPr lang="en-US" sz="1800" dirty="0" smtClean="0">
                <a:latin typeface="Source Code Pro SemiBold"/>
                <a:ea typeface="Source Code Pro SemiBold"/>
                <a:cs typeface="Source Code Pro SemiBold"/>
                <a:sym typeface="Source Code Pro SemiBold"/>
              </a:rPr>
              <a:t>Some </a:t>
            </a:r>
            <a:r>
              <a:rPr lang="en-US" sz="1800" dirty="0">
                <a:latin typeface="Source Code Pro SemiBold"/>
                <a:ea typeface="Source Code Pro SemiBold"/>
                <a:cs typeface="Source Code Pro SemiBold"/>
                <a:sym typeface="Source Code Pro SemiBold"/>
              </a:rPr>
              <a:t>students may be averse to seeking help due to stigma and issues with continued military service.</a:t>
            </a:r>
            <a:endParaRPr sz="180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3959" b="1">
                <a:solidFill>
                  <a:srgbClr val="FFFFFF"/>
                </a:solidFill>
                <a:latin typeface="Montserrat"/>
                <a:ea typeface="Montserrat"/>
                <a:cs typeface="Montserrat"/>
                <a:sym typeface="Montserrat"/>
              </a:rPr>
              <a:t>Shepherd University Veteran Resources</a:t>
            </a:r>
            <a:endParaRPr sz="3959" b="1">
              <a:solidFill>
                <a:srgbClr val="FFFFFF"/>
              </a:solidFill>
              <a:latin typeface="Montserrat"/>
              <a:ea typeface="Montserrat"/>
              <a:cs typeface="Montserrat"/>
              <a:sym typeface="Montserrat"/>
            </a:endParaRPr>
          </a:p>
        </p:txBody>
      </p:sp>
      <p:sp>
        <p:nvSpPr>
          <p:cNvPr id="290" name="Google Shape;290;p4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Mary Beth </a:t>
            </a:r>
            <a:r>
              <a:rPr lang="en-US" sz="2400" dirty="0" smtClean="0">
                <a:latin typeface="Source Code Pro SemiBold"/>
                <a:ea typeface="Source Code Pro SemiBold"/>
                <a:cs typeface="Source Code Pro SemiBold"/>
                <a:sym typeface="Source Code Pro SemiBold"/>
              </a:rPr>
              <a:t>Myers</a:t>
            </a:r>
            <a:r>
              <a:rPr lang="en-US" sz="2400" dirty="0">
                <a:latin typeface="Source Code Pro SemiBold"/>
                <a:ea typeface="Source Code Pro SemiBold"/>
                <a:cs typeface="Source Code Pro SemiBold"/>
                <a:sym typeface="Source Code Pro SemiBold"/>
              </a:rPr>
              <a:t>/ Student Veteran Services</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Email: </a:t>
            </a:r>
            <a:r>
              <a:rPr lang="en-US" sz="2400" u="sng" dirty="0">
                <a:solidFill>
                  <a:schemeClr val="hlink"/>
                </a:solidFill>
                <a:latin typeface="Source Code Pro SemiBold"/>
                <a:ea typeface="Source Code Pro SemiBold"/>
                <a:cs typeface="Source Code Pro SemiBold"/>
                <a:sym typeface="Source Code Pro SemiBold"/>
                <a:hlinkClick r:id="rId3"/>
              </a:rPr>
              <a:t>mwalling@shepherd.edu</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Phone: 304-876-5325</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Shannon Zimmerman/ GI Bill Certifying Officer</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Email: </a:t>
            </a:r>
            <a:r>
              <a:rPr lang="en-US" sz="2400" u="sng" dirty="0" smtClean="0">
                <a:solidFill>
                  <a:schemeClr val="hlink"/>
                </a:solidFill>
                <a:latin typeface="Source Code Pro SemiBold"/>
                <a:ea typeface="Source Code Pro SemiBold"/>
                <a:cs typeface="Source Code Pro SemiBold"/>
                <a:sym typeface="Source Code Pro SemiBold"/>
                <a:hlinkClick r:id="rId4"/>
              </a:rPr>
              <a:t>szimmerm@shepherd.edu</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Phone: 304-876-5463</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Robert Hardin/ Shepherd University Student Veteran Organization President</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r>
              <a:rPr lang="en-US" sz="2400" dirty="0">
                <a:latin typeface="Source Code Pro SemiBold"/>
                <a:ea typeface="Source Code Pro SemiBold"/>
                <a:cs typeface="Source Code Pro SemiBold"/>
                <a:sym typeface="Source Code Pro SemiBold"/>
              </a:rPr>
              <a:t>Email: </a:t>
            </a:r>
            <a:r>
              <a:rPr lang="en-US" sz="2400" u="sng" dirty="0">
                <a:solidFill>
                  <a:schemeClr val="hlink"/>
                </a:solidFill>
                <a:latin typeface="Source Code Pro SemiBold"/>
                <a:ea typeface="Source Code Pro SemiBold"/>
                <a:cs typeface="Source Code Pro SemiBold"/>
                <a:sym typeface="Source Code Pro SemiBold"/>
                <a:hlinkClick r:id="rId5"/>
              </a:rPr>
              <a:t>rhardi01@rams.shepherd.edu</a:t>
            </a:r>
            <a:r>
              <a:rPr lang="en-US" sz="2400" dirty="0">
                <a:latin typeface="Source Code Pro SemiBold"/>
                <a:ea typeface="Source Code Pro SemiBold"/>
                <a:cs typeface="Source Code Pro SemiBold"/>
                <a:sym typeface="Source Code Pro SemiBold"/>
              </a:rPr>
              <a:t> </a:t>
            </a:r>
            <a:endParaRPr sz="2400" dirty="0">
              <a:latin typeface="Source Code Pro SemiBold"/>
              <a:ea typeface="Source Code Pro SemiBold"/>
              <a:cs typeface="Source Code Pro SemiBold"/>
              <a:sym typeface="Source Code Pro SemiBold"/>
            </a:endParaRPr>
          </a:p>
          <a:p>
            <a:pPr marL="0" lvl="0" indent="0" algn="l" rtl="0">
              <a:lnSpc>
                <a:spcPct val="80000"/>
              </a:lnSpc>
              <a:spcBef>
                <a:spcPts val="544"/>
              </a:spcBef>
              <a:spcAft>
                <a:spcPts val="0"/>
              </a:spcAft>
              <a:buClr>
                <a:schemeClr val="dk1"/>
              </a:buClr>
              <a:buSzPts val="2720"/>
              <a:buNone/>
            </a:pPr>
            <a:endParaRPr sz="2720" dirty="0"/>
          </a:p>
          <a:p>
            <a:pPr marL="0" lvl="0" indent="0" algn="l" rtl="0">
              <a:lnSpc>
                <a:spcPct val="80000"/>
              </a:lnSpc>
              <a:spcBef>
                <a:spcPts val="544"/>
              </a:spcBef>
              <a:spcAft>
                <a:spcPts val="0"/>
              </a:spcAft>
              <a:buClr>
                <a:schemeClr val="dk1"/>
              </a:buClr>
              <a:buSzPts val="2720"/>
              <a:buNone/>
            </a:pPr>
            <a:endParaRPr sz="272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5"/>
          <p:cNvSpPr txBox="1">
            <a:spLocks noGrp="1"/>
          </p:cNvSpPr>
          <p:nvPr>
            <p:ph type="title"/>
          </p:nvPr>
        </p:nvSpPr>
        <p:spPr>
          <a:xfrm>
            <a:off x="-321025" y="242200"/>
            <a:ext cx="95622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4F6128"/>
              </a:buClr>
              <a:buSzPts val="4400"/>
              <a:buFont typeface="Calibri"/>
              <a:buNone/>
            </a:pPr>
            <a:r>
              <a:rPr lang="en-US" sz="6000" b="1" dirty="0">
                <a:solidFill>
                  <a:srgbClr val="FFFFFF"/>
                </a:solidFill>
                <a:latin typeface="Source Code Pro"/>
                <a:ea typeface="Source Code Pro"/>
                <a:cs typeface="Source Code Pro"/>
                <a:sym typeface="Source Code Pro"/>
              </a:rPr>
              <a:t>What is </a:t>
            </a:r>
            <a:r>
              <a:rPr lang="en-US" sz="6000" b="1" dirty="0" smtClean="0">
                <a:solidFill>
                  <a:srgbClr val="FFFFFF"/>
                </a:solidFill>
                <a:latin typeface="Source Code Pro"/>
                <a:ea typeface="Source Code Pro"/>
                <a:cs typeface="Source Code Pro"/>
                <a:sym typeface="Source Code Pro"/>
              </a:rPr>
              <a:t>A Green </a:t>
            </a:r>
            <a:r>
              <a:rPr lang="en-US" sz="6000" b="1" dirty="0">
                <a:solidFill>
                  <a:srgbClr val="FFFFFF"/>
                </a:solidFill>
                <a:latin typeface="Source Code Pro"/>
                <a:ea typeface="Source Code Pro"/>
                <a:cs typeface="Source Code Pro"/>
                <a:sym typeface="Source Code Pro"/>
              </a:rPr>
              <a:t>Zone Ally?</a:t>
            </a:r>
            <a:endParaRPr sz="6000" b="1" dirty="0">
              <a:solidFill>
                <a:srgbClr val="FFFFFF"/>
              </a:solidFill>
              <a:latin typeface="Source Code Pro"/>
              <a:ea typeface="Source Code Pro"/>
              <a:cs typeface="Source Code Pro"/>
              <a:sym typeface="Source Code Pro"/>
            </a:endParaRPr>
          </a:p>
        </p:txBody>
      </p:sp>
      <p:sp>
        <p:nvSpPr>
          <p:cNvPr id="97" name="Google Shape;97;p15"/>
          <p:cNvSpPr txBox="1">
            <a:spLocks noGrp="1"/>
          </p:cNvSpPr>
          <p:nvPr>
            <p:ph type="body" idx="1"/>
          </p:nvPr>
        </p:nvSpPr>
        <p:spPr>
          <a:xfrm>
            <a:off x="345275" y="1762300"/>
            <a:ext cx="8229600" cy="452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US">
                <a:latin typeface="Source Code Pro SemiBold"/>
                <a:ea typeface="Source Code Pro SemiBold"/>
                <a:cs typeface="Source Code Pro SemiBold"/>
                <a:sym typeface="Source Code Pro SemiBold"/>
              </a:rPr>
              <a:t>Staff, faculty, and students who identify themselves as:</a:t>
            </a:r>
            <a:endParaRPr>
              <a:latin typeface="Source Code Pro SemiBold"/>
              <a:ea typeface="Source Code Pro SemiBold"/>
              <a:cs typeface="Source Code Pro SemiBold"/>
              <a:sym typeface="Source Code Pro SemiBold"/>
            </a:endParaRPr>
          </a:p>
          <a:p>
            <a:pPr marL="0" lvl="0" indent="0" algn="l" rtl="0">
              <a:spcBef>
                <a:spcPts val="640"/>
              </a:spcBef>
              <a:spcAft>
                <a:spcPts val="0"/>
              </a:spcAft>
              <a:buClr>
                <a:schemeClr val="dk1"/>
              </a:buClr>
              <a:buSzPts val="3200"/>
              <a:buNone/>
            </a:pPr>
            <a:r>
              <a:rPr lang="en-US">
                <a:latin typeface="Source Code Pro"/>
                <a:ea typeface="Source Code Pro"/>
                <a:cs typeface="Source Code Pro"/>
                <a:sym typeface="Source Code Pro"/>
              </a:rPr>
              <a:t>•</a:t>
            </a:r>
            <a:r>
              <a:rPr lang="en-US" sz="2450">
                <a:latin typeface="Source Code Pro"/>
                <a:ea typeface="Source Code Pro"/>
                <a:cs typeface="Source Code Pro"/>
                <a:sym typeface="Source Code Pro"/>
              </a:rPr>
              <a:t>Someone who knows something about the issues and concerns facing student veterans</a:t>
            </a:r>
            <a:endParaRPr sz="2450">
              <a:latin typeface="Source Code Pro"/>
              <a:ea typeface="Source Code Pro"/>
              <a:cs typeface="Source Code Pro"/>
              <a:sym typeface="Source Code Pro"/>
            </a:endParaRPr>
          </a:p>
          <a:p>
            <a:pPr marL="0" lvl="0" indent="0" algn="l" rtl="0">
              <a:spcBef>
                <a:spcPts val="640"/>
              </a:spcBef>
              <a:spcAft>
                <a:spcPts val="0"/>
              </a:spcAft>
              <a:buClr>
                <a:schemeClr val="dk1"/>
              </a:buClr>
              <a:buSzPts val="3200"/>
              <a:buNone/>
            </a:pPr>
            <a:r>
              <a:rPr lang="en-US" sz="2450">
                <a:latin typeface="Source Code Pro"/>
                <a:ea typeface="Source Code Pro"/>
                <a:cs typeface="Source Code Pro"/>
                <a:sym typeface="Source Code Pro"/>
              </a:rPr>
              <a:t>•Someone who can help students find appropriate resources</a:t>
            </a:r>
            <a:endParaRPr sz="2450">
              <a:latin typeface="Source Code Pro"/>
              <a:ea typeface="Source Code Pro"/>
              <a:cs typeface="Source Code Pro"/>
              <a:sym typeface="Source Code Pro"/>
            </a:endParaRPr>
          </a:p>
          <a:p>
            <a:pPr marL="0" lvl="0" indent="0" algn="l" rtl="0">
              <a:spcBef>
                <a:spcPts val="640"/>
              </a:spcBef>
              <a:spcAft>
                <a:spcPts val="0"/>
              </a:spcAft>
              <a:buClr>
                <a:schemeClr val="dk1"/>
              </a:buClr>
              <a:buSzPts val="3200"/>
              <a:buNone/>
            </a:pPr>
            <a:r>
              <a:rPr lang="en-US" sz="2450">
                <a:latin typeface="Source Code Pro"/>
                <a:ea typeface="Source Code Pro"/>
                <a:cs typeface="Source Code Pro"/>
                <a:sym typeface="Source Code Pro"/>
              </a:rPr>
              <a:t>•An understanding ear</a:t>
            </a:r>
            <a:endParaRPr sz="2450">
              <a:latin typeface="Source Code Pro"/>
              <a:ea typeface="Source Code Pro"/>
              <a:cs typeface="Source Code Pro"/>
              <a:sym typeface="Source Code Pro"/>
            </a:endParaRPr>
          </a:p>
          <a:p>
            <a:pPr marL="0" lvl="0" indent="0" algn="l" rtl="0">
              <a:spcBef>
                <a:spcPts val="640"/>
              </a:spcBef>
              <a:spcAft>
                <a:spcPts val="0"/>
              </a:spcAft>
              <a:buClr>
                <a:schemeClr val="dk1"/>
              </a:buClr>
              <a:buSzPts val="3200"/>
              <a:buNone/>
            </a:pPr>
            <a:r>
              <a:rPr lang="en-US" sz="2450">
                <a:latin typeface="Source Code Pro"/>
                <a:ea typeface="Source Code Pro"/>
                <a:cs typeface="Source Code Pro"/>
                <a:sym typeface="Source Code Pro"/>
              </a:rPr>
              <a:t>•Not expected to be experts</a:t>
            </a:r>
            <a:endParaRPr sz="2450">
              <a:latin typeface="Source Code Pro"/>
              <a:ea typeface="Source Code Pro"/>
              <a:cs typeface="Source Code Pro"/>
              <a:sym typeface="Source Code Pro"/>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Veteran Resources CONT.</a:t>
            </a:r>
            <a:endParaRPr b="1">
              <a:solidFill>
                <a:srgbClr val="FFFFFF"/>
              </a:solidFill>
              <a:latin typeface="Montserrat"/>
              <a:ea typeface="Montserrat"/>
              <a:cs typeface="Montserrat"/>
              <a:sym typeface="Montserrat"/>
            </a:endParaRPr>
          </a:p>
        </p:txBody>
      </p:sp>
      <p:sp>
        <p:nvSpPr>
          <p:cNvPr id="296" name="Google Shape;296;p48"/>
          <p:cNvSpPr txBox="1">
            <a:spLocks noGrp="1"/>
          </p:cNvSpPr>
          <p:nvPr>
            <p:ph type="body" idx="1"/>
          </p:nvPr>
        </p:nvSpPr>
        <p:spPr>
          <a:xfrm>
            <a:off x="381000" y="1676400"/>
            <a:ext cx="8229600" cy="4988169"/>
          </a:xfrm>
          <a:prstGeom prst="rect">
            <a:avLst/>
          </a:prstGeom>
          <a:noFill/>
          <a:ln>
            <a:noFill/>
          </a:ln>
        </p:spPr>
        <p:txBody>
          <a:bodyPr spcFirstLastPara="1" wrap="square" lIns="91425" tIns="45700" rIns="91425" bIns="45700" anchor="t" anchorCtr="0">
            <a:noAutofit/>
          </a:bodyPr>
          <a:lstStyle/>
          <a:p>
            <a:pPr marL="342900" lvl="0" indent="-292100" algn="l" rtl="0">
              <a:spcBef>
                <a:spcPts val="0"/>
              </a:spcBef>
              <a:spcAft>
                <a:spcPts val="0"/>
              </a:spcAft>
              <a:buClr>
                <a:schemeClr val="dk1"/>
              </a:buClr>
              <a:buSzPts val="2400"/>
              <a:buFont typeface="Source Code Pro SemiBold"/>
              <a:buChar char="•"/>
            </a:pPr>
            <a:r>
              <a:rPr lang="en-US" sz="2400" dirty="0">
                <a:latin typeface="Source Code Pro SemiBold"/>
                <a:ea typeface="Source Code Pro SemiBold"/>
                <a:cs typeface="Source Code Pro SemiBold"/>
                <a:sym typeface="Source Code Pro SemiBold"/>
              </a:rPr>
              <a:t>Shepherd University has a Veteran Center located in Gardiner Hall</a:t>
            </a:r>
            <a:endParaRPr sz="2400" dirty="0">
              <a:latin typeface="Source Code Pro SemiBold"/>
              <a:ea typeface="Source Code Pro SemiBold"/>
              <a:cs typeface="Source Code Pro SemiBold"/>
              <a:sym typeface="Source Code Pro SemiBold"/>
            </a:endParaRPr>
          </a:p>
          <a:p>
            <a:pPr marL="342900" lvl="0" indent="-292100" algn="l" rtl="0">
              <a:spcBef>
                <a:spcPts val="640"/>
              </a:spcBef>
              <a:spcAft>
                <a:spcPts val="0"/>
              </a:spcAft>
              <a:buClr>
                <a:schemeClr val="dk1"/>
              </a:buClr>
              <a:buSzPts val="2400"/>
              <a:buFont typeface="Source Code Pro SemiBold"/>
              <a:buChar char="•"/>
            </a:pPr>
            <a:r>
              <a:rPr lang="en-US" sz="2400" dirty="0">
                <a:latin typeface="Source Code Pro SemiBold"/>
                <a:ea typeface="Source Code Pro SemiBold"/>
                <a:cs typeface="Source Code Pro SemiBold"/>
                <a:sym typeface="Source Code Pro SemiBold"/>
              </a:rPr>
              <a:t>The Shepherd University Student Veteran Organization(SUSVO) meets in the Veteran Center </a:t>
            </a:r>
            <a:r>
              <a:rPr lang="en-US" sz="2400" dirty="0" smtClean="0">
                <a:latin typeface="Source Code Pro SemiBold"/>
                <a:ea typeface="Source Code Pro SemiBold"/>
                <a:cs typeface="Source Code Pro SemiBold"/>
                <a:sym typeface="Source Code Pro SemiBold"/>
              </a:rPr>
              <a:t>on Wednesdays at 1:30 p.m.</a:t>
            </a:r>
            <a:endParaRPr sz="2400" dirty="0">
              <a:latin typeface="Source Code Pro SemiBold"/>
              <a:ea typeface="Source Code Pro SemiBold"/>
              <a:cs typeface="Source Code Pro SemiBold"/>
              <a:sym typeface="Source Code Pro SemiBold"/>
            </a:endParaRPr>
          </a:p>
          <a:p>
            <a:pPr marL="342900" lvl="0" indent="-292100" algn="l" rtl="0">
              <a:spcBef>
                <a:spcPts val="640"/>
              </a:spcBef>
              <a:spcAft>
                <a:spcPts val="0"/>
              </a:spcAft>
              <a:buClr>
                <a:schemeClr val="dk1"/>
              </a:buClr>
              <a:buSzPts val="2400"/>
              <a:buFont typeface="Source Code Pro SemiBold"/>
              <a:buChar char="•"/>
            </a:pPr>
            <a:r>
              <a:rPr lang="en-US" sz="2400" dirty="0">
                <a:latin typeface="Source Code Pro SemiBold"/>
                <a:ea typeface="Source Code Pro SemiBold"/>
                <a:cs typeface="Source Code Pro SemiBold"/>
                <a:sym typeface="Source Code Pro SemiBold"/>
              </a:rPr>
              <a:t>Anyone is welcome to attend SUSVO </a:t>
            </a:r>
            <a:r>
              <a:rPr lang="en-US" sz="2400" dirty="0" smtClean="0">
                <a:latin typeface="Source Code Pro SemiBold"/>
                <a:ea typeface="Source Code Pro SemiBold"/>
                <a:cs typeface="Source Code Pro SemiBold"/>
                <a:sym typeface="Source Code Pro SemiBold"/>
              </a:rPr>
              <a:t>meetings</a:t>
            </a:r>
          </a:p>
          <a:p>
            <a:pPr marL="342900" lvl="0" indent="-292100" algn="l" rtl="0">
              <a:spcBef>
                <a:spcPts val="640"/>
              </a:spcBef>
              <a:spcAft>
                <a:spcPts val="0"/>
              </a:spcAft>
              <a:buClr>
                <a:schemeClr val="dk1"/>
              </a:buClr>
              <a:buSzPts val="2400"/>
              <a:buFont typeface="Source Code Pro SemiBold"/>
              <a:buChar char="•"/>
            </a:pPr>
            <a:r>
              <a:rPr lang="en-US" sz="2400" dirty="0" smtClean="0">
                <a:latin typeface="Source Code Pro SemiBold"/>
                <a:ea typeface="Source Code Pro SemiBold"/>
                <a:cs typeface="Source Code Pro SemiBold"/>
                <a:sym typeface="Source Code Pro SemiBold"/>
              </a:rPr>
              <a:t>Counseling Center located in Gardiner Hall</a:t>
            </a:r>
          </a:p>
          <a:p>
            <a:pPr marL="50800" lvl="0" indent="0" algn="l" rtl="0">
              <a:spcBef>
                <a:spcPts val="640"/>
              </a:spcBef>
              <a:spcAft>
                <a:spcPts val="0"/>
              </a:spcAft>
              <a:buClr>
                <a:schemeClr val="dk1"/>
              </a:buClr>
              <a:buSzPts val="2400"/>
              <a:buNone/>
            </a:pPr>
            <a:r>
              <a:rPr lang="en-US" sz="2400" dirty="0" smtClean="0">
                <a:latin typeface="Source Code Pro SemiBold"/>
                <a:ea typeface="Source Code Pro SemiBold"/>
                <a:cs typeface="Source Code Pro SemiBold"/>
                <a:sym typeface="Source Code Pro SemiBold"/>
              </a:rPr>
              <a:t>	Ext. 5161 for appointments</a:t>
            </a:r>
          </a:p>
          <a:p>
            <a:pPr marL="342900" lvl="0" indent="-292100" algn="l" rtl="0">
              <a:spcBef>
                <a:spcPts val="640"/>
              </a:spcBef>
              <a:spcAft>
                <a:spcPts val="0"/>
              </a:spcAft>
              <a:buClr>
                <a:schemeClr val="dk1"/>
              </a:buClr>
              <a:buSzPts val="2400"/>
              <a:buFont typeface="Source Code Pro SemiBold"/>
              <a:buChar char="•"/>
            </a:pPr>
            <a:r>
              <a:rPr lang="en-US" sz="2400" dirty="0" smtClean="0">
                <a:latin typeface="Source Code Pro SemiBold"/>
                <a:ea typeface="Source Code Pro SemiBold"/>
                <a:cs typeface="Source Code Pro SemiBold"/>
                <a:sym typeface="Source Code Pro SemiBold"/>
              </a:rPr>
              <a:t>Health Center located in Gardiner Hall</a:t>
            </a:r>
          </a:p>
          <a:p>
            <a:pPr marL="50800" lvl="0" indent="0" algn="l" rtl="0">
              <a:spcBef>
                <a:spcPts val="640"/>
              </a:spcBef>
              <a:spcAft>
                <a:spcPts val="0"/>
              </a:spcAft>
              <a:buClr>
                <a:schemeClr val="dk1"/>
              </a:buClr>
              <a:buSzPts val="2400"/>
              <a:buNone/>
            </a:pPr>
            <a:r>
              <a:rPr lang="en-US" sz="2400" dirty="0" smtClean="0">
                <a:latin typeface="Source Code Pro SemiBold"/>
                <a:ea typeface="Source Code Pro SemiBold"/>
                <a:cs typeface="Source Code Pro SemiBold"/>
                <a:sym typeface="Source Code Pro SemiBold"/>
              </a:rPr>
              <a:t>	Ext. 5161 for appointments</a:t>
            </a:r>
          </a:p>
          <a:p>
            <a:pPr marL="393700">
              <a:spcBef>
                <a:spcPts val="640"/>
              </a:spcBef>
              <a:buSzPts val="2400"/>
            </a:pPr>
            <a:r>
              <a:rPr lang="en-US" sz="2400" dirty="0" smtClean="0">
                <a:latin typeface="Source Code Pro SemiBold"/>
                <a:ea typeface="Source Code Pro SemiBold"/>
                <a:cs typeface="Source Code Pro SemiBold"/>
                <a:sym typeface="Source Code Pro SemiBold"/>
              </a:rPr>
              <a:t>Accessibility Services located in Gardiner Hall Ext. 5122 for appointments</a:t>
            </a:r>
          </a:p>
          <a:p>
            <a:pPr marL="50800" lvl="0" indent="0" algn="l" rtl="0">
              <a:spcBef>
                <a:spcPts val="640"/>
              </a:spcBef>
              <a:spcAft>
                <a:spcPts val="0"/>
              </a:spcAft>
              <a:buClr>
                <a:schemeClr val="dk1"/>
              </a:buClr>
              <a:buSzPts val="2400"/>
              <a:buNone/>
            </a:pPr>
            <a:endParaRPr sz="240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Veteran Resources CONT.</a:t>
            </a:r>
            <a:endParaRPr b="1">
              <a:solidFill>
                <a:srgbClr val="FFFFFF"/>
              </a:solidFill>
              <a:latin typeface="Montserrat"/>
              <a:ea typeface="Montserrat"/>
              <a:cs typeface="Montserrat"/>
              <a:sym typeface="Montserrat"/>
            </a:endParaRPr>
          </a:p>
        </p:txBody>
      </p:sp>
      <p:sp>
        <p:nvSpPr>
          <p:cNvPr id="296" name="Google Shape;296;p48"/>
          <p:cNvSpPr txBox="1">
            <a:spLocks noGrp="1"/>
          </p:cNvSpPr>
          <p:nvPr>
            <p:ph type="body" idx="1"/>
          </p:nvPr>
        </p:nvSpPr>
        <p:spPr>
          <a:xfrm>
            <a:off x="381000" y="1676400"/>
            <a:ext cx="8229600" cy="4988169"/>
          </a:xfrm>
          <a:prstGeom prst="rect">
            <a:avLst/>
          </a:prstGeom>
          <a:noFill/>
          <a:ln>
            <a:noFill/>
          </a:ln>
        </p:spPr>
        <p:txBody>
          <a:bodyPr spcFirstLastPara="1" wrap="square" lIns="91425" tIns="45700" rIns="91425" bIns="45700" anchor="t" anchorCtr="0">
            <a:noAutofit/>
          </a:bodyPr>
          <a:lstStyle/>
          <a:p>
            <a:pPr marL="50800" lvl="0" indent="0">
              <a:spcBef>
                <a:spcPts val="640"/>
              </a:spcBef>
              <a:buSzPts val="2400"/>
              <a:buNone/>
            </a:pPr>
            <a:r>
              <a:rPr lang="en-US" sz="2400" dirty="0" smtClean="0">
                <a:latin typeface="Source Code Pro SemiBold"/>
                <a:ea typeface="Source Code Pro SemiBold"/>
                <a:cs typeface="Source Code Pro SemiBold"/>
                <a:sym typeface="Source Code Pro SemiBold"/>
              </a:rPr>
              <a:t>Team River Runner</a:t>
            </a:r>
          </a:p>
          <a:p>
            <a:pPr marL="50800" lvl="0" indent="0">
              <a:spcBef>
                <a:spcPts val="640"/>
              </a:spcBef>
              <a:buSzPts val="2400"/>
              <a:buNone/>
            </a:pPr>
            <a:r>
              <a:rPr lang="en-US" sz="2400" dirty="0" smtClean="0">
                <a:latin typeface="Source Code Pro SemiBold"/>
                <a:ea typeface="Source Code Pro SemiBold"/>
                <a:cs typeface="Source Code Pro SemiBold"/>
                <a:sym typeface="Source Code Pro SemiBold"/>
              </a:rPr>
              <a:t>https</a:t>
            </a:r>
            <a:r>
              <a:rPr lang="en-US" sz="2400" dirty="0">
                <a:latin typeface="Source Code Pro SemiBold"/>
                <a:ea typeface="Source Code Pro SemiBold"/>
                <a:cs typeface="Source Code Pro SemiBold"/>
                <a:sym typeface="Source Code Pro SemiBold"/>
              </a:rPr>
              <a:t>://www.shepherd.edu/veterans/trr-shepherd</a:t>
            </a:r>
            <a:endParaRPr lang="en-US" sz="2400" dirty="0" smtClean="0">
              <a:latin typeface="Source Code Pro SemiBold"/>
              <a:ea typeface="Source Code Pro SemiBold"/>
              <a:cs typeface="Source Code Pro SemiBold"/>
              <a:sym typeface="Source Code Pro SemiBold"/>
            </a:endParaRPr>
          </a:p>
          <a:p>
            <a:pPr marL="50800" lvl="0" indent="0">
              <a:spcBef>
                <a:spcPts val="640"/>
              </a:spcBef>
              <a:buSzPts val="2400"/>
              <a:buNone/>
            </a:pPr>
            <a:endParaRPr lang="en-US" sz="2400" dirty="0">
              <a:latin typeface="Source Code Pro SemiBold"/>
              <a:ea typeface="Source Code Pro SemiBold"/>
              <a:cs typeface="Source Code Pro SemiBold"/>
              <a:sym typeface="Source Code Pro SemiBold"/>
            </a:endParaRPr>
          </a:p>
          <a:p>
            <a:pPr marL="50800" lvl="0" indent="0">
              <a:spcBef>
                <a:spcPts val="640"/>
              </a:spcBef>
              <a:buSzPts val="2400"/>
              <a:buNone/>
            </a:pPr>
            <a:r>
              <a:rPr lang="en-US" sz="2400" dirty="0" smtClean="0">
                <a:latin typeface="Source Code Pro SemiBold"/>
                <a:ea typeface="Source Code Pro SemiBold"/>
                <a:cs typeface="Source Code Pro SemiBold"/>
                <a:sym typeface="Source Code Pro SemiBold"/>
              </a:rPr>
              <a:t>Veterans to Agriculture Program</a:t>
            </a:r>
          </a:p>
          <a:p>
            <a:pPr marL="50800" lvl="0" indent="0">
              <a:spcBef>
                <a:spcPts val="640"/>
              </a:spcBef>
              <a:buSzPts val="2400"/>
              <a:buNone/>
            </a:pPr>
            <a:r>
              <a:rPr lang="en-US" sz="2400" dirty="0" smtClean="0">
                <a:latin typeface="Source Code Pro SemiBold"/>
                <a:ea typeface="Source Code Pro SemiBold"/>
                <a:cs typeface="Source Code Pro SemiBold"/>
                <a:sym typeface="Source Code Pro SemiBold"/>
              </a:rPr>
              <a:t>https</a:t>
            </a:r>
            <a:r>
              <a:rPr lang="en-US" sz="2400" dirty="0">
                <a:latin typeface="Source Code Pro SemiBold"/>
                <a:ea typeface="Source Code Pro SemiBold"/>
                <a:cs typeface="Source Code Pro SemiBold"/>
                <a:sym typeface="Source Code Pro SemiBold"/>
              </a:rPr>
              <a:t>://</a:t>
            </a:r>
            <a:r>
              <a:rPr lang="en-US" sz="2400" dirty="0" smtClean="0">
                <a:latin typeface="Source Code Pro SemiBold"/>
                <a:ea typeface="Source Code Pro SemiBold"/>
                <a:cs typeface="Source Code Pro SemiBold"/>
                <a:sym typeface="Source Code Pro SemiBold"/>
              </a:rPr>
              <a:t>www.shepherd.edu/veterans-to-agriculture-program/</a:t>
            </a:r>
            <a:endParaRPr sz="2400" dirty="0">
              <a:latin typeface="Source Code Pro SemiBold"/>
              <a:ea typeface="Source Code Pro SemiBold"/>
              <a:cs typeface="Source Code Pro SemiBold"/>
              <a:sym typeface="Source Code Pro SemiBold"/>
            </a:endParaRPr>
          </a:p>
        </p:txBody>
      </p:sp>
    </p:spTree>
    <p:extLst>
      <p:ext uri="{BB962C8B-B14F-4D97-AF65-F5344CB8AC3E}">
        <p14:creationId xmlns:p14="http://schemas.microsoft.com/office/powerpoint/2010/main" val="14505564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dirty="0" smtClean="0">
                <a:solidFill>
                  <a:srgbClr val="FFFFFF"/>
                </a:solidFill>
                <a:latin typeface="Montserrat"/>
                <a:ea typeface="Montserrat"/>
                <a:cs typeface="Montserrat"/>
                <a:sym typeface="Montserrat"/>
              </a:rPr>
              <a:t>Off Campus</a:t>
            </a:r>
            <a:br>
              <a:rPr lang="en-US" b="1" dirty="0" smtClean="0">
                <a:solidFill>
                  <a:srgbClr val="FFFFFF"/>
                </a:solidFill>
                <a:latin typeface="Montserrat"/>
                <a:ea typeface="Montserrat"/>
                <a:cs typeface="Montserrat"/>
                <a:sym typeface="Montserrat"/>
              </a:rPr>
            </a:br>
            <a:r>
              <a:rPr lang="en-US" b="1" dirty="0" smtClean="0">
                <a:solidFill>
                  <a:srgbClr val="FFFFFF"/>
                </a:solidFill>
                <a:latin typeface="Montserrat"/>
                <a:ea typeface="Montserrat"/>
                <a:cs typeface="Montserrat"/>
                <a:sym typeface="Montserrat"/>
              </a:rPr>
              <a:t>Veteran Resources</a:t>
            </a:r>
            <a:endParaRPr b="1" dirty="0">
              <a:solidFill>
                <a:srgbClr val="FFFFFF"/>
              </a:solidFill>
              <a:latin typeface="Montserrat"/>
              <a:ea typeface="Montserrat"/>
              <a:cs typeface="Montserrat"/>
              <a:sym typeface="Montserrat"/>
            </a:endParaRPr>
          </a:p>
        </p:txBody>
      </p:sp>
      <p:sp>
        <p:nvSpPr>
          <p:cNvPr id="296" name="Google Shape;296;p48"/>
          <p:cNvSpPr txBox="1">
            <a:spLocks noGrp="1"/>
          </p:cNvSpPr>
          <p:nvPr>
            <p:ph type="body" idx="1"/>
          </p:nvPr>
        </p:nvSpPr>
        <p:spPr>
          <a:xfrm>
            <a:off x="381000" y="1676400"/>
            <a:ext cx="8229600" cy="4525963"/>
          </a:xfrm>
          <a:prstGeom prst="rect">
            <a:avLst/>
          </a:prstGeom>
          <a:noFill/>
          <a:ln>
            <a:noFill/>
          </a:ln>
        </p:spPr>
        <p:txBody>
          <a:bodyPr spcFirstLastPara="1" wrap="square" lIns="91425" tIns="45700" rIns="91425" bIns="45700" anchor="t" anchorCtr="0">
            <a:noAutofit/>
          </a:bodyPr>
          <a:lstStyle/>
          <a:p>
            <a:pPr marL="342900" lvl="0" indent="-292100" algn="l" rtl="0">
              <a:spcBef>
                <a:spcPts val="0"/>
              </a:spcBef>
              <a:spcAft>
                <a:spcPts val="0"/>
              </a:spcAft>
              <a:buClr>
                <a:schemeClr val="dk1"/>
              </a:buClr>
              <a:buSzPts val="2400"/>
              <a:buFont typeface="Source Code Pro SemiBold"/>
              <a:buChar char="•"/>
            </a:pPr>
            <a:r>
              <a:rPr lang="en-US" sz="2400" dirty="0" smtClean="0">
                <a:latin typeface="Source Code Pro SemiBold"/>
                <a:ea typeface="Source Code Pro SemiBold"/>
                <a:cs typeface="Source Code Pro SemiBold"/>
                <a:sym typeface="Source Code Pro SemiBold"/>
              </a:rPr>
              <a:t>Veterans Administration Medical Center</a:t>
            </a:r>
          </a:p>
          <a:p>
            <a:pPr marL="50800" lvl="0" indent="0" algn="l" rtl="0">
              <a:spcBef>
                <a:spcPts val="0"/>
              </a:spcBef>
              <a:spcAft>
                <a:spcPts val="0"/>
              </a:spcAft>
              <a:buClr>
                <a:schemeClr val="dk1"/>
              </a:buClr>
              <a:buSzPts val="2400"/>
              <a:buNone/>
            </a:pPr>
            <a:r>
              <a:rPr lang="en-US" sz="2400" dirty="0" smtClean="0">
                <a:latin typeface="Source Code Pro SemiBold"/>
                <a:ea typeface="Source Code Pro SemiBold"/>
                <a:cs typeface="Source Code Pro SemiBold"/>
                <a:sym typeface="Source Code Pro SemiBold"/>
              </a:rPr>
              <a:t>510 Butler Ave.</a:t>
            </a:r>
          </a:p>
          <a:p>
            <a:pPr marL="50800" lvl="0" indent="0" algn="l" rtl="0">
              <a:spcBef>
                <a:spcPts val="0"/>
              </a:spcBef>
              <a:spcAft>
                <a:spcPts val="0"/>
              </a:spcAft>
              <a:buClr>
                <a:schemeClr val="dk1"/>
              </a:buClr>
              <a:buSzPts val="2400"/>
              <a:buNone/>
            </a:pPr>
            <a:r>
              <a:rPr lang="en-US" sz="2400" dirty="0" smtClean="0">
                <a:latin typeface="Source Code Pro SemiBold"/>
                <a:ea typeface="Source Code Pro SemiBold"/>
                <a:cs typeface="Source Code Pro SemiBold"/>
                <a:sym typeface="Source Code Pro SemiBold"/>
              </a:rPr>
              <a:t>Martinsburg WV 25401</a:t>
            </a:r>
          </a:p>
          <a:p>
            <a:pPr marL="50800" lvl="0" indent="0" algn="l" rtl="0">
              <a:spcBef>
                <a:spcPts val="0"/>
              </a:spcBef>
              <a:spcAft>
                <a:spcPts val="0"/>
              </a:spcAft>
              <a:buClr>
                <a:schemeClr val="dk1"/>
              </a:buClr>
              <a:buSzPts val="2400"/>
              <a:buNone/>
            </a:pPr>
            <a:r>
              <a:rPr lang="en-US" sz="2400" dirty="0" smtClean="0">
                <a:latin typeface="Source Code Pro SemiBold"/>
                <a:ea typeface="Source Code Pro SemiBold"/>
                <a:cs typeface="Source Code Pro SemiBold"/>
                <a:sym typeface="Source Code Pro SemiBold"/>
              </a:rPr>
              <a:t>304-263-0811</a:t>
            </a:r>
          </a:p>
          <a:p>
            <a:pPr marL="50800" lvl="0" indent="0" algn="l" rtl="0">
              <a:spcBef>
                <a:spcPts val="0"/>
              </a:spcBef>
              <a:spcAft>
                <a:spcPts val="0"/>
              </a:spcAft>
              <a:buClr>
                <a:schemeClr val="dk1"/>
              </a:buClr>
              <a:buSzPts val="2400"/>
              <a:buNone/>
            </a:pPr>
            <a:endParaRPr lang="en-US" sz="2400" dirty="0">
              <a:latin typeface="Source Code Pro SemiBold"/>
              <a:ea typeface="Source Code Pro SemiBold"/>
              <a:cs typeface="Source Code Pro SemiBold"/>
              <a:sym typeface="Source Code Pro SemiBold"/>
            </a:endParaRPr>
          </a:p>
          <a:p>
            <a:pPr marL="393700">
              <a:spcBef>
                <a:spcPts val="0"/>
              </a:spcBef>
              <a:buSzPts val="2400"/>
            </a:pPr>
            <a:r>
              <a:rPr lang="en-US" sz="2400" dirty="0" smtClean="0">
                <a:latin typeface="Source Code Pro SemiBold"/>
                <a:ea typeface="Source Code Pro SemiBold"/>
                <a:cs typeface="Source Code Pro SemiBold"/>
                <a:sym typeface="Source Code Pro SemiBold"/>
              </a:rPr>
              <a:t>Martinsburg Vet Center</a:t>
            </a:r>
          </a:p>
          <a:p>
            <a:pPr marL="50800" indent="0">
              <a:spcBef>
                <a:spcPts val="0"/>
              </a:spcBef>
              <a:buSzPts val="2400"/>
              <a:buNone/>
            </a:pPr>
            <a:r>
              <a:rPr lang="en-US" sz="2400" dirty="0" smtClean="0">
                <a:latin typeface="Source Code Pro SemiBold"/>
                <a:ea typeface="Source Code Pro SemiBold"/>
                <a:cs typeface="Source Code Pro SemiBold"/>
                <a:sym typeface="Source Code Pro SemiBold"/>
              </a:rPr>
              <a:t>300 </a:t>
            </a:r>
            <a:r>
              <a:rPr lang="en-US" sz="2400" dirty="0" err="1" smtClean="0">
                <a:latin typeface="Source Code Pro SemiBold"/>
                <a:ea typeface="Source Code Pro SemiBold"/>
                <a:cs typeface="Source Code Pro SemiBold"/>
                <a:sym typeface="Source Code Pro SemiBold"/>
              </a:rPr>
              <a:t>Foxcroft</a:t>
            </a:r>
            <a:r>
              <a:rPr lang="en-US" sz="2400" dirty="0">
                <a:latin typeface="Source Code Pro SemiBold"/>
                <a:ea typeface="Source Code Pro SemiBold"/>
                <a:cs typeface="Source Code Pro SemiBold"/>
                <a:sym typeface="Source Code Pro SemiBold"/>
              </a:rPr>
              <a:t> </a:t>
            </a:r>
            <a:r>
              <a:rPr lang="en-US" sz="2400" dirty="0" smtClean="0">
                <a:latin typeface="Source Code Pro SemiBold"/>
                <a:ea typeface="Source Code Pro SemiBold"/>
                <a:cs typeface="Source Code Pro SemiBold"/>
                <a:sym typeface="Source Code Pro SemiBold"/>
              </a:rPr>
              <a:t>Ave., Suite 100A</a:t>
            </a:r>
          </a:p>
          <a:p>
            <a:pPr marL="50800" indent="0">
              <a:spcBef>
                <a:spcPts val="0"/>
              </a:spcBef>
              <a:buSzPts val="2400"/>
              <a:buNone/>
            </a:pPr>
            <a:r>
              <a:rPr lang="en-US" sz="2400" dirty="0" smtClean="0">
                <a:latin typeface="Source Code Pro SemiBold"/>
                <a:ea typeface="Source Code Pro SemiBold"/>
                <a:cs typeface="Source Code Pro SemiBold"/>
                <a:sym typeface="Source Code Pro SemiBold"/>
              </a:rPr>
              <a:t>Martinsburg, WV  25401</a:t>
            </a:r>
          </a:p>
          <a:p>
            <a:pPr marL="50800" indent="0">
              <a:spcBef>
                <a:spcPts val="0"/>
              </a:spcBef>
              <a:buSzPts val="2400"/>
              <a:buNone/>
            </a:pPr>
            <a:r>
              <a:rPr lang="en-US" sz="2400" dirty="0" smtClean="0">
                <a:latin typeface="Source Code Pro SemiBold"/>
                <a:ea typeface="Source Code Pro SemiBold"/>
                <a:cs typeface="Source Code Pro SemiBold"/>
                <a:sym typeface="Source Code Pro SemiBold"/>
              </a:rPr>
              <a:t>304-263-6776</a:t>
            </a:r>
          </a:p>
          <a:p>
            <a:pPr marL="508000" lvl="1" indent="0">
              <a:spcBef>
                <a:spcPts val="0"/>
              </a:spcBef>
              <a:buSzPts val="2400"/>
              <a:buNone/>
            </a:pPr>
            <a:endParaRPr sz="1600" dirty="0">
              <a:latin typeface="Source Code Pro SemiBold"/>
              <a:ea typeface="Source Code Pro SemiBold"/>
              <a:cs typeface="Source Code Pro SemiBold"/>
              <a:sym typeface="Source Code Pro SemiBold"/>
            </a:endParaRPr>
          </a:p>
        </p:txBody>
      </p:sp>
    </p:spTree>
    <p:extLst>
      <p:ext uri="{BB962C8B-B14F-4D97-AF65-F5344CB8AC3E}">
        <p14:creationId xmlns:p14="http://schemas.microsoft.com/office/powerpoint/2010/main" val="3627074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References</a:t>
            </a:r>
            <a:endParaRPr b="1">
              <a:solidFill>
                <a:srgbClr val="FFFFFF"/>
              </a:solidFill>
              <a:latin typeface="Montserrat"/>
              <a:ea typeface="Montserrat"/>
              <a:cs typeface="Montserrat"/>
              <a:sym typeface="Montserrat"/>
            </a:endParaRPr>
          </a:p>
        </p:txBody>
      </p:sp>
      <p:sp>
        <p:nvSpPr>
          <p:cNvPr id="308" name="Google Shape;308;p5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800"/>
              <a:buNone/>
            </a:pPr>
            <a:endParaRPr sz="800" dirty="0"/>
          </a:p>
          <a:p>
            <a:pPr marL="342900" lvl="0" indent="-342900" algn="l" rtl="0">
              <a:lnSpc>
                <a:spcPct val="80000"/>
              </a:lnSpc>
              <a:spcBef>
                <a:spcPts val="160"/>
              </a:spcBef>
              <a:spcAft>
                <a:spcPts val="0"/>
              </a:spcAft>
              <a:buClr>
                <a:schemeClr val="dk1"/>
              </a:buClr>
              <a:buSzPts val="800"/>
              <a:buChar char="•"/>
            </a:pPr>
            <a:r>
              <a:rPr lang="en-US" sz="1200" dirty="0"/>
              <a:t>American Foundation for Suicide Prevention. (2010). http://www.afsp.org</a:t>
            </a:r>
            <a:endParaRPr sz="1200" dirty="0"/>
          </a:p>
          <a:p>
            <a:pPr marL="342900" lvl="0" indent="-342900" algn="l" rtl="0">
              <a:lnSpc>
                <a:spcPct val="80000"/>
              </a:lnSpc>
              <a:spcBef>
                <a:spcPts val="160"/>
              </a:spcBef>
              <a:spcAft>
                <a:spcPts val="0"/>
              </a:spcAft>
              <a:buClr>
                <a:schemeClr val="dk1"/>
              </a:buClr>
              <a:buSzPts val="800"/>
              <a:buChar char="•"/>
            </a:pPr>
            <a:r>
              <a:rPr lang="en-US" sz="1200" dirty="0"/>
              <a:t>American Psychiatric Association. (2000). </a:t>
            </a:r>
            <a:r>
              <a:rPr lang="en-US" sz="1200" i="1" dirty="0"/>
              <a:t>Diagnostic and statistical manual of mental disorders </a:t>
            </a:r>
            <a:r>
              <a:rPr lang="en-US" sz="1200" dirty="0"/>
              <a:t>(4th ed., text rev.). Washington, DC: Author.</a:t>
            </a:r>
            <a:endParaRPr sz="1200" dirty="0"/>
          </a:p>
          <a:p>
            <a:pPr marL="342900" lvl="0" indent="-342900" algn="l" rtl="0">
              <a:lnSpc>
                <a:spcPct val="80000"/>
              </a:lnSpc>
              <a:spcBef>
                <a:spcPts val="160"/>
              </a:spcBef>
              <a:spcAft>
                <a:spcPts val="0"/>
              </a:spcAft>
              <a:buClr>
                <a:schemeClr val="dk1"/>
              </a:buClr>
              <a:buSzPts val="800"/>
              <a:buChar char="•"/>
            </a:pPr>
            <a:r>
              <a:rPr lang="en-US" sz="1200" dirty="0"/>
              <a:t>Center for Disease Control and Prevention (2009). </a:t>
            </a:r>
            <a:r>
              <a:rPr lang="en-US" sz="1200" u="sng" dirty="0">
                <a:solidFill>
                  <a:schemeClr val="hlink"/>
                </a:solidFill>
                <a:hlinkClick r:id="rId3"/>
              </a:rPr>
              <a:t>http://www.cdc.gov</a:t>
            </a:r>
            <a:endParaRPr sz="1200" dirty="0"/>
          </a:p>
          <a:p>
            <a:pPr marL="342900" lvl="0" indent="-342900" algn="l" rtl="0">
              <a:lnSpc>
                <a:spcPct val="80000"/>
              </a:lnSpc>
              <a:spcBef>
                <a:spcPts val="160"/>
              </a:spcBef>
              <a:spcAft>
                <a:spcPts val="0"/>
              </a:spcAft>
              <a:buClr>
                <a:schemeClr val="dk1"/>
              </a:buClr>
              <a:buSzPts val="800"/>
              <a:buChar char="•"/>
            </a:pPr>
            <a:r>
              <a:rPr lang="en-US" sz="1200" dirty="0" err="1"/>
              <a:t>Citroën,L</a:t>
            </a:r>
            <a:r>
              <a:rPr lang="en-US" sz="1200" dirty="0"/>
              <a:t>. (2018). </a:t>
            </a:r>
            <a:r>
              <a:rPr lang="en-US" sz="1200" i="1" dirty="0"/>
              <a:t>What to Ask and Not Ask Military Veterans. Retrieved from:  </a:t>
            </a:r>
            <a:r>
              <a:rPr lang="en-US" sz="1200" i="1" u="sng" dirty="0">
                <a:solidFill>
                  <a:schemeClr val="hlink"/>
                </a:solidFill>
                <a:hlinkClick r:id="rId4"/>
              </a:rPr>
              <a:t>https://www.military.com/hiring-veterans/resources/what-to-ask-and-not-ask-military-veterans.html</a:t>
            </a:r>
            <a:r>
              <a:rPr lang="en-US" sz="1200" i="1" dirty="0"/>
              <a:t> </a:t>
            </a:r>
            <a:endParaRPr sz="1200" dirty="0"/>
          </a:p>
          <a:p>
            <a:pPr marL="342900" lvl="0" indent="-342900" algn="l" rtl="0">
              <a:lnSpc>
                <a:spcPct val="80000"/>
              </a:lnSpc>
              <a:spcBef>
                <a:spcPts val="160"/>
              </a:spcBef>
              <a:spcAft>
                <a:spcPts val="0"/>
              </a:spcAft>
              <a:buClr>
                <a:schemeClr val="dk1"/>
              </a:buClr>
              <a:buSzPts val="800"/>
              <a:buChar char="•"/>
            </a:pPr>
            <a:r>
              <a:rPr lang="en-US" sz="1200" dirty="0" err="1"/>
              <a:t>Gewirtz</a:t>
            </a:r>
            <a:r>
              <a:rPr lang="en-US" sz="1200" dirty="0"/>
              <a:t>, A., </a:t>
            </a:r>
            <a:r>
              <a:rPr lang="en-US" sz="1200" dirty="0" err="1"/>
              <a:t>DeGarmo</a:t>
            </a:r>
            <a:r>
              <a:rPr lang="en-US" sz="1200" dirty="0"/>
              <a:t>, D., </a:t>
            </a:r>
            <a:r>
              <a:rPr lang="en-US" sz="1200" dirty="0" err="1"/>
              <a:t>Polushy</a:t>
            </a:r>
            <a:r>
              <a:rPr lang="en-US" sz="1200" dirty="0"/>
              <a:t>, M., </a:t>
            </a:r>
            <a:r>
              <a:rPr lang="en-US" sz="1200" dirty="0" err="1"/>
              <a:t>Khaylis</a:t>
            </a:r>
            <a:r>
              <a:rPr lang="en-US" sz="1200" dirty="0"/>
              <a:t>, A., &amp; </a:t>
            </a:r>
            <a:r>
              <a:rPr lang="en-US" sz="1200" dirty="0" err="1"/>
              <a:t>Erbes</a:t>
            </a:r>
            <a:r>
              <a:rPr lang="en-US" sz="1200" dirty="0"/>
              <a:t>, C. (2010). Post-traumatic stress symptoms among National Guard soldiers deployed to Iraq: </a:t>
            </a:r>
            <a:r>
              <a:rPr lang="en-US" sz="1200" i="1" dirty="0"/>
              <a:t>Associations with parenting 	behaviors and couple adjustment. Journal of Consulting and Clinical Psychology</a:t>
            </a:r>
            <a:r>
              <a:rPr lang="en-US" sz="1200" dirty="0"/>
              <a:t>, 78(5), 599-610.</a:t>
            </a:r>
            <a:endParaRPr sz="1200" dirty="0"/>
          </a:p>
          <a:p>
            <a:pPr marL="342900" lvl="0" indent="-342900" algn="l" rtl="0">
              <a:lnSpc>
                <a:spcPct val="80000"/>
              </a:lnSpc>
              <a:spcBef>
                <a:spcPts val="160"/>
              </a:spcBef>
              <a:spcAft>
                <a:spcPts val="0"/>
              </a:spcAft>
              <a:buClr>
                <a:schemeClr val="dk1"/>
              </a:buClr>
              <a:buSzPts val="800"/>
              <a:buChar char="•"/>
            </a:pPr>
            <a:r>
              <a:rPr lang="en-US" sz="1200" dirty="0"/>
              <a:t>Franklin, K. (2009). </a:t>
            </a:r>
            <a:r>
              <a:rPr lang="en-US" sz="1200" i="1" dirty="0"/>
              <a:t>Understanding the challenges of marriage, parenting, and family life for returning veterans and military families: The Deployment Cycle and Reintegration Challenges</a:t>
            </a:r>
            <a:r>
              <a:rPr lang="en-US" sz="1200" dirty="0"/>
              <a:t>.</a:t>
            </a:r>
            <a:endParaRPr sz="1200" dirty="0"/>
          </a:p>
          <a:p>
            <a:pPr marL="342900" lvl="0" indent="-342900" algn="l" rtl="0">
              <a:lnSpc>
                <a:spcPct val="80000"/>
              </a:lnSpc>
              <a:spcBef>
                <a:spcPts val="160"/>
              </a:spcBef>
              <a:spcAft>
                <a:spcPts val="0"/>
              </a:spcAft>
              <a:buClr>
                <a:schemeClr val="dk1"/>
              </a:buClr>
              <a:buSzPts val="800"/>
              <a:buChar char="•"/>
            </a:pPr>
            <a:r>
              <a:rPr lang="en-US" sz="1200" dirty="0" err="1"/>
              <a:t>Hoge</a:t>
            </a:r>
            <a:r>
              <a:rPr lang="en-US" sz="1200" dirty="0"/>
              <a:t>, C., Castro, C., Messer, J., McGurk, D., </a:t>
            </a:r>
            <a:r>
              <a:rPr lang="en-US" sz="1200" dirty="0" err="1"/>
              <a:t>Cotting</a:t>
            </a:r>
            <a:r>
              <a:rPr lang="en-US" sz="1200" dirty="0"/>
              <a:t>, D., &amp; </a:t>
            </a:r>
            <a:r>
              <a:rPr lang="en-US" sz="1200" dirty="0" err="1"/>
              <a:t>Koffman</a:t>
            </a:r>
            <a:r>
              <a:rPr lang="en-US" sz="1200" dirty="0"/>
              <a:t>, R. (2004). Combat duty in Iraq and Afghanistan: Mental health problems and barriers to care. New England Journal of Medicine, 35(1), 13-22.</a:t>
            </a:r>
            <a:endParaRPr sz="1200" dirty="0"/>
          </a:p>
          <a:p>
            <a:pPr marL="342900" lvl="0" indent="-342900" algn="l" rtl="0">
              <a:lnSpc>
                <a:spcPct val="80000"/>
              </a:lnSpc>
              <a:spcBef>
                <a:spcPts val="160"/>
              </a:spcBef>
              <a:spcAft>
                <a:spcPts val="0"/>
              </a:spcAft>
              <a:buClr>
                <a:schemeClr val="dk1"/>
              </a:buClr>
              <a:buSzPts val="800"/>
              <a:buChar char="•"/>
            </a:pPr>
            <a:r>
              <a:rPr lang="en-US" sz="1200" dirty="0" err="1"/>
              <a:t>Hoge</a:t>
            </a:r>
            <a:r>
              <a:rPr lang="en-US" sz="1200" dirty="0"/>
              <a:t>, E.A., Austin, E.D. &amp; Pollack, M.H. (2007). </a:t>
            </a:r>
            <a:r>
              <a:rPr lang="en-US" sz="1200" i="1" dirty="0"/>
              <a:t>Resilience: Research evidence and conceptual considerations for posttraumatic stress disorder. Depression and Anxiety</a:t>
            </a:r>
            <a:r>
              <a:rPr lang="en-US" sz="1200" dirty="0"/>
              <a:t>, 24, 139-152.</a:t>
            </a:r>
            <a:endParaRPr sz="1200" dirty="0"/>
          </a:p>
          <a:p>
            <a:pPr marL="342900" lvl="0" indent="-342900" algn="l" rtl="0">
              <a:lnSpc>
                <a:spcPct val="80000"/>
              </a:lnSpc>
              <a:spcBef>
                <a:spcPts val="160"/>
              </a:spcBef>
              <a:spcAft>
                <a:spcPts val="0"/>
              </a:spcAft>
              <a:buClr>
                <a:schemeClr val="dk1"/>
              </a:buClr>
              <a:buSzPts val="800"/>
              <a:buChar char="•"/>
            </a:pPr>
            <a:r>
              <a:rPr lang="en-US" sz="1200" dirty="0"/>
              <a:t>Howell, T. (</a:t>
            </a:r>
            <a:r>
              <a:rPr lang="en-US" sz="1200" dirty="0" err="1"/>
              <a:t>n.d.</a:t>
            </a:r>
            <a:r>
              <a:rPr lang="en-US" sz="1200" dirty="0"/>
              <a:t>). 5 Must Know GI Bill Facts. http://www.military.com/education/gi-bill/5-must-know-gi-bill-facts.html</a:t>
            </a:r>
            <a:endParaRPr sz="1200" dirty="0"/>
          </a:p>
          <a:p>
            <a:pPr marL="342900" lvl="0" indent="-342900" algn="l" rtl="0">
              <a:lnSpc>
                <a:spcPct val="80000"/>
              </a:lnSpc>
              <a:spcBef>
                <a:spcPts val="160"/>
              </a:spcBef>
              <a:spcAft>
                <a:spcPts val="0"/>
              </a:spcAft>
              <a:buClr>
                <a:schemeClr val="dk1"/>
              </a:buClr>
              <a:buSzPts val="800"/>
              <a:buChar char="•"/>
            </a:pPr>
            <a:r>
              <a:rPr lang="en-US" sz="1200" dirty="0"/>
              <a:t>Jones, K., Young, T., &amp; </a:t>
            </a:r>
            <a:r>
              <a:rPr lang="en-US" sz="1200" dirty="0" err="1"/>
              <a:t>Leppma</a:t>
            </a:r>
            <a:r>
              <a:rPr lang="en-US" sz="1200" dirty="0"/>
              <a:t>, M. (2010). Mild traumatic brain injury and post traumatic stress disorder in returning Iraq and Afghanistan war veterans: Implications for assessment and 	diagnosis</a:t>
            </a:r>
            <a:r>
              <a:rPr lang="en-US" sz="1200" i="1" dirty="0"/>
              <a:t>. Journal of Counseling and Development</a:t>
            </a:r>
            <a:r>
              <a:rPr lang="en-US" sz="1200" dirty="0"/>
              <a:t>, 88(3), 372-376. 66</a:t>
            </a:r>
            <a:endParaRPr sz="1200" dirty="0"/>
          </a:p>
          <a:p>
            <a:pPr marL="342900" lvl="0" indent="-342900" algn="l" rtl="0">
              <a:lnSpc>
                <a:spcPct val="80000"/>
              </a:lnSpc>
              <a:spcBef>
                <a:spcPts val="160"/>
              </a:spcBef>
              <a:spcAft>
                <a:spcPts val="0"/>
              </a:spcAft>
              <a:buClr>
                <a:schemeClr val="dk1"/>
              </a:buClr>
              <a:buSzPts val="800"/>
              <a:buChar char="•"/>
            </a:pPr>
            <a:r>
              <a:rPr lang="en-US" sz="1200" dirty="0" err="1"/>
              <a:t>Kreuter</a:t>
            </a:r>
            <a:r>
              <a:rPr lang="en-US" sz="1200" dirty="0"/>
              <a:t>, N. (2012, November 12). Veterans in the Classroom. </a:t>
            </a:r>
            <a:r>
              <a:rPr lang="en-US" sz="1200" i="1" dirty="0"/>
              <a:t>Inside Higher Ed, Tyro Tracts.</a:t>
            </a:r>
            <a:endParaRPr sz="1200" dirty="0"/>
          </a:p>
          <a:p>
            <a:pPr marL="342900" lvl="0" indent="-342900" algn="l" rtl="0">
              <a:lnSpc>
                <a:spcPct val="80000"/>
              </a:lnSpc>
              <a:spcBef>
                <a:spcPts val="160"/>
              </a:spcBef>
              <a:spcAft>
                <a:spcPts val="0"/>
              </a:spcAft>
              <a:buClr>
                <a:schemeClr val="dk1"/>
              </a:buClr>
              <a:buSzPts val="800"/>
              <a:buChar char="•"/>
            </a:pPr>
            <a:r>
              <a:rPr lang="en-US" sz="1200" dirty="0"/>
              <a:t>Lawrence Jr., C. (2013). </a:t>
            </a:r>
            <a:r>
              <a:rPr lang="en-US" sz="1200" i="1" dirty="0"/>
              <a:t>Veterans day: Top 10 reasons to hire a military veteran</a:t>
            </a:r>
            <a:r>
              <a:rPr lang="en-US" sz="1200" dirty="0"/>
              <a:t>. ABC News. Retrieved from </a:t>
            </a:r>
            <a:r>
              <a:rPr lang="en-US" sz="1200" u="sng" dirty="0">
                <a:solidFill>
                  <a:schemeClr val="hlink"/>
                </a:solidFill>
                <a:hlinkClick r:id="rId5"/>
              </a:rPr>
              <a:t>http://abcnews.go.com/US/veterans-day-top-10-reasons-hire-military-	</a:t>
            </a:r>
            <a:r>
              <a:rPr lang="en-US" sz="1200" i="1" u="sng" dirty="0">
                <a:solidFill>
                  <a:schemeClr val="hlink"/>
                </a:solidFill>
                <a:hlinkClick r:id="rId5"/>
              </a:rPr>
              <a:t>veteran/</a:t>
            </a:r>
            <a:r>
              <a:rPr lang="en-US" sz="1200" i="1" u="sng" dirty="0" err="1">
                <a:solidFill>
                  <a:schemeClr val="hlink"/>
                </a:solidFill>
                <a:hlinkClick r:id="rId5"/>
              </a:rPr>
              <a:t>story?id</a:t>
            </a:r>
            <a:r>
              <a:rPr lang="en-US" sz="1200" i="1" u="sng" dirty="0">
                <a:solidFill>
                  <a:schemeClr val="hlink"/>
                </a:solidFill>
                <a:hlinkClick r:id="rId5"/>
              </a:rPr>
              <a:t>=20814395</a:t>
            </a:r>
            <a:endParaRPr sz="1200" i="1" dirty="0"/>
          </a:p>
          <a:p>
            <a:pPr marL="342900" lvl="0" indent="-342900" algn="l" rtl="0">
              <a:lnSpc>
                <a:spcPct val="80000"/>
              </a:lnSpc>
              <a:spcBef>
                <a:spcPts val="160"/>
              </a:spcBef>
              <a:spcAft>
                <a:spcPts val="0"/>
              </a:spcAft>
              <a:buClr>
                <a:schemeClr val="dk1"/>
              </a:buClr>
              <a:buSzPts val="800"/>
              <a:buChar char="•"/>
            </a:pPr>
            <a:r>
              <a:rPr lang="en-US" sz="1200" dirty="0" err="1"/>
              <a:t>Mundt</a:t>
            </a:r>
            <a:r>
              <a:rPr lang="en-US" sz="1200" dirty="0"/>
              <a:t>., J. (2009). </a:t>
            </a:r>
            <a:r>
              <a:rPr lang="en-US" sz="1200" i="1" dirty="0"/>
              <a:t>PTSD in the new generation of combat veterans from Iraq and Afghanistan: What the non-VA clinician needs to know</a:t>
            </a:r>
            <a:r>
              <a:rPr lang="en-US" sz="1200" dirty="0"/>
              <a:t>. Medical Educational Services Ins. Professional 	Development Network. Eau, WI.</a:t>
            </a:r>
            <a:endParaRPr sz="1200" dirty="0"/>
          </a:p>
          <a:p>
            <a:pPr marL="342900" lvl="0" indent="-342900" algn="l" rtl="0">
              <a:lnSpc>
                <a:spcPct val="80000"/>
              </a:lnSpc>
              <a:spcBef>
                <a:spcPts val="160"/>
              </a:spcBef>
              <a:spcAft>
                <a:spcPts val="0"/>
              </a:spcAft>
              <a:buClr>
                <a:schemeClr val="dk1"/>
              </a:buClr>
              <a:buSzPts val="800"/>
              <a:buChar char="•"/>
            </a:pPr>
            <a:r>
              <a:rPr lang="en-US" sz="1200" dirty="0"/>
              <a:t>Newbold, L., &amp; </a:t>
            </a:r>
            <a:r>
              <a:rPr lang="en-US" sz="1200" dirty="0" err="1"/>
              <a:t>Balmer</a:t>
            </a:r>
            <a:r>
              <a:rPr lang="en-US" sz="1200" dirty="0"/>
              <a:t>, T.D. (2012, November 30). </a:t>
            </a:r>
            <a:r>
              <a:rPr lang="en-US" sz="1200" i="1" dirty="0"/>
              <a:t>Combat to College. Presentation at the Statewide </a:t>
            </a:r>
            <a:r>
              <a:rPr lang="en-US" sz="1200" dirty="0"/>
              <a:t>Conference on Serving Student Veterans, Edmond, OK.</a:t>
            </a:r>
            <a:endParaRPr sz="1200" dirty="0"/>
          </a:p>
          <a:p>
            <a:pPr marL="342900" lvl="0" indent="-342900" algn="l" rtl="0">
              <a:lnSpc>
                <a:spcPct val="80000"/>
              </a:lnSpc>
              <a:spcBef>
                <a:spcPts val="160"/>
              </a:spcBef>
              <a:spcAft>
                <a:spcPts val="0"/>
              </a:spcAft>
              <a:buClr>
                <a:schemeClr val="dk1"/>
              </a:buClr>
              <a:buSzPts val="800"/>
              <a:buChar char="•"/>
            </a:pPr>
            <a:r>
              <a:rPr lang="en-US" sz="1200" dirty="0" err="1"/>
              <a:t>Pfeffer</a:t>
            </a:r>
            <a:r>
              <a:rPr lang="en-US" sz="1200" dirty="0"/>
              <a:t>, D. (2010). Quality Instructional Services for Veterans And Military Family Members, Webinar.</a:t>
            </a:r>
            <a:endParaRPr sz="1200" dirty="0"/>
          </a:p>
          <a:p>
            <a:pPr marL="0" lvl="0" indent="0" algn="l" rtl="0">
              <a:lnSpc>
                <a:spcPct val="80000"/>
              </a:lnSpc>
              <a:spcBef>
                <a:spcPts val="160"/>
              </a:spcBef>
              <a:spcAft>
                <a:spcPts val="0"/>
              </a:spcAft>
              <a:buClr>
                <a:schemeClr val="dk1"/>
              </a:buClr>
              <a:buSzPts val="800"/>
              <a:buNone/>
            </a:pPr>
            <a:endParaRPr sz="1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solidFill>
                  <a:srgbClr val="FFFFFF"/>
                </a:solidFill>
                <a:latin typeface="Montserrat"/>
                <a:ea typeface="Montserrat"/>
                <a:cs typeface="Montserrat"/>
                <a:sym typeface="Montserrat"/>
              </a:rPr>
              <a:t>References</a:t>
            </a:r>
            <a:endParaRPr b="1">
              <a:solidFill>
                <a:srgbClr val="FFFFFF"/>
              </a:solidFill>
              <a:latin typeface="Montserrat"/>
              <a:ea typeface="Montserrat"/>
              <a:cs typeface="Montserrat"/>
              <a:sym typeface="Montserrat"/>
            </a:endParaRPr>
          </a:p>
        </p:txBody>
      </p:sp>
      <p:sp>
        <p:nvSpPr>
          <p:cNvPr id="308" name="Google Shape;308;p50"/>
          <p:cNvSpPr txBox="1">
            <a:spLocks noGrp="1"/>
          </p:cNvSpPr>
          <p:nvPr>
            <p:ph type="body" idx="1"/>
          </p:nvPr>
        </p:nvSpPr>
        <p:spPr>
          <a:xfrm>
            <a:off x="457200" y="1600200"/>
            <a:ext cx="8229600" cy="5020408"/>
          </a:xfrm>
          <a:prstGeom prst="rect">
            <a:avLst/>
          </a:prstGeom>
          <a:noFill/>
          <a:ln>
            <a:noFill/>
          </a:ln>
        </p:spPr>
        <p:txBody>
          <a:bodyPr spcFirstLastPara="1" wrap="square" lIns="91425" tIns="45700" rIns="91425" bIns="45700" anchor="t" anchorCtr="0">
            <a:noAutofit/>
          </a:bodyPr>
          <a:lstStyle/>
          <a:p>
            <a:pPr marL="342900" lvl="0">
              <a:lnSpc>
                <a:spcPct val="80000"/>
              </a:lnSpc>
              <a:spcBef>
                <a:spcPts val="160"/>
              </a:spcBef>
              <a:buSzPts val="800"/>
            </a:pPr>
            <a:r>
              <a:rPr lang="en-US" sz="1400" dirty="0" smtClean="0"/>
              <a:t>Oklahoma University.(2019). </a:t>
            </a:r>
            <a:r>
              <a:rPr lang="en-US" sz="1400" i="1" dirty="0" smtClean="0"/>
              <a:t>Green Zone Training</a:t>
            </a:r>
            <a:r>
              <a:rPr lang="en-US" sz="1400" dirty="0" smtClean="0"/>
              <a:t>. Retrieved From: http://www.ou.edu/veterans/green-zone/green_zone_training</a:t>
            </a:r>
          </a:p>
          <a:p>
            <a:pPr marL="342900" lvl="0">
              <a:lnSpc>
                <a:spcPct val="80000"/>
              </a:lnSpc>
              <a:spcBef>
                <a:spcPts val="160"/>
              </a:spcBef>
              <a:buSzPts val="800"/>
            </a:pPr>
            <a:r>
              <a:rPr lang="en-US" sz="1400" dirty="0" smtClean="0"/>
              <a:t>Powers</a:t>
            </a:r>
            <a:r>
              <a:rPr lang="en-US" sz="1400" dirty="0"/>
              <a:t>, R. U.S. Military 101 – The “Basics” of the United States Military. Usmilitary.about.com. Retrieved July 2, 2014 from http://usmilitary.about.com/cs/generalinfo/a/military101.htm</a:t>
            </a:r>
          </a:p>
          <a:p>
            <a:pPr marL="342900" lvl="0">
              <a:lnSpc>
                <a:spcPct val="80000"/>
              </a:lnSpc>
              <a:spcBef>
                <a:spcPts val="160"/>
              </a:spcBef>
              <a:buSzPts val="800"/>
            </a:pPr>
            <a:r>
              <a:rPr lang="en-US" sz="1400" dirty="0" err="1"/>
              <a:t>Santrock</a:t>
            </a:r>
            <a:r>
              <a:rPr lang="en-US" sz="1400" dirty="0"/>
              <a:t>., J. (2005). </a:t>
            </a:r>
            <a:r>
              <a:rPr lang="en-US" sz="1400" i="1" dirty="0"/>
              <a:t>Adolescence</a:t>
            </a:r>
            <a:r>
              <a:rPr lang="en-US" sz="1400" dirty="0"/>
              <a:t>. </a:t>
            </a:r>
            <a:r>
              <a:rPr lang="en-US" sz="1400" dirty="0" err="1"/>
              <a:t>McGrawHill</a:t>
            </a:r>
            <a:r>
              <a:rPr lang="en-US" sz="1400" dirty="0"/>
              <a:t>. New York, NY.</a:t>
            </a:r>
          </a:p>
          <a:p>
            <a:pPr marL="342900" lvl="0">
              <a:lnSpc>
                <a:spcPct val="80000"/>
              </a:lnSpc>
              <a:spcBef>
                <a:spcPts val="160"/>
              </a:spcBef>
              <a:buSzPts val="800"/>
            </a:pPr>
            <a:r>
              <a:rPr lang="en-US" sz="1400" dirty="0" err="1"/>
              <a:t>Savych</a:t>
            </a:r>
            <a:r>
              <a:rPr lang="en-US" sz="1400" dirty="0"/>
              <a:t>, B. (2009). </a:t>
            </a:r>
            <a:r>
              <a:rPr lang="en-US" sz="1400" i="1" dirty="0"/>
              <a:t>Effects of deployment on spouses of military personnel</a:t>
            </a:r>
            <a:r>
              <a:rPr lang="en-US" sz="1400" dirty="0"/>
              <a:t>. Humanities and Social Sciences, 3295.</a:t>
            </a:r>
          </a:p>
          <a:p>
            <a:pPr marL="342900" lvl="0">
              <a:lnSpc>
                <a:spcPct val="80000"/>
              </a:lnSpc>
              <a:spcBef>
                <a:spcPts val="160"/>
              </a:spcBef>
              <a:buSzPts val="800"/>
            </a:pPr>
            <a:r>
              <a:rPr lang="en-US" sz="1400" dirty="0"/>
              <a:t>SCAAFSA. (2017). </a:t>
            </a:r>
            <a:r>
              <a:rPr lang="en-US" sz="1400" i="1" dirty="0"/>
              <a:t>Green Zone Training</a:t>
            </a:r>
            <a:r>
              <a:rPr lang="en-US" sz="1400" dirty="0"/>
              <a:t>. Retrieved from: </a:t>
            </a:r>
            <a:r>
              <a:rPr lang="en-US" sz="1400" u="sng" dirty="0">
                <a:solidFill>
                  <a:schemeClr val="hlink"/>
                </a:solidFill>
                <a:hlinkClick r:id="rId3"/>
              </a:rPr>
              <a:t>https://www.scasfaa.org/resources/Pictures/Green%20ZonePPTSP2017.pdf</a:t>
            </a:r>
            <a:r>
              <a:rPr lang="en-US" sz="1400" dirty="0"/>
              <a:t> </a:t>
            </a:r>
          </a:p>
          <a:p>
            <a:pPr marL="342900" lvl="0">
              <a:lnSpc>
                <a:spcPct val="80000"/>
              </a:lnSpc>
              <a:spcBef>
                <a:spcPts val="160"/>
              </a:spcBef>
              <a:buSzPts val="800"/>
            </a:pPr>
            <a:r>
              <a:rPr lang="en-US" sz="1400" dirty="0" err="1"/>
              <a:t>Schupp</a:t>
            </a:r>
            <a:r>
              <a:rPr lang="en-US" sz="1400" dirty="0"/>
              <a:t>., J. (2010). SERV VCU</a:t>
            </a:r>
            <a:r>
              <a:rPr lang="en-US" sz="1400" i="1" dirty="0"/>
              <a:t>. Supportive education for the returning veteran. Helping Virginia’s Best, Brightest, and Bravest get their degree</a:t>
            </a:r>
            <a:r>
              <a:rPr lang="en-US" sz="1400" dirty="0"/>
              <a:t>, Webinar. Spinal Cord Injuries. (2010). 	</a:t>
            </a:r>
            <a:r>
              <a:rPr lang="en-US" sz="1400" u="sng" dirty="0">
                <a:solidFill>
                  <a:schemeClr val="hlink"/>
                </a:solidFill>
                <a:hlinkClick r:id="rId4"/>
              </a:rPr>
              <a:t>www.sci.va.gov</a:t>
            </a:r>
            <a:endParaRPr lang="en-US" sz="1400" dirty="0"/>
          </a:p>
          <a:p>
            <a:pPr marL="171450" indent="-171450">
              <a:lnSpc>
                <a:spcPct val="80000"/>
              </a:lnSpc>
              <a:spcBef>
                <a:spcPts val="160"/>
              </a:spcBef>
              <a:buSzPts val="800"/>
            </a:pPr>
            <a:r>
              <a:rPr lang="en-US" sz="1400" dirty="0"/>
              <a:t>    </a:t>
            </a:r>
            <a:r>
              <a:rPr lang="en-US" sz="1400" dirty="0" smtClean="0"/>
              <a:t>Shepherd </a:t>
            </a:r>
            <a:r>
              <a:rPr lang="en-US" sz="1400" dirty="0"/>
              <a:t>University </a:t>
            </a:r>
            <a:r>
              <a:rPr lang="en-US" sz="1400" dirty="0" smtClean="0"/>
              <a:t>Institutional </a:t>
            </a:r>
            <a:r>
              <a:rPr lang="en-US" sz="1400" dirty="0"/>
              <a:t>Research</a:t>
            </a:r>
          </a:p>
          <a:p>
            <a:pPr marL="342900" lvl="0">
              <a:lnSpc>
                <a:spcPct val="80000"/>
              </a:lnSpc>
              <a:spcBef>
                <a:spcPts val="160"/>
              </a:spcBef>
              <a:buSzPts val="800"/>
            </a:pPr>
            <a:r>
              <a:rPr lang="en-US" sz="1400" dirty="0"/>
              <a:t>Spinal Cord Injury Information. (</a:t>
            </a:r>
            <a:r>
              <a:rPr lang="en-US" sz="1400" dirty="0" err="1"/>
              <a:t>n.d.</a:t>
            </a:r>
            <a:r>
              <a:rPr lang="en-US" sz="1400" dirty="0"/>
              <a:t>). http://www.pva.org/site/c.ajIRK9NJLcJ2E/b.6344373/k.4182/Spinal_Cord_Injury_Information.htm</a:t>
            </a:r>
          </a:p>
          <a:p>
            <a:pPr marL="342900" lvl="0">
              <a:lnSpc>
                <a:spcPct val="80000"/>
              </a:lnSpc>
              <a:spcBef>
                <a:spcPts val="160"/>
              </a:spcBef>
              <a:buSzPts val="800"/>
            </a:pPr>
            <a:r>
              <a:rPr lang="en-US" sz="1400" dirty="0"/>
              <a:t>Thomas, J. Wilk, J. </a:t>
            </a:r>
            <a:r>
              <a:rPr lang="en-US" sz="1400" dirty="0" err="1"/>
              <a:t>Riviere</a:t>
            </a:r>
            <a:r>
              <a:rPr lang="en-US" sz="1400" dirty="0"/>
              <a:t>, L., McGurk, D., Castro, C., </a:t>
            </a:r>
            <a:r>
              <a:rPr lang="en-US" sz="1400" dirty="0" err="1"/>
              <a:t>Hoge</a:t>
            </a:r>
            <a:r>
              <a:rPr lang="en-US" sz="1400" dirty="0"/>
              <a:t>, C. (2010) </a:t>
            </a:r>
            <a:r>
              <a:rPr lang="en-US" sz="1400" i="1" dirty="0"/>
              <a:t>Prevalence of mental health problems and functional impairment among active component National Guard soldiers 3 	and 12 months following combat in Iraq</a:t>
            </a:r>
            <a:r>
              <a:rPr lang="en-US" sz="1400" dirty="0"/>
              <a:t>. Archives of General Psychiatry, 67(6), 614-623.</a:t>
            </a:r>
          </a:p>
          <a:p>
            <a:pPr marL="342900" lvl="0">
              <a:lnSpc>
                <a:spcPct val="80000"/>
              </a:lnSpc>
              <a:spcBef>
                <a:spcPts val="160"/>
              </a:spcBef>
              <a:buSzPts val="800"/>
            </a:pPr>
            <a:r>
              <a:rPr lang="en-US" sz="1400" dirty="0"/>
              <a:t>TraumaticBrainInjury.com. (2010). www.traumaticbraininjury.com</a:t>
            </a:r>
          </a:p>
          <a:p>
            <a:pPr marL="342900" lvl="0">
              <a:lnSpc>
                <a:spcPct val="80000"/>
              </a:lnSpc>
              <a:spcBef>
                <a:spcPts val="160"/>
              </a:spcBef>
              <a:buSzPts val="800"/>
            </a:pPr>
            <a:r>
              <a:rPr lang="en-US" sz="1400" dirty="0"/>
              <a:t>VA MST. (2010). www.mentalhealth.va.gov/msthome.asp</a:t>
            </a:r>
          </a:p>
          <a:p>
            <a:pPr marL="342900" lvl="0">
              <a:lnSpc>
                <a:spcPct val="80000"/>
              </a:lnSpc>
              <a:spcBef>
                <a:spcPts val="160"/>
              </a:spcBef>
              <a:buSzPts val="800"/>
            </a:pPr>
            <a:r>
              <a:rPr lang="en-US" sz="1400" dirty="0"/>
              <a:t>VCU. (2010). Veteran’s Census; Fall 2010.</a:t>
            </a:r>
          </a:p>
          <a:p>
            <a:pPr marL="342900" lvl="0">
              <a:lnSpc>
                <a:spcPct val="80000"/>
              </a:lnSpc>
              <a:spcBef>
                <a:spcPts val="160"/>
              </a:spcBef>
              <a:buSzPts val="800"/>
            </a:pPr>
            <a:r>
              <a:rPr lang="en-US" sz="1400" dirty="0"/>
              <a:t>Veterans Services – University of South Carolina (2014). http://www.sa.sc.edu/veterans/</a:t>
            </a:r>
          </a:p>
          <a:p>
            <a:pPr marL="0" lvl="0" indent="0" algn="l" rtl="0">
              <a:lnSpc>
                <a:spcPct val="80000"/>
              </a:lnSpc>
              <a:spcBef>
                <a:spcPts val="0"/>
              </a:spcBef>
              <a:spcAft>
                <a:spcPts val="0"/>
              </a:spcAft>
              <a:buClr>
                <a:schemeClr val="dk1"/>
              </a:buClr>
              <a:buSzPts val="800"/>
              <a:buNone/>
            </a:pPr>
            <a:endParaRPr sz="1400" dirty="0"/>
          </a:p>
        </p:txBody>
      </p:sp>
    </p:spTree>
    <p:extLst>
      <p:ext uri="{BB962C8B-B14F-4D97-AF65-F5344CB8AC3E}">
        <p14:creationId xmlns:p14="http://schemas.microsoft.com/office/powerpoint/2010/main" val="3875929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6"/>
          <p:cNvSpPr txBox="1">
            <a:spLocks noGrp="1"/>
          </p:cNvSpPr>
          <p:nvPr>
            <p:ph type="title"/>
          </p:nvPr>
        </p:nvSpPr>
        <p:spPr>
          <a:xfrm>
            <a:off x="327525" y="359913"/>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sz="6000" b="1">
                <a:solidFill>
                  <a:srgbClr val="FFFFFF"/>
                </a:solidFill>
                <a:latin typeface="Source Code Pro"/>
                <a:ea typeface="Source Code Pro"/>
                <a:cs typeface="Source Code Pro"/>
                <a:sym typeface="Source Code Pro"/>
              </a:rPr>
              <a:t>Today’s Veterans</a:t>
            </a:r>
            <a:endParaRPr sz="6000" b="1">
              <a:solidFill>
                <a:srgbClr val="FFFFFF"/>
              </a:solidFill>
              <a:latin typeface="Source Code Pro"/>
              <a:ea typeface="Source Code Pro"/>
              <a:cs typeface="Source Code Pro"/>
              <a:sym typeface="Source Code Pro"/>
            </a:endParaRPr>
          </a:p>
        </p:txBody>
      </p:sp>
      <p:sp>
        <p:nvSpPr>
          <p:cNvPr id="103" name="Google Shape;103;p16"/>
          <p:cNvSpPr txBox="1">
            <a:spLocks noGrp="1"/>
          </p:cNvSpPr>
          <p:nvPr>
            <p:ph type="body" idx="1"/>
          </p:nvPr>
        </p:nvSpPr>
        <p:spPr>
          <a:xfrm>
            <a:off x="262650" y="1878075"/>
            <a:ext cx="8229600" cy="452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en-US" sz="2450" dirty="0">
                <a:latin typeface="Source Code Pro Medium"/>
                <a:ea typeface="Source Code Pro Medium"/>
                <a:cs typeface="Source Code Pro Medium"/>
                <a:sym typeface="Source Code Pro Medium"/>
              </a:rPr>
              <a:t>Not all veterans are veterans of foreign wars or combat veterans</a:t>
            </a:r>
            <a:endParaRPr sz="2450" dirty="0">
              <a:latin typeface="Source Code Pro Medium"/>
              <a:ea typeface="Source Code Pro Medium"/>
              <a:cs typeface="Source Code Pro Medium"/>
              <a:sym typeface="Source Code Pro Medium"/>
            </a:endParaRPr>
          </a:p>
          <a:p>
            <a:pPr marL="0" lvl="0" indent="0" algn="l" rtl="0">
              <a:spcBef>
                <a:spcPts val="640"/>
              </a:spcBef>
              <a:spcAft>
                <a:spcPts val="0"/>
              </a:spcAft>
              <a:buClr>
                <a:schemeClr val="dk1"/>
              </a:buClr>
              <a:buSzPts val="3200"/>
              <a:buNone/>
            </a:pPr>
            <a:r>
              <a:rPr lang="en-US" sz="2450" dirty="0">
                <a:latin typeface="Source Code Pro Medium"/>
                <a:ea typeface="Source Code Pro Medium"/>
                <a:cs typeface="Source Code Pro Medium"/>
                <a:sym typeface="Source Code Pro Medium"/>
              </a:rPr>
              <a:t>So what is a veteran?</a:t>
            </a:r>
            <a:endParaRPr sz="2450" dirty="0">
              <a:latin typeface="Source Code Pro Medium"/>
              <a:ea typeface="Source Code Pro Medium"/>
              <a:cs typeface="Source Code Pro Medium"/>
              <a:sym typeface="Source Code Pro Medium"/>
            </a:endParaRPr>
          </a:p>
          <a:p>
            <a:pPr marL="0" lvl="0" indent="0" algn="l" rtl="0">
              <a:spcBef>
                <a:spcPts val="640"/>
              </a:spcBef>
              <a:spcAft>
                <a:spcPts val="0"/>
              </a:spcAft>
              <a:buClr>
                <a:schemeClr val="dk1"/>
              </a:buClr>
              <a:buSzPts val="3200"/>
              <a:buNone/>
            </a:pPr>
            <a:endParaRPr sz="2450" dirty="0">
              <a:latin typeface="Source Code Pro Medium"/>
              <a:ea typeface="Source Code Pro Medium"/>
              <a:cs typeface="Source Code Pro Medium"/>
              <a:sym typeface="Source Code Pro Medium"/>
            </a:endParaRPr>
          </a:p>
          <a:p>
            <a:pPr marL="0" lvl="0" indent="0" algn="l" rtl="0">
              <a:spcBef>
                <a:spcPts val="640"/>
              </a:spcBef>
              <a:spcAft>
                <a:spcPts val="0"/>
              </a:spcAft>
              <a:buClr>
                <a:schemeClr val="dk1"/>
              </a:buClr>
              <a:buSzPts val="3200"/>
              <a:buNone/>
            </a:pPr>
            <a:r>
              <a:rPr lang="en-US" sz="2450" b="1" dirty="0">
                <a:latin typeface="Source Code Pro"/>
                <a:ea typeface="Source Code Pro"/>
                <a:cs typeface="Source Code Pro"/>
                <a:sym typeface="Source Code Pro"/>
              </a:rPr>
              <a:t>Federal Law states that a veteran is anyone that has been discharged honorably from the armed forces. </a:t>
            </a:r>
            <a:endParaRPr sz="2450" b="1" dirty="0">
              <a:latin typeface="Source Code Pro"/>
              <a:ea typeface="Source Code Pro"/>
              <a:cs typeface="Source Code Pro"/>
              <a:sym typeface="Source Code Pro"/>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xfrm>
            <a:off x="0" y="679963"/>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4500" b="1">
                <a:solidFill>
                  <a:srgbClr val="FFFFFF"/>
                </a:solidFill>
                <a:latin typeface="Source Code Pro"/>
                <a:ea typeface="Source Code Pro"/>
                <a:cs typeface="Source Code Pro"/>
                <a:sym typeface="Source Code Pro"/>
              </a:rPr>
              <a:t>Shepherd University Veteran Demographics</a:t>
            </a:r>
            <a:endParaRPr sz="4500" b="1">
              <a:solidFill>
                <a:srgbClr val="FFFFFF"/>
              </a:solidFill>
              <a:latin typeface="Source Code Pro"/>
              <a:ea typeface="Source Code Pro"/>
              <a:cs typeface="Source Code Pro"/>
              <a:sym typeface="Source Code Pro"/>
            </a:endParaRPr>
          </a:p>
        </p:txBody>
      </p:sp>
      <p:sp>
        <p:nvSpPr>
          <p:cNvPr id="109" name="Google Shape;109;p17"/>
          <p:cNvSpPr txBox="1">
            <a:spLocks noGrp="1"/>
          </p:cNvSpPr>
          <p:nvPr>
            <p:ph type="body" idx="1"/>
          </p:nvPr>
        </p:nvSpPr>
        <p:spPr>
          <a:xfrm>
            <a:off x="343725" y="2183850"/>
            <a:ext cx="8229600" cy="4526100"/>
          </a:xfrm>
          <a:prstGeom prst="rect">
            <a:avLst/>
          </a:prstGeom>
          <a:noFill/>
          <a:ln>
            <a:noFill/>
          </a:ln>
        </p:spPr>
        <p:txBody>
          <a:bodyPr spcFirstLastPara="1" wrap="square" lIns="91425" tIns="45700" rIns="91425" bIns="45700" anchor="t" anchorCtr="0">
            <a:noAutofit/>
          </a:bodyPr>
          <a:lstStyle/>
          <a:p>
            <a:pPr marL="342900" lvl="0" indent="-325755" algn="l" rtl="0">
              <a:lnSpc>
                <a:spcPct val="90000"/>
              </a:lnSpc>
              <a:spcBef>
                <a:spcPts val="0"/>
              </a:spcBef>
              <a:spcAft>
                <a:spcPts val="0"/>
              </a:spcAft>
              <a:buClr>
                <a:srgbClr val="000000"/>
              </a:buClr>
              <a:buSzPts val="2450"/>
              <a:buFont typeface="Source Code Pro Medium"/>
              <a:buChar char="•"/>
            </a:pPr>
            <a:r>
              <a:rPr lang="en-US" sz="2450" dirty="0">
                <a:solidFill>
                  <a:srgbClr val="000000"/>
                </a:solidFill>
                <a:latin typeface="Source Code Pro Medium"/>
                <a:ea typeface="Source Code Pro Medium"/>
                <a:cs typeface="Source Code Pro Medium"/>
                <a:sym typeface="Source Code Pro Medium"/>
              </a:rPr>
              <a:t>Fall 2018-2.9% of the total student population</a:t>
            </a:r>
            <a:endParaRPr sz="2450" dirty="0">
              <a:solidFill>
                <a:srgbClr val="000000"/>
              </a:solidFill>
              <a:latin typeface="Source Code Pro Medium"/>
              <a:ea typeface="Source Code Pro Medium"/>
              <a:cs typeface="Source Code Pro Medium"/>
              <a:sym typeface="Source Code Pro Medium"/>
            </a:endParaRPr>
          </a:p>
          <a:p>
            <a:pPr marL="0" lvl="0" indent="0" algn="l" rtl="0">
              <a:lnSpc>
                <a:spcPct val="90000"/>
              </a:lnSpc>
              <a:spcBef>
                <a:spcPts val="544"/>
              </a:spcBef>
              <a:spcAft>
                <a:spcPts val="0"/>
              </a:spcAft>
              <a:buClr>
                <a:schemeClr val="lt1"/>
              </a:buClr>
              <a:buSzPts val="2720"/>
              <a:buFont typeface="Arial"/>
              <a:buNone/>
            </a:pPr>
            <a:r>
              <a:rPr lang="en-US" sz="2450" dirty="0">
                <a:solidFill>
                  <a:srgbClr val="000000"/>
                </a:solidFill>
                <a:latin typeface="Source Code Pro Medium"/>
                <a:ea typeface="Source Code Pro Medium"/>
                <a:cs typeface="Source Code Pro Medium"/>
                <a:sym typeface="Source Code Pro Medium"/>
              </a:rPr>
              <a:t> </a:t>
            </a:r>
            <a:r>
              <a:rPr lang="en-US" sz="2450" b="1" dirty="0">
                <a:solidFill>
                  <a:srgbClr val="000000"/>
                </a:solidFill>
                <a:latin typeface="Source Code Pro"/>
                <a:ea typeface="Source Code Pro"/>
                <a:cs typeface="Source Code Pro"/>
                <a:sym typeface="Source Code Pro"/>
              </a:rPr>
              <a:t>108 Students Identified as being a </a:t>
            </a:r>
            <a:r>
              <a:rPr lang="en-US" sz="2450" b="1" dirty="0" smtClean="0">
                <a:solidFill>
                  <a:srgbClr val="000000"/>
                </a:solidFill>
                <a:latin typeface="Source Code Pro"/>
                <a:ea typeface="Source Code Pro"/>
                <a:cs typeface="Source Code Pro"/>
                <a:sym typeface="Source Code Pro"/>
              </a:rPr>
              <a:t>	Veteran</a:t>
            </a:r>
            <a:r>
              <a:rPr lang="en-US" sz="2450" dirty="0" smtClean="0">
                <a:solidFill>
                  <a:srgbClr val="000000"/>
                </a:solidFill>
                <a:latin typeface="Source Code Pro Medium"/>
                <a:ea typeface="Source Code Pro Medium"/>
                <a:cs typeface="Source Code Pro Medium"/>
                <a:sym typeface="Source Code Pro Medium"/>
              </a:rPr>
              <a:t> </a:t>
            </a:r>
            <a:endParaRPr sz="2450" dirty="0">
              <a:solidFill>
                <a:srgbClr val="000000"/>
              </a:solidFill>
              <a:latin typeface="Source Code Pro Medium"/>
              <a:ea typeface="Source Code Pro Medium"/>
              <a:cs typeface="Source Code Pro Medium"/>
              <a:sym typeface="Source Code Pro Medium"/>
            </a:endParaRPr>
          </a:p>
          <a:p>
            <a:pPr marL="0" lvl="0" indent="0" algn="l" rtl="0">
              <a:lnSpc>
                <a:spcPct val="90000"/>
              </a:lnSpc>
              <a:spcBef>
                <a:spcPts val="544"/>
              </a:spcBef>
              <a:spcAft>
                <a:spcPts val="0"/>
              </a:spcAft>
              <a:buClr>
                <a:schemeClr val="lt1"/>
              </a:buClr>
              <a:buSzPts val="2720"/>
              <a:buFont typeface="Arial"/>
              <a:buNone/>
            </a:pPr>
            <a:r>
              <a:rPr lang="en-US" sz="2450" dirty="0">
                <a:solidFill>
                  <a:srgbClr val="000000"/>
                </a:solidFill>
                <a:latin typeface="Source Code Pro Medium"/>
                <a:ea typeface="Source Code Pro Medium"/>
                <a:cs typeface="Source Code Pro Medium"/>
                <a:sym typeface="Source Code Pro Medium"/>
              </a:rPr>
              <a:t>            86 Men</a:t>
            </a:r>
            <a:endParaRPr sz="2450" dirty="0">
              <a:solidFill>
                <a:srgbClr val="000000"/>
              </a:solidFill>
              <a:latin typeface="Source Code Pro Medium"/>
              <a:ea typeface="Source Code Pro Medium"/>
              <a:cs typeface="Source Code Pro Medium"/>
              <a:sym typeface="Source Code Pro Medium"/>
            </a:endParaRPr>
          </a:p>
          <a:p>
            <a:pPr marL="0" lvl="0" indent="0" algn="l" rtl="0">
              <a:lnSpc>
                <a:spcPct val="90000"/>
              </a:lnSpc>
              <a:spcBef>
                <a:spcPts val="544"/>
              </a:spcBef>
              <a:spcAft>
                <a:spcPts val="0"/>
              </a:spcAft>
              <a:buClr>
                <a:schemeClr val="lt1"/>
              </a:buClr>
              <a:buSzPts val="2720"/>
              <a:buFont typeface="Arial"/>
              <a:buNone/>
            </a:pPr>
            <a:r>
              <a:rPr lang="en-US" sz="2450" dirty="0">
                <a:solidFill>
                  <a:srgbClr val="000000"/>
                </a:solidFill>
                <a:latin typeface="Source Code Pro Medium"/>
                <a:ea typeface="Source Code Pro Medium"/>
                <a:cs typeface="Source Code Pro Medium"/>
                <a:sym typeface="Source Code Pro Medium"/>
              </a:rPr>
              <a:t>            22 Women</a:t>
            </a:r>
            <a:endParaRPr sz="2450" dirty="0">
              <a:solidFill>
                <a:srgbClr val="000000"/>
              </a:solidFill>
              <a:latin typeface="Source Code Pro Medium"/>
              <a:ea typeface="Source Code Pro Medium"/>
              <a:cs typeface="Source Code Pro Medium"/>
              <a:sym typeface="Source Code Pro Medium"/>
            </a:endParaRPr>
          </a:p>
          <a:p>
            <a:pPr marL="342900" lvl="0" indent="-325755" algn="l" rtl="0">
              <a:lnSpc>
                <a:spcPct val="90000"/>
              </a:lnSpc>
              <a:spcBef>
                <a:spcPts val="544"/>
              </a:spcBef>
              <a:spcAft>
                <a:spcPts val="0"/>
              </a:spcAft>
              <a:buClr>
                <a:srgbClr val="000000"/>
              </a:buClr>
              <a:buSzPts val="2450"/>
              <a:buFont typeface="Source Code Pro Medium"/>
              <a:buChar char="•"/>
            </a:pPr>
            <a:r>
              <a:rPr lang="en-US" sz="2450" dirty="0">
                <a:solidFill>
                  <a:srgbClr val="000000"/>
                </a:solidFill>
                <a:latin typeface="Source Code Pro Medium"/>
                <a:ea typeface="Source Code Pro Medium"/>
                <a:cs typeface="Source Code Pro Medium"/>
                <a:sym typeface="Source Code Pro Medium"/>
              </a:rPr>
              <a:t>Spring 2019-2.95% of the total student population</a:t>
            </a:r>
            <a:endParaRPr sz="2450" dirty="0">
              <a:solidFill>
                <a:srgbClr val="000000"/>
              </a:solidFill>
              <a:latin typeface="Source Code Pro Medium"/>
              <a:ea typeface="Source Code Pro Medium"/>
              <a:cs typeface="Source Code Pro Medium"/>
              <a:sym typeface="Source Code Pro Medium"/>
            </a:endParaRPr>
          </a:p>
          <a:p>
            <a:pPr marL="0" lvl="0" indent="0" algn="l" rtl="0">
              <a:lnSpc>
                <a:spcPct val="90000"/>
              </a:lnSpc>
              <a:spcBef>
                <a:spcPts val="544"/>
              </a:spcBef>
              <a:spcAft>
                <a:spcPts val="0"/>
              </a:spcAft>
              <a:buClr>
                <a:schemeClr val="lt1"/>
              </a:buClr>
              <a:buSzPts val="2720"/>
              <a:buFont typeface="Arial"/>
              <a:buNone/>
            </a:pPr>
            <a:r>
              <a:rPr lang="en-US" sz="2450" dirty="0">
                <a:solidFill>
                  <a:srgbClr val="000000"/>
                </a:solidFill>
                <a:latin typeface="Source Code Pro Medium"/>
                <a:ea typeface="Source Code Pro Medium"/>
                <a:cs typeface="Source Code Pro Medium"/>
                <a:sym typeface="Source Code Pro Medium"/>
              </a:rPr>
              <a:t> </a:t>
            </a:r>
            <a:r>
              <a:rPr lang="en-US" sz="2450" b="1" dirty="0">
                <a:solidFill>
                  <a:srgbClr val="000000"/>
                </a:solidFill>
                <a:latin typeface="Source Code Pro"/>
                <a:ea typeface="Source Code Pro"/>
                <a:cs typeface="Source Code Pro"/>
                <a:sym typeface="Source Code Pro"/>
              </a:rPr>
              <a:t> 93 Students Identified as being a </a:t>
            </a:r>
            <a:r>
              <a:rPr lang="en-US" sz="2450" b="1" dirty="0" smtClean="0">
                <a:solidFill>
                  <a:srgbClr val="000000"/>
                </a:solidFill>
                <a:latin typeface="Source Code Pro"/>
                <a:ea typeface="Source Code Pro"/>
                <a:cs typeface="Source Code Pro"/>
                <a:sym typeface="Source Code Pro"/>
              </a:rPr>
              <a:t>    	Veteran</a:t>
            </a:r>
            <a:endParaRPr sz="2450" b="1" dirty="0">
              <a:solidFill>
                <a:srgbClr val="000000"/>
              </a:solidFill>
              <a:latin typeface="Source Code Pro"/>
              <a:ea typeface="Source Code Pro"/>
              <a:cs typeface="Source Code Pro"/>
              <a:sym typeface="Source Code Pro"/>
            </a:endParaRPr>
          </a:p>
          <a:p>
            <a:pPr marL="0" lvl="0" indent="0" algn="l" rtl="0">
              <a:lnSpc>
                <a:spcPct val="90000"/>
              </a:lnSpc>
              <a:spcBef>
                <a:spcPts val="544"/>
              </a:spcBef>
              <a:spcAft>
                <a:spcPts val="0"/>
              </a:spcAft>
              <a:buClr>
                <a:schemeClr val="lt1"/>
              </a:buClr>
              <a:buSzPts val="2720"/>
              <a:buFont typeface="Arial"/>
              <a:buNone/>
            </a:pPr>
            <a:r>
              <a:rPr lang="en-US" sz="2450" dirty="0">
                <a:solidFill>
                  <a:srgbClr val="000000"/>
                </a:solidFill>
                <a:latin typeface="Source Code Pro Medium"/>
                <a:ea typeface="Source Code Pro Medium"/>
                <a:cs typeface="Source Code Pro Medium"/>
                <a:sym typeface="Source Code Pro Medium"/>
              </a:rPr>
              <a:t>             74 Men</a:t>
            </a:r>
            <a:endParaRPr sz="2450" dirty="0">
              <a:solidFill>
                <a:srgbClr val="000000"/>
              </a:solidFill>
              <a:latin typeface="Source Code Pro Medium"/>
              <a:ea typeface="Source Code Pro Medium"/>
              <a:cs typeface="Source Code Pro Medium"/>
              <a:sym typeface="Source Code Pro Medium"/>
            </a:endParaRPr>
          </a:p>
          <a:p>
            <a:pPr marL="0" lvl="0" indent="0" algn="l" rtl="0">
              <a:lnSpc>
                <a:spcPct val="90000"/>
              </a:lnSpc>
              <a:spcBef>
                <a:spcPts val="544"/>
              </a:spcBef>
              <a:spcAft>
                <a:spcPts val="0"/>
              </a:spcAft>
              <a:buClr>
                <a:schemeClr val="lt1"/>
              </a:buClr>
              <a:buSzPts val="2720"/>
              <a:buFont typeface="Arial"/>
              <a:buNone/>
            </a:pPr>
            <a:r>
              <a:rPr lang="en-US" sz="2450" dirty="0">
                <a:solidFill>
                  <a:srgbClr val="000000"/>
                </a:solidFill>
                <a:latin typeface="Source Code Pro Medium"/>
                <a:ea typeface="Source Code Pro Medium"/>
                <a:cs typeface="Source Code Pro Medium"/>
                <a:sym typeface="Source Code Pro Medium"/>
              </a:rPr>
              <a:t>             19 Women</a:t>
            </a:r>
            <a:endParaRPr sz="2450" dirty="0">
              <a:solidFill>
                <a:srgbClr val="000000"/>
              </a:solidFill>
              <a:latin typeface="Source Code Pro Medium"/>
              <a:ea typeface="Source Code Pro Medium"/>
              <a:cs typeface="Source Code Pro Medium"/>
              <a:sym typeface="Source Code Pro Medium"/>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126450" y="95978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4500">
                <a:solidFill>
                  <a:srgbClr val="FFFFFF"/>
                </a:solidFill>
                <a:latin typeface="Source Code Pro SemiBold"/>
                <a:ea typeface="Source Code Pro SemiBold"/>
                <a:cs typeface="Source Code Pro SemiBold"/>
                <a:sym typeface="Source Code Pro SemiBold"/>
              </a:rPr>
              <a:t>Military Experience: Deployments</a:t>
            </a:r>
            <a:br>
              <a:rPr lang="en-US" sz="4500">
                <a:solidFill>
                  <a:srgbClr val="FFFFFF"/>
                </a:solidFill>
                <a:latin typeface="Source Code Pro SemiBold"/>
                <a:ea typeface="Source Code Pro SemiBold"/>
                <a:cs typeface="Source Code Pro SemiBold"/>
                <a:sym typeface="Source Code Pro SemiBold"/>
              </a:rPr>
            </a:br>
            <a:endParaRPr sz="4500">
              <a:solidFill>
                <a:srgbClr val="FFFFFF"/>
              </a:solidFill>
              <a:latin typeface="Source Code Pro SemiBold"/>
              <a:ea typeface="Source Code Pro SemiBold"/>
              <a:cs typeface="Source Code Pro SemiBold"/>
              <a:sym typeface="Source Code Pro SemiBold"/>
            </a:endParaRPr>
          </a:p>
        </p:txBody>
      </p:sp>
      <p:sp>
        <p:nvSpPr>
          <p:cNvPr id="115" name="Google Shape;115;p18"/>
          <p:cNvSpPr txBox="1">
            <a:spLocks noGrp="1"/>
          </p:cNvSpPr>
          <p:nvPr>
            <p:ph type="body" idx="1"/>
          </p:nvPr>
        </p:nvSpPr>
        <p:spPr>
          <a:xfrm>
            <a:off x="228600" y="1872762"/>
            <a:ext cx="8686800" cy="52052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960"/>
              <a:buNone/>
            </a:pPr>
            <a:endParaRPr sz="2960" dirty="0"/>
          </a:p>
          <a:p>
            <a:pPr marL="0" lvl="0" indent="0" algn="l" rtl="0">
              <a:lnSpc>
                <a:spcPct val="80000"/>
              </a:lnSpc>
              <a:spcBef>
                <a:spcPts val="592"/>
              </a:spcBef>
              <a:spcAft>
                <a:spcPts val="0"/>
              </a:spcAft>
              <a:buClr>
                <a:schemeClr val="dk1"/>
              </a:buClr>
              <a:buSzPts val="2960"/>
              <a:buNone/>
            </a:pPr>
            <a:r>
              <a:rPr lang="en-US" sz="2960" dirty="0"/>
              <a:t>•</a:t>
            </a:r>
            <a:r>
              <a:rPr lang="en-US" sz="2450" dirty="0"/>
              <a:t>  </a:t>
            </a:r>
            <a:r>
              <a:rPr lang="en-US" sz="2450" dirty="0">
                <a:latin typeface="Source Code Pro SemiBold"/>
                <a:ea typeface="Source Code Pro SemiBold"/>
                <a:cs typeface="Source Code Pro SemiBold"/>
                <a:sym typeface="Source Code Pro SemiBold"/>
              </a:rPr>
              <a:t>Deployments last from 6-18 months</a:t>
            </a:r>
            <a:endParaRPr sz="2450" dirty="0">
              <a:latin typeface="Source Code Pro SemiBold"/>
              <a:ea typeface="Source Code Pro SemiBold"/>
              <a:cs typeface="Source Code Pro SemiBold"/>
              <a:sym typeface="Source Code Pro SemiBold"/>
            </a:endParaRPr>
          </a:p>
          <a:p>
            <a:pPr marL="342900" lvl="0" indent="-310515" algn="l" rtl="0">
              <a:lnSpc>
                <a:spcPct val="80000"/>
              </a:lnSpc>
              <a:spcBef>
                <a:spcPts val="592"/>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Multiple deployments</a:t>
            </a:r>
            <a:endParaRPr sz="2450" dirty="0">
              <a:latin typeface="Source Code Pro SemiBold"/>
              <a:ea typeface="Source Code Pro SemiBold"/>
              <a:cs typeface="Source Code Pro SemiBold"/>
              <a:sym typeface="Source Code Pro SemiBold"/>
            </a:endParaRPr>
          </a:p>
          <a:p>
            <a:pPr marL="342900" lvl="0" indent="-310515" algn="l" rtl="0">
              <a:lnSpc>
                <a:spcPct val="80000"/>
              </a:lnSpc>
              <a:spcBef>
                <a:spcPts val="592"/>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Some serve more than one deployment before being discharged from the military</a:t>
            </a:r>
            <a:endParaRPr sz="2450" dirty="0">
              <a:latin typeface="Source Code Pro SemiBold"/>
              <a:ea typeface="Source Code Pro SemiBold"/>
              <a:cs typeface="Source Code Pro SemiBold"/>
              <a:sym typeface="Source Code Pro SemiBold"/>
            </a:endParaRPr>
          </a:p>
          <a:p>
            <a:pPr marL="342900" lvl="0" indent="-310515" algn="l" rtl="0">
              <a:lnSpc>
                <a:spcPct val="80000"/>
              </a:lnSpc>
              <a:spcBef>
                <a:spcPts val="592"/>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Over 350,000 have experienced two or more deployments</a:t>
            </a:r>
            <a:endParaRPr sz="2450" dirty="0">
              <a:latin typeface="Source Code Pro SemiBold"/>
              <a:ea typeface="Source Code Pro SemiBold"/>
              <a:cs typeface="Source Code Pro SemiBold"/>
              <a:sym typeface="Source Code Pro SemiBold"/>
            </a:endParaRPr>
          </a:p>
          <a:p>
            <a:pPr marL="342900" lvl="0" indent="-310515" algn="l" rtl="0">
              <a:lnSpc>
                <a:spcPct val="80000"/>
              </a:lnSpc>
              <a:spcBef>
                <a:spcPts val="592"/>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Emotional Cycle of </a:t>
            </a:r>
            <a:r>
              <a:rPr lang="en-US" sz="2450" dirty="0" smtClean="0">
                <a:latin typeface="Source Code Pro SemiBold"/>
                <a:ea typeface="Source Code Pro SemiBold"/>
                <a:cs typeface="Source Code Pro SemiBold"/>
                <a:sym typeface="Source Code Pro SemiBold"/>
              </a:rPr>
              <a:t>Deployment:</a:t>
            </a:r>
            <a:endParaRPr lang="en-US" sz="2450" dirty="0">
              <a:latin typeface="Source Code Pro SemiBold"/>
              <a:ea typeface="Source Code Pro SemiBold"/>
              <a:cs typeface="Source Code Pro SemiBold"/>
              <a:sym typeface="Source Code Pro SemiBold"/>
            </a:endParaRPr>
          </a:p>
          <a:p>
            <a:pPr marL="32385" lvl="0" indent="0" algn="l" rtl="0">
              <a:lnSpc>
                <a:spcPct val="80000"/>
              </a:lnSpc>
              <a:spcBef>
                <a:spcPts val="592"/>
              </a:spcBef>
              <a:spcAft>
                <a:spcPts val="0"/>
              </a:spcAft>
              <a:buClr>
                <a:schemeClr val="dk1"/>
              </a:buClr>
              <a:buSzPts val="2450"/>
              <a:buNone/>
            </a:pPr>
            <a:r>
              <a:rPr lang="en-US" sz="2450" dirty="0">
                <a:latin typeface="Source Code Pro SemiBold"/>
                <a:ea typeface="Source Code Pro SemiBold"/>
                <a:cs typeface="Source Code Pro SemiBold"/>
                <a:sym typeface="Source Code Pro SemiBold"/>
              </a:rPr>
              <a:t>	</a:t>
            </a:r>
            <a:r>
              <a:rPr lang="en-US" sz="2450" dirty="0" smtClean="0">
                <a:latin typeface="Source Code Pro SemiBold"/>
                <a:ea typeface="Source Code Pro SemiBold"/>
                <a:cs typeface="Source Code Pro SemiBold"/>
                <a:sym typeface="Source Code Pro SemiBold"/>
              </a:rPr>
              <a:t>Pre-Deployment </a:t>
            </a:r>
          </a:p>
          <a:p>
            <a:pPr marL="32385" lvl="0" indent="0" algn="l" rtl="0">
              <a:lnSpc>
                <a:spcPct val="80000"/>
              </a:lnSpc>
              <a:spcBef>
                <a:spcPts val="592"/>
              </a:spcBef>
              <a:spcAft>
                <a:spcPts val="0"/>
              </a:spcAft>
              <a:buClr>
                <a:schemeClr val="dk1"/>
              </a:buClr>
              <a:buSzPts val="2450"/>
              <a:buNone/>
            </a:pPr>
            <a:r>
              <a:rPr lang="en-US" sz="2450" dirty="0">
                <a:latin typeface="Source Code Pro SemiBold"/>
                <a:ea typeface="Source Code Pro SemiBold"/>
                <a:cs typeface="Source Code Pro SemiBold"/>
                <a:sym typeface="Source Code Pro SemiBold"/>
              </a:rPr>
              <a:t>	</a:t>
            </a:r>
            <a:r>
              <a:rPr lang="en-US" sz="2450" dirty="0" smtClean="0">
                <a:latin typeface="Source Code Pro SemiBold"/>
                <a:ea typeface="Source Code Pro SemiBold"/>
                <a:cs typeface="Source Code Pro SemiBold"/>
                <a:sym typeface="Source Code Pro SemiBold"/>
              </a:rPr>
              <a:t>Deployment</a:t>
            </a:r>
          </a:p>
          <a:p>
            <a:pPr marL="32385" lvl="0" indent="0" algn="l" rtl="0">
              <a:lnSpc>
                <a:spcPct val="80000"/>
              </a:lnSpc>
              <a:spcBef>
                <a:spcPts val="592"/>
              </a:spcBef>
              <a:spcAft>
                <a:spcPts val="0"/>
              </a:spcAft>
              <a:buClr>
                <a:schemeClr val="dk1"/>
              </a:buClr>
              <a:buSzPts val="2450"/>
              <a:buNone/>
            </a:pPr>
            <a:r>
              <a:rPr lang="en-US" sz="2450" dirty="0">
                <a:latin typeface="Source Code Pro SemiBold"/>
                <a:ea typeface="Source Code Pro SemiBold"/>
                <a:cs typeface="Source Code Pro SemiBold"/>
                <a:sym typeface="Source Code Pro SemiBold"/>
              </a:rPr>
              <a:t>	</a:t>
            </a:r>
            <a:r>
              <a:rPr lang="en-US" sz="2450" dirty="0" smtClean="0">
                <a:latin typeface="Source Code Pro SemiBold"/>
                <a:ea typeface="Source Code Pro SemiBold"/>
                <a:cs typeface="Source Code Pro SemiBold"/>
                <a:sym typeface="Source Code Pro SemiBold"/>
              </a:rPr>
              <a:t>Sustainment</a:t>
            </a:r>
          </a:p>
          <a:p>
            <a:pPr marL="32385" lvl="0" indent="0" algn="l" rtl="0">
              <a:lnSpc>
                <a:spcPct val="80000"/>
              </a:lnSpc>
              <a:spcBef>
                <a:spcPts val="592"/>
              </a:spcBef>
              <a:spcAft>
                <a:spcPts val="0"/>
              </a:spcAft>
              <a:buClr>
                <a:schemeClr val="dk1"/>
              </a:buClr>
              <a:buSzPts val="2450"/>
              <a:buNone/>
            </a:pPr>
            <a:r>
              <a:rPr lang="en-US" sz="2450" dirty="0">
                <a:latin typeface="Source Code Pro SemiBold"/>
                <a:ea typeface="Source Code Pro SemiBold"/>
                <a:cs typeface="Source Code Pro SemiBold"/>
                <a:sym typeface="Source Code Pro SemiBold"/>
              </a:rPr>
              <a:t>	</a:t>
            </a:r>
            <a:r>
              <a:rPr lang="en-US" sz="2450" dirty="0" smtClean="0">
                <a:latin typeface="Source Code Pro SemiBold"/>
                <a:ea typeface="Source Code Pro SemiBold"/>
                <a:cs typeface="Source Code Pro SemiBold"/>
                <a:sym typeface="Source Code Pro SemiBold"/>
              </a:rPr>
              <a:t>Re-Deployment</a:t>
            </a:r>
          </a:p>
          <a:p>
            <a:pPr marL="32385" lvl="0" indent="0" algn="l" rtl="0">
              <a:lnSpc>
                <a:spcPct val="80000"/>
              </a:lnSpc>
              <a:spcBef>
                <a:spcPts val="592"/>
              </a:spcBef>
              <a:spcAft>
                <a:spcPts val="0"/>
              </a:spcAft>
              <a:buClr>
                <a:schemeClr val="dk1"/>
              </a:buClr>
              <a:buSzPts val="2450"/>
              <a:buNone/>
            </a:pPr>
            <a:r>
              <a:rPr lang="en-US" sz="2450" dirty="0">
                <a:latin typeface="Source Code Pro SemiBold"/>
                <a:ea typeface="Source Code Pro SemiBold"/>
                <a:cs typeface="Source Code Pro SemiBold"/>
                <a:sym typeface="Source Code Pro SemiBold"/>
              </a:rPr>
              <a:t>	</a:t>
            </a:r>
            <a:r>
              <a:rPr lang="en-US" sz="2450" dirty="0" smtClean="0">
                <a:latin typeface="Source Code Pro SemiBold"/>
                <a:ea typeface="Source Code Pro SemiBold"/>
                <a:cs typeface="Source Code Pro SemiBold"/>
                <a:sym typeface="Source Code Pro SemiBold"/>
              </a:rPr>
              <a:t>Post-Deployment</a:t>
            </a:r>
            <a:endParaRPr sz="245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121" name="Google Shape;121;p19"/>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pic>
        <p:nvPicPr>
          <p:cNvPr id="122" name="Google Shape;122;p19"/>
          <p:cNvPicPr preferRelativeResize="0"/>
          <p:nvPr/>
        </p:nvPicPr>
        <p:blipFill rotWithShape="1">
          <a:blip r:embed="rId3">
            <a:alphaModFix/>
          </a:blip>
          <a:srcRect/>
          <a:stretch/>
        </p:blipFill>
        <p:spPr>
          <a:xfrm>
            <a:off x="2" y="76200"/>
            <a:ext cx="9220197" cy="6857999"/>
          </a:xfrm>
          <a:prstGeom prst="rect">
            <a:avLst/>
          </a:prstGeom>
          <a:noFill/>
          <a:ln w="127000" cap="sq" cmpd="sng">
            <a:solidFill>
              <a:srgbClr val="000000"/>
            </a:solidFill>
            <a:prstDash val="solid"/>
            <a:miter lim="800000"/>
            <a:headEnd type="none" w="sm" len="sm"/>
            <a:tailEnd type="none" w="sm" len="sm"/>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6"/>
          <p:cNvSpPr txBox="1">
            <a:spLocks noGrp="1"/>
          </p:cNvSpPr>
          <p:nvPr>
            <p:ph type="title"/>
          </p:nvPr>
        </p:nvSpPr>
        <p:spPr>
          <a:xfrm>
            <a:off x="149175" y="84208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a:solidFill>
                  <a:srgbClr val="FFFFFF"/>
                </a:solidFill>
                <a:latin typeface="Montserrat SemiBold"/>
                <a:ea typeface="Montserrat SemiBold"/>
                <a:cs typeface="Montserrat SemiBold"/>
                <a:sym typeface="Montserrat SemiBold"/>
              </a:rPr>
              <a:t>Family Members/Dependents</a:t>
            </a:r>
            <a:endParaRPr>
              <a:solidFill>
                <a:srgbClr val="FFFFFF"/>
              </a:solidFill>
              <a:latin typeface="Montserrat SemiBold"/>
              <a:ea typeface="Montserrat SemiBold"/>
              <a:cs typeface="Montserrat SemiBold"/>
              <a:sym typeface="Montserrat SemiBold"/>
            </a:endParaRPr>
          </a:p>
        </p:txBody>
      </p:sp>
      <p:sp>
        <p:nvSpPr>
          <p:cNvPr id="164" name="Google Shape;164;p26"/>
          <p:cNvSpPr txBox="1">
            <a:spLocks noGrp="1"/>
          </p:cNvSpPr>
          <p:nvPr>
            <p:ph type="body" idx="1"/>
          </p:nvPr>
        </p:nvSpPr>
        <p:spPr>
          <a:xfrm>
            <a:off x="457200" y="2410825"/>
            <a:ext cx="8229600" cy="4526100"/>
          </a:xfrm>
          <a:prstGeom prst="rect">
            <a:avLst/>
          </a:prstGeom>
          <a:noFill/>
          <a:ln>
            <a:noFill/>
          </a:ln>
        </p:spPr>
        <p:txBody>
          <a:bodyPr spcFirstLastPara="1" wrap="square" lIns="91425" tIns="45700" rIns="91425" bIns="45700" anchor="t" anchorCtr="0">
            <a:noAutofit/>
          </a:bodyPr>
          <a:lstStyle/>
          <a:p>
            <a:pPr marL="342900" lvl="0" indent="-295275" algn="l" rtl="0">
              <a:spcBef>
                <a:spcPts val="0"/>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Family Members or dependents also experience challenges</a:t>
            </a:r>
            <a:endParaRPr sz="2450" dirty="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Birth of a child while their spouse/dependent is away</a:t>
            </a:r>
            <a:endParaRPr sz="2450" dirty="0">
              <a:latin typeface="Source Code Pro SemiBold"/>
              <a:ea typeface="Source Code Pro SemiBold"/>
              <a:cs typeface="Source Code Pro SemiBold"/>
              <a:sym typeface="Source Code Pro SemiBold"/>
            </a:endParaRPr>
          </a:p>
          <a:p>
            <a:pPr marL="342900" lvl="0" indent="-295275" algn="l" rtl="0">
              <a:spcBef>
                <a:spcPts val="640"/>
              </a:spcBef>
              <a:spcAft>
                <a:spcPts val="0"/>
              </a:spcAft>
              <a:buClr>
                <a:schemeClr val="dk1"/>
              </a:buClr>
              <a:buSzPts val="2450"/>
              <a:buFont typeface="Source Code Pro SemiBold"/>
              <a:buChar char="•"/>
            </a:pPr>
            <a:r>
              <a:rPr lang="en-US" sz="2450" dirty="0">
                <a:latin typeface="Source Code Pro SemiBold"/>
                <a:ea typeface="Source Code Pro SemiBold"/>
                <a:cs typeface="Source Code Pro SemiBold"/>
                <a:sym typeface="Source Code Pro SemiBold"/>
              </a:rPr>
              <a:t>Readjusting to life </a:t>
            </a:r>
            <a:r>
              <a:rPr lang="en-US" sz="2450" dirty="0" smtClean="0">
                <a:latin typeface="Source Code Pro SemiBold"/>
                <a:ea typeface="Source Code Pro SemiBold"/>
                <a:cs typeface="Source Code Pro SemiBold"/>
                <a:sym typeface="Source Code Pro SemiBold"/>
              </a:rPr>
              <a:t>without </a:t>
            </a:r>
            <a:r>
              <a:rPr lang="en-US" sz="2450" dirty="0">
                <a:latin typeface="Source Code Pro SemiBold"/>
                <a:ea typeface="Source Code Pro SemiBold"/>
                <a:cs typeface="Source Code Pro SemiBold"/>
                <a:sym typeface="Source Code Pro SemiBold"/>
              </a:rPr>
              <a:t>spouse</a:t>
            </a:r>
            <a:endParaRPr sz="2450" dirty="0">
              <a:latin typeface="Source Code Pro SemiBold"/>
              <a:ea typeface="Source Code Pro SemiBold"/>
              <a:cs typeface="Source Code Pro SemiBold"/>
              <a:sym typeface="Source Code Pro SemiBold"/>
            </a:endParaRPr>
          </a:p>
          <a:p>
            <a:pPr marL="0" lvl="0" indent="0" algn="l" rtl="0">
              <a:spcBef>
                <a:spcPts val="640"/>
              </a:spcBef>
              <a:spcAft>
                <a:spcPts val="0"/>
              </a:spcAft>
              <a:buClr>
                <a:schemeClr val="dk1"/>
              </a:buClr>
              <a:buSzPts val="3200"/>
              <a:buNone/>
            </a:pPr>
            <a:r>
              <a:rPr lang="en-US" dirty="0"/>
              <a:t> </a:t>
            </a:r>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sz="6000">
                <a:solidFill>
                  <a:srgbClr val="FFFFFF"/>
                </a:solidFill>
                <a:latin typeface="Montserrat SemiBold"/>
                <a:ea typeface="Montserrat SemiBold"/>
                <a:cs typeface="Montserrat SemiBold"/>
                <a:sym typeface="Montserrat SemiBold"/>
              </a:rPr>
              <a:t>Veteran Students Strengths</a:t>
            </a:r>
            <a:endParaRPr sz="6000">
              <a:solidFill>
                <a:srgbClr val="FFFFFF"/>
              </a:solidFill>
              <a:latin typeface="Montserrat SemiBold"/>
              <a:ea typeface="Montserrat SemiBold"/>
              <a:cs typeface="Montserrat SemiBold"/>
              <a:sym typeface="Montserrat SemiBold"/>
            </a:endParaRPr>
          </a:p>
        </p:txBody>
      </p:sp>
      <p:sp>
        <p:nvSpPr>
          <p:cNvPr id="170" name="Google Shape;170;p27"/>
          <p:cNvSpPr txBox="1">
            <a:spLocks noGrp="1"/>
          </p:cNvSpPr>
          <p:nvPr>
            <p:ph type="body" idx="1"/>
          </p:nvPr>
        </p:nvSpPr>
        <p:spPr>
          <a:xfrm>
            <a:off x="457200" y="1666612"/>
            <a:ext cx="8229600" cy="45261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480"/>
              <a:buNone/>
            </a:pPr>
            <a:r>
              <a:rPr lang="en-US" sz="2480" b="1" dirty="0" smtClean="0">
                <a:latin typeface="Source Code Pro"/>
                <a:ea typeface="Source Code Pro"/>
                <a:cs typeface="Source Code Pro"/>
                <a:sym typeface="Source Code Pro"/>
              </a:rPr>
              <a:t>Veterans/Active Service Members (ASMs) </a:t>
            </a:r>
            <a:r>
              <a:rPr lang="en-US" sz="2480" b="1" dirty="0">
                <a:latin typeface="Source Code Pro"/>
                <a:ea typeface="Source Code Pro"/>
                <a:cs typeface="Source Code Pro"/>
                <a:sym typeface="Source Code Pro"/>
              </a:rPr>
              <a:t>transitioning out of the military onto college campuses bring a unique perspective</a:t>
            </a:r>
            <a:endParaRPr b="1" dirty="0">
              <a:latin typeface="Source Code Pro"/>
              <a:ea typeface="Source Code Pro"/>
              <a:cs typeface="Source Code Pro"/>
              <a:sym typeface="Source Code Pro"/>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Military </a:t>
            </a:r>
            <a:r>
              <a:rPr lang="en-US" sz="2480" dirty="0">
                <a:latin typeface="Source Code Pro SemiBold"/>
                <a:ea typeface="Source Code Pro SemiBold"/>
                <a:cs typeface="Source Code Pro SemiBold"/>
                <a:sym typeface="Source Code Pro SemiBold"/>
              </a:rPr>
              <a:t>training</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Life </a:t>
            </a:r>
            <a:r>
              <a:rPr lang="en-US" sz="2480" dirty="0">
                <a:latin typeface="Source Code Pro SemiBold"/>
                <a:ea typeface="Source Code Pro SemiBold"/>
                <a:cs typeface="Source Code Pro SemiBold"/>
                <a:sym typeface="Source Code Pro SemiBold"/>
              </a:rPr>
              <a:t>experience</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Established </a:t>
            </a:r>
            <a:r>
              <a:rPr lang="en-US" sz="2480" dirty="0">
                <a:latin typeface="Source Code Pro SemiBold"/>
                <a:ea typeface="Source Code Pro SemiBold"/>
                <a:cs typeface="Source Code Pro SemiBold"/>
                <a:sym typeface="Source Code Pro SemiBold"/>
              </a:rPr>
              <a:t>identity</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A </a:t>
            </a:r>
            <a:r>
              <a:rPr lang="en-US" sz="2480" dirty="0">
                <a:latin typeface="Source Code Pro SemiBold"/>
                <a:ea typeface="Source Code Pro SemiBold"/>
                <a:cs typeface="Source Code Pro SemiBold"/>
                <a:sym typeface="Source Code Pro SemiBold"/>
              </a:rPr>
              <a:t>more worldly view</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b="1" dirty="0">
                <a:latin typeface="Source Code Pro"/>
                <a:ea typeface="Source Code Pro"/>
                <a:cs typeface="Source Code Pro"/>
                <a:sym typeface="Source Code Pro"/>
              </a:rPr>
              <a:t>Skills taught in the military help students to be successful</a:t>
            </a:r>
            <a:endParaRPr b="1" dirty="0">
              <a:latin typeface="Source Code Pro"/>
              <a:ea typeface="Source Code Pro"/>
              <a:cs typeface="Source Code Pro"/>
              <a:sym typeface="Source Code Pro"/>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Leadership</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Motivation</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Time </a:t>
            </a:r>
            <a:r>
              <a:rPr lang="en-US" sz="2480" dirty="0">
                <a:latin typeface="Source Code Pro SemiBold"/>
                <a:ea typeface="Source Code Pro SemiBold"/>
                <a:cs typeface="Source Code Pro SemiBold"/>
                <a:sym typeface="Source Code Pro SemiBold"/>
              </a:rPr>
              <a:t>management</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Work </a:t>
            </a:r>
            <a:r>
              <a:rPr lang="en-US" sz="2480" dirty="0">
                <a:latin typeface="Source Code Pro SemiBold"/>
                <a:ea typeface="Source Code Pro SemiBold"/>
                <a:cs typeface="Source Code Pro SemiBold"/>
                <a:sym typeface="Source Code Pro SemiBold"/>
              </a:rPr>
              <a:t>ethic</a:t>
            </a:r>
            <a:endParaRPr dirty="0">
              <a:latin typeface="Source Code Pro SemiBold"/>
              <a:ea typeface="Source Code Pro SemiBold"/>
              <a:cs typeface="Source Code Pro SemiBold"/>
              <a:sym typeface="Source Code Pro SemiBold"/>
            </a:endParaRPr>
          </a:p>
          <a:p>
            <a:pPr marL="0" lvl="0" indent="0" algn="l" rtl="0">
              <a:lnSpc>
                <a:spcPct val="80000"/>
              </a:lnSpc>
              <a:spcBef>
                <a:spcPts val="496"/>
              </a:spcBef>
              <a:spcAft>
                <a:spcPts val="0"/>
              </a:spcAft>
              <a:buClr>
                <a:schemeClr val="dk1"/>
              </a:buClr>
              <a:buSzPts val="2480"/>
              <a:buNone/>
            </a:pPr>
            <a:r>
              <a:rPr lang="en-US" sz="2480" dirty="0" smtClean="0">
                <a:latin typeface="Source Code Pro SemiBold"/>
                <a:ea typeface="Source Code Pro SemiBold"/>
                <a:cs typeface="Source Code Pro SemiBold"/>
                <a:sym typeface="Source Code Pro SemiBold"/>
              </a:rPr>
              <a:t>	Stress </a:t>
            </a:r>
            <a:r>
              <a:rPr lang="en-US" sz="2480" dirty="0">
                <a:latin typeface="Source Code Pro SemiBold"/>
                <a:ea typeface="Source Code Pro SemiBold"/>
                <a:cs typeface="Source Code Pro SemiBold"/>
                <a:sym typeface="Source Code Pro SemiBold"/>
              </a:rPr>
              <a:t>management</a:t>
            </a:r>
            <a:endParaRPr sz="2480" dirty="0">
              <a:latin typeface="Source Code Pro SemiBold"/>
              <a:ea typeface="Source Code Pro SemiBold"/>
              <a:cs typeface="Source Code Pro SemiBold"/>
              <a:sym typeface="Source Code Pro SemiBo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2045</Words>
  <Application>Microsoft Office PowerPoint</Application>
  <PresentationFormat>On-screen Show (4:3)</PresentationFormat>
  <Paragraphs>288</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Source Code Pro</vt:lpstr>
      <vt:lpstr>Calibri</vt:lpstr>
      <vt:lpstr>Source Code Pro SemiBold</vt:lpstr>
      <vt:lpstr>Source Code Pro Medium</vt:lpstr>
      <vt:lpstr>Montserrat SemiBold</vt:lpstr>
      <vt:lpstr>Montserrat</vt:lpstr>
      <vt:lpstr>Office Theme</vt:lpstr>
      <vt:lpstr>Shepherd University Green Zone Training </vt:lpstr>
      <vt:lpstr>OBJECTIVE </vt:lpstr>
      <vt:lpstr>What is A Green Zone Ally?</vt:lpstr>
      <vt:lpstr>Today’s Veterans</vt:lpstr>
      <vt:lpstr>Shepherd University Veteran Demographics</vt:lpstr>
      <vt:lpstr>Military Experience: Deployments </vt:lpstr>
      <vt:lpstr>PowerPoint Presentation</vt:lpstr>
      <vt:lpstr>Family Members/Dependents</vt:lpstr>
      <vt:lpstr>Veteran Students Strengths</vt:lpstr>
      <vt:lpstr>Marketable Skills</vt:lpstr>
      <vt:lpstr>Transition Challenges</vt:lpstr>
      <vt:lpstr>Transition Challenges CONT.</vt:lpstr>
      <vt:lpstr>Students with Disabilities</vt:lpstr>
      <vt:lpstr>Wounds of War</vt:lpstr>
      <vt:lpstr>Spinal Cord Injury (SCI)</vt:lpstr>
      <vt:lpstr>Military Sexual Trauma (MST)</vt:lpstr>
      <vt:lpstr>Post-Traumatic Stress Disorder (PTSD)</vt:lpstr>
      <vt:lpstr>PTSD in the Classroom</vt:lpstr>
      <vt:lpstr>Traumatic Brain Injury (TBI)</vt:lpstr>
      <vt:lpstr>TBI CONT.</vt:lpstr>
      <vt:lpstr>TBI Symptoms </vt:lpstr>
      <vt:lpstr>TBI in the Classroom</vt:lpstr>
      <vt:lpstr>Potential Classroom Scenarios</vt:lpstr>
      <vt:lpstr>Top Ten Green Zone tips</vt:lpstr>
      <vt:lpstr>Top Ten Green Zone tips Contd.</vt:lpstr>
      <vt:lpstr>Examples of Acceptable Questions to ask a Veteran</vt:lpstr>
      <vt:lpstr>Examples of Questions to not ask a Veteran</vt:lpstr>
      <vt:lpstr>What Green Zone allies should know</vt:lpstr>
      <vt:lpstr>Shepherd University Veteran Resources</vt:lpstr>
      <vt:lpstr>Veteran Resources CONT.</vt:lpstr>
      <vt:lpstr>Veteran Resources CONT.</vt:lpstr>
      <vt:lpstr>Off Campus Veteran Resources</vt:lpstr>
      <vt:lpstr>References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Shepherd University Green Zone Training</dc:title>
  <dc:creator>Mary Beth Myers</dc:creator>
  <cp:lastModifiedBy>shollida</cp:lastModifiedBy>
  <cp:revision>21</cp:revision>
  <cp:lastPrinted>2019-10-21T13:42:33Z</cp:lastPrinted>
  <dcterms:modified xsi:type="dcterms:W3CDTF">2019-10-23T14:09:32Z</dcterms:modified>
</cp:coreProperties>
</file>