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17.xml" ContentType="application/vnd.openxmlformats-officedocument.presentationml.tags+xml"/>
  <Override PartName="/ppt/notesSlides/notesSlide1.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notesSlides/notesSlide2.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3.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4.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5.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notesSlides/notesSlide6.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notesSlides/notesSlide7.xml" ContentType="application/vnd.openxmlformats-officedocument.presentationml.notesSlide+xml"/>
  <Override PartName="/ppt/tags/tag30.xml" ContentType="application/vnd.openxmlformats-officedocument.presentationml.tags+xml"/>
  <Override PartName="/ppt/tags/tag31.xml" ContentType="application/vnd.openxmlformats-officedocument.presentationml.tags+xml"/>
  <Override PartName="/ppt/notesSlides/notesSlide8.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notesSlides/notesSlide9.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notesSlides/notesSlide10.xml" ContentType="application/vnd.openxmlformats-officedocument.presentationml.notesSlide+xml"/>
  <Override PartName="/ppt/tags/tag36.xml" ContentType="application/vnd.openxmlformats-officedocument.presentationml.tags+xml"/>
  <Override PartName="/ppt/notesSlides/notesSlide11.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notesSlides/notesSlide12.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notesSlides/notesSlide13.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notesSlides/notesSlide14.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notesSlides/notesSlide15.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notesSlides/notesSlide16.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notesSlides/notesSlide17.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notesSlides/notesSlide18.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notesSlides/notesSlide19.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notesSlides/notesSlide20.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notesSlides/notesSlide21.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notesSlides/notesSlide22.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notesSlides/notesSlide23.xml" ContentType="application/vnd.openxmlformats-officedocument.presentationml.notesSlide+xml"/>
  <Override PartName="/ppt/tags/tag61.xml" ContentType="application/vnd.openxmlformats-officedocument.presentationml.tags+xml"/>
  <Override PartName="/ppt/tags/tag62.xml" ContentType="application/vnd.openxmlformats-officedocument.presentationml.tags+xml"/>
  <Override PartName="/ppt/notesSlides/notesSlide24.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notesSlides/notesSlide2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65.xml" ContentType="application/vnd.openxmlformats-officedocument.presentationml.tags+xml"/>
  <Override PartName="/ppt/tags/tag66.xml" ContentType="application/vnd.openxmlformats-officedocument.presentationml.tags+xml"/>
  <Override PartName="/ppt/notesSlides/notesSlide26.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notesSlides/notesSlide27.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notesSlides/notesSlide28.xml" ContentType="application/vnd.openxmlformats-officedocument.presentationml.notesSlide+xml"/>
  <Override PartName="/ppt/tags/tag71.xml" ContentType="application/vnd.openxmlformats-officedocument.presentationml.tags+xml"/>
  <Override PartName="/ppt/tags/tag72.xml" ContentType="application/vnd.openxmlformats-officedocument.presentationml.tags+xml"/>
  <Override PartName="/ppt/notesSlides/notesSlide29.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notesSlides/notesSlide30.xml" ContentType="application/vnd.openxmlformats-officedocument.presentationml.notesSlide+xml"/>
  <Override PartName="/ppt/tags/tag75.xml" ContentType="application/vnd.openxmlformats-officedocument.presentationml.tags+xml"/>
  <Override PartName="/ppt/tags/tag76.xml" ContentType="application/vnd.openxmlformats-officedocument.presentationml.tags+xml"/>
  <Override PartName="/ppt/notesSlides/notesSlide31.xml" ContentType="application/vnd.openxmlformats-officedocument.presentationml.notesSlide+xml"/>
  <Override PartName="/ppt/tags/tag77.xml" ContentType="application/vnd.openxmlformats-officedocument.presentationml.tags+xml"/>
  <Override PartName="/ppt/notesSlides/notesSlide32.xml" ContentType="application/vnd.openxmlformats-officedocument.presentationml.notesSlide+xml"/>
  <Override PartName="/ppt/tags/tag7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2"/>
    <p:sldMasterId id="2147483768" r:id="rId3"/>
  </p:sldMasterIdLst>
  <p:notesMasterIdLst>
    <p:notesMasterId r:id="rId36"/>
  </p:notesMasterIdLst>
  <p:handoutMasterIdLst>
    <p:handoutMasterId r:id="rId37"/>
  </p:handoutMasterIdLst>
  <p:sldIdLst>
    <p:sldId id="318" r:id="rId4"/>
    <p:sldId id="319" r:id="rId5"/>
    <p:sldId id="295" r:id="rId6"/>
    <p:sldId id="257" r:id="rId7"/>
    <p:sldId id="301" r:id="rId8"/>
    <p:sldId id="262" r:id="rId9"/>
    <p:sldId id="313" r:id="rId10"/>
    <p:sldId id="320" r:id="rId11"/>
    <p:sldId id="309" r:id="rId12"/>
    <p:sldId id="321" r:id="rId13"/>
    <p:sldId id="303" r:id="rId14"/>
    <p:sldId id="261" r:id="rId15"/>
    <p:sldId id="302" r:id="rId16"/>
    <p:sldId id="279" r:id="rId17"/>
    <p:sldId id="322" r:id="rId18"/>
    <p:sldId id="304" r:id="rId19"/>
    <p:sldId id="300" r:id="rId20"/>
    <p:sldId id="274" r:id="rId21"/>
    <p:sldId id="272" r:id="rId22"/>
    <p:sldId id="290" r:id="rId23"/>
    <p:sldId id="294" r:id="rId24"/>
    <p:sldId id="292" r:id="rId25"/>
    <p:sldId id="277" r:id="rId26"/>
    <p:sldId id="280" r:id="rId27"/>
    <p:sldId id="316" r:id="rId28"/>
    <p:sldId id="289" r:id="rId29"/>
    <p:sldId id="311" r:id="rId30"/>
    <p:sldId id="281" r:id="rId31"/>
    <p:sldId id="284" r:id="rId32"/>
    <p:sldId id="323" r:id="rId33"/>
    <p:sldId id="315" r:id="rId34"/>
    <p:sldId id="286" r:id="rId35"/>
  </p:sldIdLst>
  <p:sldSz cx="9144000" cy="6858000" type="screen4x3"/>
  <p:notesSz cx="7102475" cy="9369425"/>
  <p:custDataLst>
    <p:tags r:id="rId3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49" autoAdjust="0"/>
    <p:restoredTop sz="94630" autoAdjust="0"/>
  </p:normalViewPr>
  <p:slideViewPr>
    <p:cSldViewPr>
      <p:cViewPr varScale="1">
        <p:scale>
          <a:sx n="78" d="100"/>
          <a:sy n="78" d="100"/>
        </p:scale>
        <p:origin x="-264" y="-67"/>
      </p:cViewPr>
      <p:guideLst>
        <p:guide orient="horz" pos="2160"/>
        <p:guide pos="2880"/>
      </p:guideLst>
    </p:cSldViewPr>
  </p:slideViewPr>
  <p:outlineViewPr>
    <p:cViewPr>
      <p:scale>
        <a:sx n="33" d="100"/>
        <a:sy n="33" d="100"/>
      </p:scale>
      <p:origin x="0" y="4404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3" Type="http://schemas.openxmlformats.org/officeDocument/2006/relationships/slideMaster" Target="slideMasters/slideMaster2.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ags" Target="tags/tag1.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014E4D-87C2-4862-991F-3DF136AF62A2}"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60CB9B08-889F-450A-998D-631EC91C5664}">
      <dgm:prSet phldrT="[Text]"/>
      <dgm:spPr>
        <a:solidFill>
          <a:schemeClr val="tx2"/>
        </a:solidFill>
      </dgm:spPr>
      <dgm:t>
        <a:bodyPr/>
        <a:lstStyle/>
        <a:p>
          <a:r>
            <a:rPr lang="en-US" b="1" dirty="0" smtClean="0">
              <a:solidFill>
                <a:schemeClr val="bg2"/>
              </a:solidFill>
            </a:rPr>
            <a:t>Incident Reported</a:t>
          </a:r>
          <a:endParaRPr lang="en-US" b="1" dirty="0">
            <a:solidFill>
              <a:schemeClr val="bg2"/>
            </a:solidFill>
          </a:endParaRPr>
        </a:p>
      </dgm:t>
    </dgm:pt>
    <dgm:pt modelId="{8A3F8565-1BEA-4721-986E-9CBBE62D28B3}" type="parTrans" cxnId="{E45EB9CE-A9DE-459D-A100-ED4789053C58}">
      <dgm:prSet/>
      <dgm:spPr/>
      <dgm:t>
        <a:bodyPr/>
        <a:lstStyle/>
        <a:p>
          <a:endParaRPr lang="en-US"/>
        </a:p>
      </dgm:t>
    </dgm:pt>
    <dgm:pt modelId="{23A1E6EB-8DFC-409F-9A67-18D488213236}" type="sibTrans" cxnId="{E45EB9CE-A9DE-459D-A100-ED4789053C58}">
      <dgm:prSet/>
      <dgm:spPr/>
      <dgm:t>
        <a:bodyPr/>
        <a:lstStyle/>
        <a:p>
          <a:endParaRPr lang="en-US"/>
        </a:p>
      </dgm:t>
    </dgm:pt>
    <dgm:pt modelId="{11FDB412-48CF-4FD3-9444-4345E7F0817E}">
      <dgm:prSet phldrT="[Text]"/>
      <dgm:spPr>
        <a:solidFill>
          <a:schemeClr val="tx2"/>
        </a:solidFill>
      </dgm:spPr>
      <dgm:t>
        <a:bodyPr/>
        <a:lstStyle/>
        <a:p>
          <a:r>
            <a:rPr lang="en-US" b="1" baseline="0" dirty="0" smtClean="0">
              <a:solidFill>
                <a:schemeClr val="bg2"/>
              </a:solidFill>
            </a:rPr>
            <a:t>Investigation – </a:t>
          </a:r>
          <a:r>
            <a:rPr lang="en-US" b="0" baseline="0" dirty="0" smtClean="0">
              <a:solidFill>
                <a:schemeClr val="bg2"/>
              </a:solidFill>
            </a:rPr>
            <a:t>thorough, reliable, impartial</a:t>
          </a:r>
          <a:endParaRPr lang="en-US" b="1" baseline="0" dirty="0">
            <a:solidFill>
              <a:schemeClr val="bg2"/>
            </a:solidFill>
          </a:endParaRPr>
        </a:p>
      </dgm:t>
    </dgm:pt>
    <dgm:pt modelId="{FFB31037-5E30-470E-ABD0-37738F4724CD}" type="parTrans" cxnId="{F296CFCE-A513-4051-9373-3410CEB6E170}">
      <dgm:prSet/>
      <dgm:spPr/>
      <dgm:t>
        <a:bodyPr/>
        <a:lstStyle/>
        <a:p>
          <a:endParaRPr lang="en-US"/>
        </a:p>
      </dgm:t>
    </dgm:pt>
    <dgm:pt modelId="{E12F1E55-7E62-4BA9-BD33-23754803CF50}" type="sibTrans" cxnId="{F296CFCE-A513-4051-9373-3410CEB6E170}">
      <dgm:prSet/>
      <dgm:spPr/>
      <dgm:t>
        <a:bodyPr/>
        <a:lstStyle/>
        <a:p>
          <a:endParaRPr lang="en-US"/>
        </a:p>
      </dgm:t>
    </dgm:pt>
    <dgm:pt modelId="{718BE154-BA9B-461C-A920-A9B0A7C258E3}">
      <dgm:prSet phldrT="[Text]"/>
      <dgm:spPr>
        <a:solidFill>
          <a:schemeClr val="tx2"/>
        </a:solidFill>
      </dgm:spPr>
      <dgm:t>
        <a:bodyPr/>
        <a:lstStyle/>
        <a:p>
          <a:r>
            <a:rPr lang="en-US" b="1" dirty="0" smtClean="0">
              <a:solidFill>
                <a:schemeClr val="bg2"/>
              </a:solidFill>
            </a:rPr>
            <a:t>Resolution –</a:t>
          </a:r>
          <a:r>
            <a:rPr lang="en-US" b="0" dirty="0" smtClean="0">
              <a:solidFill>
                <a:schemeClr val="bg2"/>
              </a:solidFill>
            </a:rPr>
            <a:t> Equitable, prompt, effective </a:t>
          </a:r>
        </a:p>
        <a:p>
          <a:r>
            <a:rPr lang="en-US" b="0" dirty="0" smtClean="0">
              <a:solidFill>
                <a:schemeClr val="bg2"/>
              </a:solidFill>
            </a:rPr>
            <a:t>*culture of reporting</a:t>
          </a:r>
        </a:p>
      </dgm:t>
    </dgm:pt>
    <dgm:pt modelId="{9A1E89A7-8005-4B7E-8D85-7E6AB8EC8C11}" type="parTrans" cxnId="{3C36EC86-72A1-4479-A93D-019303295847}">
      <dgm:prSet/>
      <dgm:spPr/>
      <dgm:t>
        <a:bodyPr/>
        <a:lstStyle/>
        <a:p>
          <a:endParaRPr lang="en-US"/>
        </a:p>
      </dgm:t>
    </dgm:pt>
    <dgm:pt modelId="{739EFFED-99C4-4AD9-A80C-AA7BF36D5EEF}" type="sibTrans" cxnId="{3C36EC86-72A1-4479-A93D-019303295847}">
      <dgm:prSet/>
      <dgm:spPr/>
      <dgm:t>
        <a:bodyPr/>
        <a:lstStyle/>
        <a:p>
          <a:endParaRPr lang="en-US"/>
        </a:p>
      </dgm:t>
    </dgm:pt>
    <dgm:pt modelId="{8E385968-0101-4E2F-A644-F537CC15E6C5}">
      <dgm:prSet phldrT="[Text]"/>
      <dgm:spPr>
        <a:solidFill>
          <a:schemeClr val="tx2"/>
        </a:solidFill>
      </dgm:spPr>
      <dgm:t>
        <a:bodyPr/>
        <a:lstStyle/>
        <a:p>
          <a:r>
            <a:rPr lang="en-US" b="1" dirty="0" smtClean="0">
              <a:solidFill>
                <a:schemeClr val="bg2"/>
              </a:solidFill>
            </a:rPr>
            <a:t>Title IX Team Assessment</a:t>
          </a:r>
          <a:endParaRPr lang="en-US" b="1" dirty="0">
            <a:solidFill>
              <a:schemeClr val="bg2"/>
            </a:solidFill>
          </a:endParaRPr>
        </a:p>
      </dgm:t>
    </dgm:pt>
    <dgm:pt modelId="{5C8B4B07-CF56-4C4E-9460-CB476FB0865D}" type="parTrans" cxnId="{514BF5C2-F0C7-41C5-A277-658F33983661}">
      <dgm:prSet/>
      <dgm:spPr/>
      <dgm:t>
        <a:bodyPr/>
        <a:lstStyle/>
        <a:p>
          <a:endParaRPr lang="en-US"/>
        </a:p>
      </dgm:t>
    </dgm:pt>
    <dgm:pt modelId="{B8397B93-B64F-40FD-B7A8-3D751AD5B422}" type="sibTrans" cxnId="{514BF5C2-F0C7-41C5-A277-658F33983661}">
      <dgm:prSet/>
      <dgm:spPr/>
      <dgm:t>
        <a:bodyPr/>
        <a:lstStyle/>
        <a:p>
          <a:endParaRPr lang="en-US"/>
        </a:p>
      </dgm:t>
    </dgm:pt>
    <dgm:pt modelId="{9D56A5A7-DC71-45E8-8184-F2E0959BB884}">
      <dgm:prSet phldrT="[Text]"/>
      <dgm:spPr>
        <a:solidFill>
          <a:schemeClr val="tx2"/>
        </a:solidFill>
      </dgm:spPr>
      <dgm:t>
        <a:bodyPr/>
        <a:lstStyle/>
        <a:p>
          <a:r>
            <a:rPr lang="en-US" b="1" dirty="0" smtClean="0">
              <a:solidFill>
                <a:schemeClr val="bg2"/>
              </a:solidFill>
            </a:rPr>
            <a:t>Support Resources and Interim Remedies</a:t>
          </a:r>
          <a:endParaRPr lang="en-US" dirty="0">
            <a:solidFill>
              <a:schemeClr val="bg2"/>
            </a:solidFill>
          </a:endParaRPr>
        </a:p>
      </dgm:t>
    </dgm:pt>
    <dgm:pt modelId="{E74489FB-2AEC-4AED-9B04-84CECE23BD4C}" type="parTrans" cxnId="{48A5FB4F-2D0C-4C31-821C-8B9C2974D415}">
      <dgm:prSet/>
      <dgm:spPr/>
      <dgm:t>
        <a:bodyPr/>
        <a:lstStyle/>
        <a:p>
          <a:endParaRPr lang="en-US"/>
        </a:p>
      </dgm:t>
    </dgm:pt>
    <dgm:pt modelId="{6B902588-5AA7-4763-9DC9-1D201B4F3F85}" type="sibTrans" cxnId="{48A5FB4F-2D0C-4C31-821C-8B9C2974D415}">
      <dgm:prSet/>
      <dgm:spPr/>
      <dgm:t>
        <a:bodyPr/>
        <a:lstStyle/>
        <a:p>
          <a:endParaRPr lang="en-US"/>
        </a:p>
      </dgm:t>
    </dgm:pt>
    <dgm:pt modelId="{BC8EEAB1-A561-4F9C-B439-B239B9264D0E}" type="pres">
      <dgm:prSet presAssocID="{62014E4D-87C2-4862-991F-3DF136AF62A2}" presName="CompostProcess" presStyleCnt="0">
        <dgm:presLayoutVars>
          <dgm:dir/>
          <dgm:resizeHandles val="exact"/>
        </dgm:presLayoutVars>
      </dgm:prSet>
      <dgm:spPr/>
      <dgm:t>
        <a:bodyPr/>
        <a:lstStyle/>
        <a:p>
          <a:endParaRPr lang="en-US"/>
        </a:p>
      </dgm:t>
    </dgm:pt>
    <dgm:pt modelId="{E4C3CD79-BFDB-40C6-AB90-81E4F6108239}" type="pres">
      <dgm:prSet presAssocID="{62014E4D-87C2-4862-991F-3DF136AF62A2}" presName="arrow" presStyleLbl="bgShp" presStyleIdx="0" presStyleCnt="1" custLinFactNeighborX="8145" custLinFactNeighborY="5000"/>
      <dgm:spPr/>
    </dgm:pt>
    <dgm:pt modelId="{93C0F0F1-A0E7-4140-B6AE-57E42FCF9B7A}" type="pres">
      <dgm:prSet presAssocID="{62014E4D-87C2-4862-991F-3DF136AF62A2}" presName="linearProcess" presStyleCnt="0"/>
      <dgm:spPr/>
    </dgm:pt>
    <dgm:pt modelId="{89F0D64D-3E6B-4344-B380-3A375AA6663A}" type="pres">
      <dgm:prSet presAssocID="{60CB9B08-889F-450A-998D-631EC91C5664}" presName="textNode" presStyleLbl="node1" presStyleIdx="0" presStyleCnt="5">
        <dgm:presLayoutVars>
          <dgm:bulletEnabled val="1"/>
        </dgm:presLayoutVars>
      </dgm:prSet>
      <dgm:spPr/>
      <dgm:t>
        <a:bodyPr/>
        <a:lstStyle/>
        <a:p>
          <a:endParaRPr lang="en-US"/>
        </a:p>
      </dgm:t>
    </dgm:pt>
    <dgm:pt modelId="{1A70F197-4981-4682-876F-B289F6C9533D}" type="pres">
      <dgm:prSet presAssocID="{23A1E6EB-8DFC-409F-9A67-18D488213236}" presName="sibTrans" presStyleCnt="0"/>
      <dgm:spPr/>
    </dgm:pt>
    <dgm:pt modelId="{11A65384-DF4A-4127-814B-925C9AB962E5}" type="pres">
      <dgm:prSet presAssocID="{8E385968-0101-4E2F-A644-F537CC15E6C5}" presName="textNode" presStyleLbl="node1" presStyleIdx="1" presStyleCnt="5">
        <dgm:presLayoutVars>
          <dgm:bulletEnabled val="1"/>
        </dgm:presLayoutVars>
      </dgm:prSet>
      <dgm:spPr/>
      <dgm:t>
        <a:bodyPr/>
        <a:lstStyle/>
        <a:p>
          <a:endParaRPr lang="en-US"/>
        </a:p>
      </dgm:t>
    </dgm:pt>
    <dgm:pt modelId="{9762F4B7-FCCD-452C-A0C6-3D1F525D9C18}" type="pres">
      <dgm:prSet presAssocID="{B8397B93-B64F-40FD-B7A8-3D751AD5B422}" presName="sibTrans" presStyleCnt="0"/>
      <dgm:spPr/>
    </dgm:pt>
    <dgm:pt modelId="{C3D6D5B1-FCFC-4396-819C-B1ED2D297D1A}" type="pres">
      <dgm:prSet presAssocID="{9D56A5A7-DC71-45E8-8184-F2E0959BB884}" presName="textNode" presStyleLbl="node1" presStyleIdx="2" presStyleCnt="5">
        <dgm:presLayoutVars>
          <dgm:bulletEnabled val="1"/>
        </dgm:presLayoutVars>
      </dgm:prSet>
      <dgm:spPr/>
      <dgm:t>
        <a:bodyPr/>
        <a:lstStyle/>
        <a:p>
          <a:endParaRPr lang="en-US"/>
        </a:p>
      </dgm:t>
    </dgm:pt>
    <dgm:pt modelId="{8E33911C-48DD-4EAD-ABC0-276BC5579AF6}" type="pres">
      <dgm:prSet presAssocID="{6B902588-5AA7-4763-9DC9-1D201B4F3F85}" presName="sibTrans" presStyleCnt="0"/>
      <dgm:spPr/>
    </dgm:pt>
    <dgm:pt modelId="{44CE7035-147B-4CF4-9E8B-7BF1F6D30E1B}" type="pres">
      <dgm:prSet presAssocID="{11FDB412-48CF-4FD3-9444-4345E7F0817E}" presName="textNode" presStyleLbl="node1" presStyleIdx="3" presStyleCnt="5">
        <dgm:presLayoutVars>
          <dgm:bulletEnabled val="1"/>
        </dgm:presLayoutVars>
      </dgm:prSet>
      <dgm:spPr/>
      <dgm:t>
        <a:bodyPr/>
        <a:lstStyle/>
        <a:p>
          <a:endParaRPr lang="en-US"/>
        </a:p>
      </dgm:t>
    </dgm:pt>
    <dgm:pt modelId="{742B7796-AAEF-43AF-B55F-ABA7BCF92174}" type="pres">
      <dgm:prSet presAssocID="{E12F1E55-7E62-4BA9-BD33-23754803CF50}" presName="sibTrans" presStyleCnt="0"/>
      <dgm:spPr/>
    </dgm:pt>
    <dgm:pt modelId="{F4727221-0A21-4172-A24B-11435C3C5854}" type="pres">
      <dgm:prSet presAssocID="{718BE154-BA9B-461C-A920-A9B0A7C258E3}" presName="textNode" presStyleLbl="node1" presStyleIdx="4" presStyleCnt="5">
        <dgm:presLayoutVars>
          <dgm:bulletEnabled val="1"/>
        </dgm:presLayoutVars>
      </dgm:prSet>
      <dgm:spPr/>
      <dgm:t>
        <a:bodyPr/>
        <a:lstStyle/>
        <a:p>
          <a:endParaRPr lang="en-US"/>
        </a:p>
      </dgm:t>
    </dgm:pt>
  </dgm:ptLst>
  <dgm:cxnLst>
    <dgm:cxn modelId="{3C36EC86-72A1-4479-A93D-019303295847}" srcId="{62014E4D-87C2-4862-991F-3DF136AF62A2}" destId="{718BE154-BA9B-461C-A920-A9B0A7C258E3}" srcOrd="4" destOrd="0" parTransId="{9A1E89A7-8005-4B7E-8D85-7E6AB8EC8C11}" sibTransId="{739EFFED-99C4-4AD9-A80C-AA7BF36D5EEF}"/>
    <dgm:cxn modelId="{514BF5C2-F0C7-41C5-A277-658F33983661}" srcId="{62014E4D-87C2-4862-991F-3DF136AF62A2}" destId="{8E385968-0101-4E2F-A644-F537CC15E6C5}" srcOrd="1" destOrd="0" parTransId="{5C8B4B07-CF56-4C4E-9460-CB476FB0865D}" sibTransId="{B8397B93-B64F-40FD-B7A8-3D751AD5B422}"/>
    <dgm:cxn modelId="{F296CFCE-A513-4051-9373-3410CEB6E170}" srcId="{62014E4D-87C2-4862-991F-3DF136AF62A2}" destId="{11FDB412-48CF-4FD3-9444-4345E7F0817E}" srcOrd="3" destOrd="0" parTransId="{FFB31037-5E30-470E-ABD0-37738F4724CD}" sibTransId="{E12F1E55-7E62-4BA9-BD33-23754803CF50}"/>
    <dgm:cxn modelId="{48A5FB4F-2D0C-4C31-821C-8B9C2974D415}" srcId="{62014E4D-87C2-4862-991F-3DF136AF62A2}" destId="{9D56A5A7-DC71-45E8-8184-F2E0959BB884}" srcOrd="2" destOrd="0" parTransId="{E74489FB-2AEC-4AED-9B04-84CECE23BD4C}" sibTransId="{6B902588-5AA7-4763-9DC9-1D201B4F3F85}"/>
    <dgm:cxn modelId="{C2B7863D-083D-48B3-8978-18027C91D19E}" type="presOf" srcId="{60CB9B08-889F-450A-998D-631EC91C5664}" destId="{89F0D64D-3E6B-4344-B380-3A375AA6663A}" srcOrd="0" destOrd="0" presId="urn:microsoft.com/office/officeart/2005/8/layout/hProcess9"/>
    <dgm:cxn modelId="{EC91EBD1-C881-44EB-BF8D-B63E4D1AE420}" type="presOf" srcId="{718BE154-BA9B-461C-A920-A9B0A7C258E3}" destId="{F4727221-0A21-4172-A24B-11435C3C5854}" srcOrd="0" destOrd="0" presId="urn:microsoft.com/office/officeart/2005/8/layout/hProcess9"/>
    <dgm:cxn modelId="{E45EB9CE-A9DE-459D-A100-ED4789053C58}" srcId="{62014E4D-87C2-4862-991F-3DF136AF62A2}" destId="{60CB9B08-889F-450A-998D-631EC91C5664}" srcOrd="0" destOrd="0" parTransId="{8A3F8565-1BEA-4721-986E-9CBBE62D28B3}" sibTransId="{23A1E6EB-8DFC-409F-9A67-18D488213236}"/>
    <dgm:cxn modelId="{978FD206-7AA0-4CA7-BF95-9C981573B359}" type="presOf" srcId="{11FDB412-48CF-4FD3-9444-4345E7F0817E}" destId="{44CE7035-147B-4CF4-9E8B-7BF1F6D30E1B}" srcOrd="0" destOrd="0" presId="urn:microsoft.com/office/officeart/2005/8/layout/hProcess9"/>
    <dgm:cxn modelId="{16F8DE05-B5E5-4A97-9DA6-4850D8385CED}" type="presOf" srcId="{8E385968-0101-4E2F-A644-F537CC15E6C5}" destId="{11A65384-DF4A-4127-814B-925C9AB962E5}" srcOrd="0" destOrd="0" presId="urn:microsoft.com/office/officeart/2005/8/layout/hProcess9"/>
    <dgm:cxn modelId="{1DE1B6FB-DCFB-4CC6-A1BC-CB010C50FAB2}" type="presOf" srcId="{62014E4D-87C2-4862-991F-3DF136AF62A2}" destId="{BC8EEAB1-A561-4F9C-B439-B239B9264D0E}" srcOrd="0" destOrd="0" presId="urn:microsoft.com/office/officeart/2005/8/layout/hProcess9"/>
    <dgm:cxn modelId="{FC253B04-273B-4393-B029-FA7A2E9F74E8}" type="presOf" srcId="{9D56A5A7-DC71-45E8-8184-F2E0959BB884}" destId="{C3D6D5B1-FCFC-4396-819C-B1ED2D297D1A}" srcOrd="0" destOrd="0" presId="urn:microsoft.com/office/officeart/2005/8/layout/hProcess9"/>
    <dgm:cxn modelId="{1FA3F561-ECB4-40F6-A41F-E343C307E049}" type="presParOf" srcId="{BC8EEAB1-A561-4F9C-B439-B239B9264D0E}" destId="{E4C3CD79-BFDB-40C6-AB90-81E4F6108239}" srcOrd="0" destOrd="0" presId="urn:microsoft.com/office/officeart/2005/8/layout/hProcess9"/>
    <dgm:cxn modelId="{F4AB497B-AAA0-452D-AEFB-424669EF81BA}" type="presParOf" srcId="{BC8EEAB1-A561-4F9C-B439-B239B9264D0E}" destId="{93C0F0F1-A0E7-4140-B6AE-57E42FCF9B7A}" srcOrd="1" destOrd="0" presId="urn:microsoft.com/office/officeart/2005/8/layout/hProcess9"/>
    <dgm:cxn modelId="{D46DB10D-C9B6-49B5-B189-B3AAE2E24E06}" type="presParOf" srcId="{93C0F0F1-A0E7-4140-B6AE-57E42FCF9B7A}" destId="{89F0D64D-3E6B-4344-B380-3A375AA6663A}" srcOrd="0" destOrd="0" presId="urn:microsoft.com/office/officeart/2005/8/layout/hProcess9"/>
    <dgm:cxn modelId="{9000E618-0BFD-4658-9B82-486E75A86F34}" type="presParOf" srcId="{93C0F0F1-A0E7-4140-B6AE-57E42FCF9B7A}" destId="{1A70F197-4981-4682-876F-B289F6C9533D}" srcOrd="1" destOrd="0" presId="urn:microsoft.com/office/officeart/2005/8/layout/hProcess9"/>
    <dgm:cxn modelId="{09EAF542-767F-4C53-B633-D4370B702DC5}" type="presParOf" srcId="{93C0F0F1-A0E7-4140-B6AE-57E42FCF9B7A}" destId="{11A65384-DF4A-4127-814B-925C9AB962E5}" srcOrd="2" destOrd="0" presId="urn:microsoft.com/office/officeart/2005/8/layout/hProcess9"/>
    <dgm:cxn modelId="{3A80F57F-191E-4355-99A6-4F19C659E60E}" type="presParOf" srcId="{93C0F0F1-A0E7-4140-B6AE-57E42FCF9B7A}" destId="{9762F4B7-FCCD-452C-A0C6-3D1F525D9C18}" srcOrd="3" destOrd="0" presId="urn:microsoft.com/office/officeart/2005/8/layout/hProcess9"/>
    <dgm:cxn modelId="{817FE8D6-E724-4898-8569-2D9C4C665512}" type="presParOf" srcId="{93C0F0F1-A0E7-4140-B6AE-57E42FCF9B7A}" destId="{C3D6D5B1-FCFC-4396-819C-B1ED2D297D1A}" srcOrd="4" destOrd="0" presId="urn:microsoft.com/office/officeart/2005/8/layout/hProcess9"/>
    <dgm:cxn modelId="{7E4D3066-C70C-4B1D-9CA2-9FF38012A298}" type="presParOf" srcId="{93C0F0F1-A0E7-4140-B6AE-57E42FCF9B7A}" destId="{8E33911C-48DD-4EAD-ABC0-276BC5579AF6}" srcOrd="5" destOrd="0" presId="urn:microsoft.com/office/officeart/2005/8/layout/hProcess9"/>
    <dgm:cxn modelId="{F68AEA9A-16E6-45C5-9872-DA4CB1FACE56}" type="presParOf" srcId="{93C0F0F1-A0E7-4140-B6AE-57E42FCF9B7A}" destId="{44CE7035-147B-4CF4-9E8B-7BF1F6D30E1B}" srcOrd="6" destOrd="0" presId="urn:microsoft.com/office/officeart/2005/8/layout/hProcess9"/>
    <dgm:cxn modelId="{AD33FCB8-5F94-4F55-8F70-3FE50BF8E6B0}" type="presParOf" srcId="{93C0F0F1-A0E7-4140-B6AE-57E42FCF9B7A}" destId="{742B7796-AAEF-43AF-B55F-ABA7BCF92174}" srcOrd="7" destOrd="0" presId="urn:microsoft.com/office/officeart/2005/8/layout/hProcess9"/>
    <dgm:cxn modelId="{A0167D6B-140C-4AE2-9822-BB8640799831}" type="presParOf" srcId="{93C0F0F1-A0E7-4140-B6AE-57E42FCF9B7A}" destId="{F4727221-0A21-4172-A24B-11435C3C5854}" srcOrd="8"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C3CD79-BFDB-40C6-AB90-81E4F6108239}">
      <dsp:nvSpPr>
        <dsp:cNvPr id="0" name=""/>
        <dsp:cNvSpPr/>
      </dsp:nvSpPr>
      <dsp:spPr>
        <a:xfrm>
          <a:off x="1143013" y="0"/>
          <a:ext cx="6736080" cy="4571552"/>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9F0D64D-3E6B-4344-B380-3A375AA6663A}">
      <dsp:nvSpPr>
        <dsp:cNvPr id="0" name=""/>
        <dsp:cNvSpPr/>
      </dsp:nvSpPr>
      <dsp:spPr>
        <a:xfrm>
          <a:off x="3482" y="1371465"/>
          <a:ext cx="1522660" cy="1828620"/>
        </a:xfrm>
        <a:prstGeom prst="round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solidFill>
                <a:schemeClr val="bg2"/>
              </a:solidFill>
            </a:rPr>
            <a:t>Incident Reported</a:t>
          </a:r>
          <a:endParaRPr lang="en-US" sz="1700" b="1" kern="1200" dirty="0">
            <a:solidFill>
              <a:schemeClr val="bg2"/>
            </a:solidFill>
          </a:endParaRPr>
        </a:p>
      </dsp:txBody>
      <dsp:txXfrm>
        <a:off x="77812" y="1445795"/>
        <a:ext cx="1374000" cy="1679960"/>
      </dsp:txXfrm>
    </dsp:sp>
    <dsp:sp modelId="{11A65384-DF4A-4127-814B-925C9AB962E5}">
      <dsp:nvSpPr>
        <dsp:cNvPr id="0" name=""/>
        <dsp:cNvSpPr/>
      </dsp:nvSpPr>
      <dsp:spPr>
        <a:xfrm>
          <a:off x="1602276" y="1371465"/>
          <a:ext cx="1522660" cy="1828620"/>
        </a:xfrm>
        <a:prstGeom prst="round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solidFill>
                <a:schemeClr val="bg2"/>
              </a:solidFill>
            </a:rPr>
            <a:t>Title IX Team Assessment</a:t>
          </a:r>
          <a:endParaRPr lang="en-US" sz="1700" b="1" kern="1200" dirty="0">
            <a:solidFill>
              <a:schemeClr val="bg2"/>
            </a:solidFill>
          </a:endParaRPr>
        </a:p>
      </dsp:txBody>
      <dsp:txXfrm>
        <a:off x="1676606" y="1445795"/>
        <a:ext cx="1374000" cy="1679960"/>
      </dsp:txXfrm>
    </dsp:sp>
    <dsp:sp modelId="{C3D6D5B1-FCFC-4396-819C-B1ED2D297D1A}">
      <dsp:nvSpPr>
        <dsp:cNvPr id="0" name=""/>
        <dsp:cNvSpPr/>
      </dsp:nvSpPr>
      <dsp:spPr>
        <a:xfrm>
          <a:off x="3201069" y="1371465"/>
          <a:ext cx="1522660" cy="1828620"/>
        </a:xfrm>
        <a:prstGeom prst="round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solidFill>
                <a:schemeClr val="bg2"/>
              </a:solidFill>
            </a:rPr>
            <a:t>Support Resources and Interim Remedies</a:t>
          </a:r>
          <a:endParaRPr lang="en-US" sz="1700" kern="1200" dirty="0">
            <a:solidFill>
              <a:schemeClr val="bg2"/>
            </a:solidFill>
          </a:endParaRPr>
        </a:p>
      </dsp:txBody>
      <dsp:txXfrm>
        <a:off x="3275399" y="1445795"/>
        <a:ext cx="1374000" cy="1679960"/>
      </dsp:txXfrm>
    </dsp:sp>
    <dsp:sp modelId="{44CE7035-147B-4CF4-9E8B-7BF1F6D30E1B}">
      <dsp:nvSpPr>
        <dsp:cNvPr id="0" name=""/>
        <dsp:cNvSpPr/>
      </dsp:nvSpPr>
      <dsp:spPr>
        <a:xfrm>
          <a:off x="4799863" y="1371465"/>
          <a:ext cx="1522660" cy="1828620"/>
        </a:xfrm>
        <a:prstGeom prst="round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baseline="0" dirty="0" smtClean="0">
              <a:solidFill>
                <a:schemeClr val="bg2"/>
              </a:solidFill>
            </a:rPr>
            <a:t>Investigation – </a:t>
          </a:r>
          <a:r>
            <a:rPr lang="en-US" sz="1700" b="0" kern="1200" baseline="0" dirty="0" smtClean="0">
              <a:solidFill>
                <a:schemeClr val="bg2"/>
              </a:solidFill>
            </a:rPr>
            <a:t>thorough, reliable, impartial</a:t>
          </a:r>
          <a:endParaRPr lang="en-US" sz="1700" b="1" kern="1200" baseline="0" dirty="0">
            <a:solidFill>
              <a:schemeClr val="bg2"/>
            </a:solidFill>
          </a:endParaRPr>
        </a:p>
      </dsp:txBody>
      <dsp:txXfrm>
        <a:off x="4874193" y="1445795"/>
        <a:ext cx="1374000" cy="1679960"/>
      </dsp:txXfrm>
    </dsp:sp>
    <dsp:sp modelId="{F4727221-0A21-4172-A24B-11435C3C5854}">
      <dsp:nvSpPr>
        <dsp:cNvPr id="0" name=""/>
        <dsp:cNvSpPr/>
      </dsp:nvSpPr>
      <dsp:spPr>
        <a:xfrm>
          <a:off x="6398656" y="1371465"/>
          <a:ext cx="1522660" cy="1828620"/>
        </a:xfrm>
        <a:prstGeom prst="roundRect">
          <a:avLst/>
        </a:prstGeom>
        <a:solidFill>
          <a:schemeClr val="tx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b="1" kern="1200" dirty="0" smtClean="0">
              <a:solidFill>
                <a:schemeClr val="bg2"/>
              </a:solidFill>
            </a:rPr>
            <a:t>Resolution –</a:t>
          </a:r>
          <a:r>
            <a:rPr lang="en-US" sz="1700" b="0" kern="1200" dirty="0" smtClean="0">
              <a:solidFill>
                <a:schemeClr val="bg2"/>
              </a:solidFill>
            </a:rPr>
            <a:t> Equitable, prompt, effective </a:t>
          </a:r>
        </a:p>
        <a:p>
          <a:pPr lvl="0" algn="ctr" defTabSz="755650">
            <a:lnSpc>
              <a:spcPct val="90000"/>
            </a:lnSpc>
            <a:spcBef>
              <a:spcPct val="0"/>
            </a:spcBef>
            <a:spcAft>
              <a:spcPct val="35000"/>
            </a:spcAft>
          </a:pPr>
          <a:r>
            <a:rPr lang="en-US" sz="1700" b="0" kern="1200" dirty="0" smtClean="0">
              <a:solidFill>
                <a:schemeClr val="bg2"/>
              </a:solidFill>
            </a:rPr>
            <a:t>*culture of reporting</a:t>
          </a:r>
        </a:p>
      </dsp:txBody>
      <dsp:txXfrm>
        <a:off x="6472986" y="1445795"/>
        <a:ext cx="1374000" cy="167996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8471"/>
          </a:xfrm>
          <a:prstGeom prst="rect">
            <a:avLst/>
          </a:prstGeom>
        </p:spPr>
        <p:txBody>
          <a:bodyPr vert="horz" lIns="94109" tIns="47056" rIns="94109" bIns="47056" rtlCol="0"/>
          <a:lstStyle>
            <a:lvl1pPr algn="l">
              <a:defRPr sz="1200"/>
            </a:lvl1pPr>
          </a:lstStyle>
          <a:p>
            <a:endParaRPr lang="en-US"/>
          </a:p>
        </p:txBody>
      </p:sp>
      <p:sp>
        <p:nvSpPr>
          <p:cNvPr id="3" name="Date Placeholder 2"/>
          <p:cNvSpPr>
            <a:spLocks noGrp="1"/>
          </p:cNvSpPr>
          <p:nvPr>
            <p:ph type="dt" sz="quarter" idx="1"/>
          </p:nvPr>
        </p:nvSpPr>
        <p:spPr>
          <a:xfrm>
            <a:off x="4023093" y="0"/>
            <a:ext cx="3077739" cy="468471"/>
          </a:xfrm>
          <a:prstGeom prst="rect">
            <a:avLst/>
          </a:prstGeom>
        </p:spPr>
        <p:txBody>
          <a:bodyPr vert="horz" lIns="94109" tIns="47056" rIns="94109" bIns="47056" rtlCol="0"/>
          <a:lstStyle>
            <a:lvl1pPr algn="r">
              <a:defRPr sz="1200"/>
            </a:lvl1pPr>
          </a:lstStyle>
          <a:p>
            <a:fld id="{F603A95D-3934-4DAC-A5EA-2DA0D8947DA0}" type="datetimeFigureOut">
              <a:rPr lang="en-US" smtClean="0"/>
              <a:t>11/8/2017</a:t>
            </a:fld>
            <a:endParaRPr lang="en-US"/>
          </a:p>
        </p:txBody>
      </p:sp>
      <p:sp>
        <p:nvSpPr>
          <p:cNvPr id="4" name="Footer Placeholder 3"/>
          <p:cNvSpPr>
            <a:spLocks noGrp="1"/>
          </p:cNvSpPr>
          <p:nvPr>
            <p:ph type="ftr" sz="quarter" idx="2"/>
          </p:nvPr>
        </p:nvSpPr>
        <p:spPr>
          <a:xfrm>
            <a:off x="0" y="8899328"/>
            <a:ext cx="3077739" cy="468471"/>
          </a:xfrm>
          <a:prstGeom prst="rect">
            <a:avLst/>
          </a:prstGeom>
        </p:spPr>
        <p:txBody>
          <a:bodyPr vert="horz" lIns="94109" tIns="47056" rIns="94109" bIns="47056" rtlCol="0" anchor="b"/>
          <a:lstStyle>
            <a:lvl1pPr algn="l">
              <a:defRPr sz="1200"/>
            </a:lvl1pPr>
          </a:lstStyle>
          <a:p>
            <a:endParaRPr lang="en-US"/>
          </a:p>
        </p:txBody>
      </p:sp>
      <p:sp>
        <p:nvSpPr>
          <p:cNvPr id="5" name="Slide Number Placeholder 4"/>
          <p:cNvSpPr>
            <a:spLocks noGrp="1"/>
          </p:cNvSpPr>
          <p:nvPr>
            <p:ph type="sldNum" sz="quarter" idx="3"/>
          </p:nvPr>
        </p:nvSpPr>
        <p:spPr>
          <a:xfrm>
            <a:off x="4023093" y="8899328"/>
            <a:ext cx="3077739" cy="468471"/>
          </a:xfrm>
          <a:prstGeom prst="rect">
            <a:avLst/>
          </a:prstGeom>
        </p:spPr>
        <p:txBody>
          <a:bodyPr vert="horz" lIns="94109" tIns="47056" rIns="94109" bIns="47056" rtlCol="0" anchor="b"/>
          <a:lstStyle>
            <a:lvl1pPr algn="r">
              <a:defRPr sz="1200"/>
            </a:lvl1pPr>
          </a:lstStyle>
          <a:p>
            <a:fld id="{9CCDC7E9-4676-4430-ABEC-006AB968F275}" type="slidenum">
              <a:rPr lang="en-US" smtClean="0"/>
              <a:t>‹#›</a:t>
            </a:fld>
            <a:endParaRPr lang="en-US"/>
          </a:p>
        </p:txBody>
      </p:sp>
    </p:spTree>
    <p:extLst>
      <p:ext uri="{BB962C8B-B14F-4D97-AF65-F5344CB8AC3E}">
        <p14:creationId xmlns:p14="http://schemas.microsoft.com/office/powerpoint/2010/main" val="24806326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8471"/>
          </a:xfrm>
          <a:prstGeom prst="rect">
            <a:avLst/>
          </a:prstGeom>
        </p:spPr>
        <p:txBody>
          <a:bodyPr vert="horz" lIns="94109" tIns="47056" rIns="94109" bIns="47056" rtlCol="0"/>
          <a:lstStyle>
            <a:lvl1pPr algn="l">
              <a:defRPr sz="1200"/>
            </a:lvl1pPr>
          </a:lstStyle>
          <a:p>
            <a:endParaRPr lang="en-US"/>
          </a:p>
        </p:txBody>
      </p:sp>
      <p:sp>
        <p:nvSpPr>
          <p:cNvPr id="3" name="Date Placeholder 2"/>
          <p:cNvSpPr>
            <a:spLocks noGrp="1"/>
          </p:cNvSpPr>
          <p:nvPr>
            <p:ph type="dt" idx="1"/>
          </p:nvPr>
        </p:nvSpPr>
        <p:spPr>
          <a:xfrm>
            <a:off x="4023093" y="0"/>
            <a:ext cx="3077739" cy="468471"/>
          </a:xfrm>
          <a:prstGeom prst="rect">
            <a:avLst/>
          </a:prstGeom>
        </p:spPr>
        <p:txBody>
          <a:bodyPr vert="horz" lIns="94109" tIns="47056" rIns="94109" bIns="47056" rtlCol="0"/>
          <a:lstStyle>
            <a:lvl1pPr algn="r">
              <a:defRPr sz="1200"/>
            </a:lvl1pPr>
          </a:lstStyle>
          <a:p>
            <a:fld id="{E1935825-0429-4718-9F35-65CF34619FAE}" type="datetimeFigureOut">
              <a:rPr lang="en-US" smtClean="0"/>
              <a:t>11/8/2017</a:t>
            </a:fld>
            <a:endParaRPr lang="en-US"/>
          </a:p>
        </p:txBody>
      </p:sp>
      <p:sp>
        <p:nvSpPr>
          <p:cNvPr id="4" name="Slide Image Placeholder 3"/>
          <p:cNvSpPr>
            <a:spLocks noGrp="1" noRot="1" noChangeAspect="1"/>
          </p:cNvSpPr>
          <p:nvPr>
            <p:ph type="sldImg" idx="2"/>
          </p:nvPr>
        </p:nvSpPr>
        <p:spPr>
          <a:xfrm>
            <a:off x="1209675" y="703263"/>
            <a:ext cx="4683125" cy="3513137"/>
          </a:xfrm>
          <a:prstGeom prst="rect">
            <a:avLst/>
          </a:prstGeom>
          <a:noFill/>
          <a:ln w="12700">
            <a:solidFill>
              <a:prstClr val="black"/>
            </a:solidFill>
          </a:ln>
        </p:spPr>
        <p:txBody>
          <a:bodyPr vert="horz" lIns="94109" tIns="47056" rIns="94109" bIns="47056" rtlCol="0" anchor="ctr"/>
          <a:lstStyle/>
          <a:p>
            <a:endParaRPr lang="en-US"/>
          </a:p>
        </p:txBody>
      </p:sp>
      <p:sp>
        <p:nvSpPr>
          <p:cNvPr id="5" name="Notes Placeholder 4"/>
          <p:cNvSpPr>
            <a:spLocks noGrp="1"/>
          </p:cNvSpPr>
          <p:nvPr>
            <p:ph type="body" sz="quarter" idx="3"/>
          </p:nvPr>
        </p:nvSpPr>
        <p:spPr>
          <a:xfrm>
            <a:off x="710248" y="4450477"/>
            <a:ext cx="5681980" cy="4216241"/>
          </a:xfrm>
          <a:prstGeom prst="rect">
            <a:avLst/>
          </a:prstGeom>
        </p:spPr>
        <p:txBody>
          <a:bodyPr vert="horz" lIns="94109" tIns="47056" rIns="94109" bIns="4705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9328"/>
            <a:ext cx="3077739" cy="468471"/>
          </a:xfrm>
          <a:prstGeom prst="rect">
            <a:avLst/>
          </a:prstGeom>
        </p:spPr>
        <p:txBody>
          <a:bodyPr vert="horz" lIns="94109" tIns="47056" rIns="94109" bIns="47056" rtlCol="0" anchor="b"/>
          <a:lstStyle>
            <a:lvl1pPr algn="l">
              <a:defRPr sz="1200"/>
            </a:lvl1pPr>
          </a:lstStyle>
          <a:p>
            <a:endParaRPr lang="en-US"/>
          </a:p>
        </p:txBody>
      </p:sp>
      <p:sp>
        <p:nvSpPr>
          <p:cNvPr id="7" name="Slide Number Placeholder 6"/>
          <p:cNvSpPr>
            <a:spLocks noGrp="1"/>
          </p:cNvSpPr>
          <p:nvPr>
            <p:ph type="sldNum" sz="quarter" idx="5"/>
          </p:nvPr>
        </p:nvSpPr>
        <p:spPr>
          <a:xfrm>
            <a:off x="4023093" y="8899328"/>
            <a:ext cx="3077739" cy="468471"/>
          </a:xfrm>
          <a:prstGeom prst="rect">
            <a:avLst/>
          </a:prstGeom>
        </p:spPr>
        <p:txBody>
          <a:bodyPr vert="horz" lIns="94109" tIns="47056" rIns="94109" bIns="47056" rtlCol="0" anchor="b"/>
          <a:lstStyle>
            <a:lvl1pPr algn="r">
              <a:defRPr sz="1200"/>
            </a:lvl1pPr>
          </a:lstStyle>
          <a:p>
            <a:fld id="{9665BFD5-3BDA-43CC-B9FB-D16999258374}" type="slidenum">
              <a:rPr lang="en-US" smtClean="0"/>
              <a:t>‹#›</a:t>
            </a:fld>
            <a:endParaRPr lang="en-US"/>
          </a:p>
        </p:txBody>
      </p:sp>
    </p:spTree>
    <p:extLst>
      <p:ext uri="{BB962C8B-B14F-4D97-AF65-F5344CB8AC3E}">
        <p14:creationId xmlns:p14="http://schemas.microsoft.com/office/powerpoint/2010/main" val="5393883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18.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ags" Target="../tags/tag37.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ags" Target="../tags/tag39.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notesMaster" Target="../notesMasters/notesMaster1.xml"/><Relationship Id="rId1" Type="http://schemas.openxmlformats.org/officeDocument/2006/relationships/tags" Target="../tags/tag41.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tags" Target="../tags/tag43.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tags" Target="../tags/tag45.xm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notesMaster" Target="../notesMasters/notesMaster1.xml"/><Relationship Id="rId1" Type="http://schemas.openxmlformats.org/officeDocument/2006/relationships/tags" Target="../tags/tag47.xml"/></Relationships>
</file>

<file path=ppt/notesSlides/_rels/notesSlide17.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notesMaster" Target="../notesMasters/notesMaster1.xml"/><Relationship Id="rId1" Type="http://schemas.openxmlformats.org/officeDocument/2006/relationships/tags" Target="../tags/tag49.xml"/></Relationships>
</file>

<file path=ppt/notesSlides/_rels/notesSlide18.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notesMaster" Target="../notesMasters/notesMaster1.xml"/><Relationship Id="rId1" Type="http://schemas.openxmlformats.org/officeDocument/2006/relationships/tags" Target="../tags/tag51.xml"/></Relationships>
</file>

<file path=ppt/notesSlides/_rels/notesSlide19.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notesMaster" Target="../notesMasters/notesMaster1.xml"/><Relationship Id="rId1" Type="http://schemas.openxmlformats.org/officeDocument/2006/relationships/tags" Target="../tags/tag53.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20.xml"/></Relationships>
</file>

<file path=ppt/notesSlides/_rels/notesSlide20.xml.rels><?xml version="1.0" encoding="UTF-8" standalone="yes"?>
<Relationships xmlns="http://schemas.openxmlformats.org/package/2006/relationships"><Relationship Id="rId3" Type="http://schemas.openxmlformats.org/officeDocument/2006/relationships/slide" Target="../slides/slide20.xml"/><Relationship Id="rId2" Type="http://schemas.openxmlformats.org/officeDocument/2006/relationships/notesMaster" Target="../notesMasters/notesMaster1.xml"/><Relationship Id="rId1" Type="http://schemas.openxmlformats.org/officeDocument/2006/relationships/tags" Target="../tags/tag55.xml"/></Relationships>
</file>

<file path=ppt/notesSlides/_rels/notesSlide21.xml.rels><?xml version="1.0" encoding="UTF-8" standalone="yes"?>
<Relationships xmlns="http://schemas.openxmlformats.org/package/2006/relationships"><Relationship Id="rId3" Type="http://schemas.openxmlformats.org/officeDocument/2006/relationships/slide" Target="../slides/slide21.xml"/><Relationship Id="rId2" Type="http://schemas.openxmlformats.org/officeDocument/2006/relationships/notesMaster" Target="../notesMasters/notesMaster1.xml"/><Relationship Id="rId1" Type="http://schemas.openxmlformats.org/officeDocument/2006/relationships/tags" Target="../tags/tag57.xml"/></Relationships>
</file>

<file path=ppt/notesSlides/_rels/notesSlide22.xml.rels><?xml version="1.0" encoding="UTF-8" standalone="yes"?>
<Relationships xmlns="http://schemas.openxmlformats.org/package/2006/relationships"><Relationship Id="rId3" Type="http://schemas.openxmlformats.org/officeDocument/2006/relationships/slide" Target="../slides/slide22.xml"/><Relationship Id="rId2" Type="http://schemas.openxmlformats.org/officeDocument/2006/relationships/notesMaster" Target="../notesMasters/notesMaster1.xml"/><Relationship Id="rId1" Type="http://schemas.openxmlformats.org/officeDocument/2006/relationships/tags" Target="../tags/tag59.xml"/></Relationships>
</file>

<file path=ppt/notesSlides/_rels/notesSlide23.xml.rels><?xml version="1.0" encoding="UTF-8" standalone="yes"?>
<Relationships xmlns="http://schemas.openxmlformats.org/package/2006/relationships"><Relationship Id="rId3" Type="http://schemas.openxmlformats.org/officeDocument/2006/relationships/slide" Target="../slides/slide23.xml"/><Relationship Id="rId2" Type="http://schemas.openxmlformats.org/officeDocument/2006/relationships/notesMaster" Target="../notesMasters/notesMaster1.xml"/><Relationship Id="rId1" Type="http://schemas.openxmlformats.org/officeDocument/2006/relationships/tags" Target="../tags/tag61.xml"/></Relationships>
</file>

<file path=ppt/notesSlides/_rels/notesSlide24.xml.rels><?xml version="1.0" encoding="UTF-8" standalone="yes"?>
<Relationships xmlns="http://schemas.openxmlformats.org/package/2006/relationships"><Relationship Id="rId3" Type="http://schemas.openxmlformats.org/officeDocument/2006/relationships/slide" Target="../slides/slide24.xml"/><Relationship Id="rId2" Type="http://schemas.openxmlformats.org/officeDocument/2006/relationships/notesMaster" Target="../notesMasters/notesMaster1.xml"/><Relationship Id="rId1" Type="http://schemas.openxmlformats.org/officeDocument/2006/relationships/tags" Target="../tags/tag63.xml"/></Relationships>
</file>

<file path=ppt/notesSlides/_rels/notesSlide25.xml.rels><?xml version="1.0" encoding="UTF-8" standalone="yes"?>
<Relationships xmlns="http://schemas.openxmlformats.org/package/2006/relationships"><Relationship Id="rId3" Type="http://schemas.openxmlformats.org/officeDocument/2006/relationships/slide" Target="../slides/slide25.xml"/><Relationship Id="rId2" Type="http://schemas.openxmlformats.org/officeDocument/2006/relationships/notesMaster" Target="../notesMasters/notesMaster1.xml"/><Relationship Id="rId1" Type="http://schemas.openxmlformats.org/officeDocument/2006/relationships/tags" Target="../tags/tag65.xml"/></Relationships>
</file>

<file path=ppt/notesSlides/_rels/notesSlide26.xml.rels><?xml version="1.0" encoding="UTF-8" standalone="yes"?>
<Relationships xmlns="http://schemas.openxmlformats.org/package/2006/relationships"><Relationship Id="rId3" Type="http://schemas.openxmlformats.org/officeDocument/2006/relationships/slide" Target="../slides/slide26.xml"/><Relationship Id="rId2" Type="http://schemas.openxmlformats.org/officeDocument/2006/relationships/notesMaster" Target="../notesMasters/notesMaster1.xml"/><Relationship Id="rId1" Type="http://schemas.openxmlformats.org/officeDocument/2006/relationships/tags" Target="../tags/tag67.xml"/></Relationships>
</file>

<file path=ppt/notesSlides/_rels/notesSlide27.xml.rels><?xml version="1.0" encoding="UTF-8" standalone="yes"?>
<Relationships xmlns="http://schemas.openxmlformats.org/package/2006/relationships"><Relationship Id="rId3" Type="http://schemas.openxmlformats.org/officeDocument/2006/relationships/slide" Target="../slides/slide27.xml"/><Relationship Id="rId2" Type="http://schemas.openxmlformats.org/officeDocument/2006/relationships/notesMaster" Target="../notesMasters/notesMaster1.xml"/><Relationship Id="rId1" Type="http://schemas.openxmlformats.org/officeDocument/2006/relationships/tags" Target="../tags/tag69.xml"/></Relationships>
</file>

<file path=ppt/notesSlides/_rels/notesSlide28.xml.rels><?xml version="1.0" encoding="UTF-8" standalone="yes"?>
<Relationships xmlns="http://schemas.openxmlformats.org/package/2006/relationships"><Relationship Id="rId3" Type="http://schemas.openxmlformats.org/officeDocument/2006/relationships/slide" Target="../slides/slide28.xml"/><Relationship Id="rId2" Type="http://schemas.openxmlformats.org/officeDocument/2006/relationships/notesMaster" Target="../notesMasters/notesMaster1.xml"/><Relationship Id="rId1" Type="http://schemas.openxmlformats.org/officeDocument/2006/relationships/tags" Target="../tags/tag71.xml"/></Relationships>
</file>

<file path=ppt/notesSlides/_rels/notesSlide29.xml.rels><?xml version="1.0" encoding="UTF-8" standalone="yes"?>
<Relationships xmlns="http://schemas.openxmlformats.org/package/2006/relationships"><Relationship Id="rId3" Type="http://schemas.openxmlformats.org/officeDocument/2006/relationships/slide" Target="../slides/slide29.xml"/><Relationship Id="rId2" Type="http://schemas.openxmlformats.org/officeDocument/2006/relationships/notesMaster" Target="../notesMasters/notesMaster1.xml"/><Relationship Id="rId1" Type="http://schemas.openxmlformats.org/officeDocument/2006/relationships/tags" Target="../tags/tag73.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22.xml"/></Relationships>
</file>

<file path=ppt/notesSlides/_rels/notesSlide30.xml.rels><?xml version="1.0" encoding="UTF-8" standalone="yes"?>
<Relationships xmlns="http://schemas.openxmlformats.org/package/2006/relationships"><Relationship Id="rId3" Type="http://schemas.openxmlformats.org/officeDocument/2006/relationships/slide" Target="../slides/slide30.xml"/><Relationship Id="rId2" Type="http://schemas.openxmlformats.org/officeDocument/2006/relationships/notesMaster" Target="../notesMasters/notesMaster1.xml"/><Relationship Id="rId1" Type="http://schemas.openxmlformats.org/officeDocument/2006/relationships/tags" Target="../tags/tag75.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slide" Target="../slides/slide32.xml"/><Relationship Id="rId2" Type="http://schemas.openxmlformats.org/officeDocument/2006/relationships/notesMaster" Target="../notesMasters/notesMaster1.xml"/><Relationship Id="rId1" Type="http://schemas.openxmlformats.org/officeDocument/2006/relationships/tags" Target="../tags/tag78.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24.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26.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28.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30.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ags" Target="../tags/tag32.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ags" Target="../tags/tag3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9665BFD5-3BDA-43CC-B9FB-D16999258374}" type="slidenum">
              <a:rPr lang="en-US" smtClean="0"/>
              <a:t>1</a:t>
            </a:fld>
            <a:endParaRPr lang="en-US"/>
          </a:p>
        </p:txBody>
      </p:sp>
    </p:spTree>
    <p:extLst>
      <p:ext uri="{BB962C8B-B14F-4D97-AF65-F5344CB8AC3E}">
        <p14:creationId xmlns:p14="http://schemas.microsoft.com/office/powerpoint/2010/main" val="14353271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849022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9665BFD5-3BDA-43CC-B9FB-D16999258374}" type="slidenum">
              <a:rPr lang="en-US" smtClean="0"/>
              <a:t>11</a:t>
            </a:fld>
            <a:endParaRPr lang="en-US"/>
          </a:p>
        </p:txBody>
      </p:sp>
    </p:spTree>
    <p:extLst>
      <p:ext uri="{BB962C8B-B14F-4D97-AF65-F5344CB8AC3E}">
        <p14:creationId xmlns:p14="http://schemas.microsoft.com/office/powerpoint/2010/main" val="42172680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9665BFD5-3BDA-43CC-B9FB-D16999258374}" type="slidenum">
              <a:rPr lang="en-US" smtClean="0"/>
              <a:t>12</a:t>
            </a:fld>
            <a:endParaRPr lang="en-US"/>
          </a:p>
        </p:txBody>
      </p:sp>
    </p:spTree>
    <p:extLst>
      <p:ext uri="{BB962C8B-B14F-4D97-AF65-F5344CB8AC3E}">
        <p14:creationId xmlns:p14="http://schemas.microsoft.com/office/powerpoint/2010/main" val="22589280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9665BFD5-3BDA-43CC-B9FB-D16999258374}" type="slidenum">
              <a:rPr lang="en-US" smtClean="0"/>
              <a:t>13</a:t>
            </a:fld>
            <a:endParaRPr lang="en-US"/>
          </a:p>
        </p:txBody>
      </p:sp>
    </p:spTree>
    <p:extLst>
      <p:ext uri="{BB962C8B-B14F-4D97-AF65-F5344CB8AC3E}">
        <p14:creationId xmlns:p14="http://schemas.microsoft.com/office/powerpoint/2010/main" val="37565323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9665BFD5-3BDA-43CC-B9FB-D16999258374}" type="slidenum">
              <a:rPr lang="en-US" smtClean="0"/>
              <a:t>14</a:t>
            </a:fld>
            <a:endParaRPr lang="en-US"/>
          </a:p>
        </p:txBody>
      </p:sp>
    </p:spTree>
    <p:extLst>
      <p:ext uri="{BB962C8B-B14F-4D97-AF65-F5344CB8AC3E}">
        <p14:creationId xmlns:p14="http://schemas.microsoft.com/office/powerpoint/2010/main" val="10098915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9665BFD5-3BDA-43CC-B9FB-D16999258374}" type="slidenum">
              <a:rPr lang="en-US" smtClean="0"/>
              <a:t>15</a:t>
            </a:fld>
            <a:endParaRPr lang="en-US"/>
          </a:p>
        </p:txBody>
      </p:sp>
    </p:spTree>
    <p:extLst>
      <p:ext uri="{BB962C8B-B14F-4D97-AF65-F5344CB8AC3E}">
        <p14:creationId xmlns:p14="http://schemas.microsoft.com/office/powerpoint/2010/main" val="37956502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9665BFD5-3BDA-43CC-B9FB-D16999258374}" type="slidenum">
              <a:rPr lang="en-US" smtClean="0"/>
              <a:t>16</a:t>
            </a:fld>
            <a:endParaRPr lang="en-US"/>
          </a:p>
        </p:txBody>
      </p:sp>
    </p:spTree>
    <p:extLst>
      <p:ext uri="{BB962C8B-B14F-4D97-AF65-F5344CB8AC3E}">
        <p14:creationId xmlns:p14="http://schemas.microsoft.com/office/powerpoint/2010/main" val="33873558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9665BFD5-3BDA-43CC-B9FB-D16999258374}" type="slidenum">
              <a:rPr lang="en-US" smtClean="0"/>
              <a:t>17</a:t>
            </a:fld>
            <a:endParaRPr lang="en-US"/>
          </a:p>
        </p:txBody>
      </p:sp>
    </p:spTree>
    <p:extLst>
      <p:ext uri="{BB962C8B-B14F-4D97-AF65-F5344CB8AC3E}">
        <p14:creationId xmlns:p14="http://schemas.microsoft.com/office/powerpoint/2010/main" val="41898497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9665BFD5-3BDA-43CC-B9FB-D16999258374}" type="slidenum">
              <a:rPr lang="en-US" smtClean="0"/>
              <a:t>18</a:t>
            </a:fld>
            <a:endParaRPr lang="en-US"/>
          </a:p>
        </p:txBody>
      </p:sp>
    </p:spTree>
    <p:extLst>
      <p:ext uri="{BB962C8B-B14F-4D97-AF65-F5344CB8AC3E}">
        <p14:creationId xmlns:p14="http://schemas.microsoft.com/office/powerpoint/2010/main" val="24106479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9665BFD5-3BDA-43CC-B9FB-D16999258374}" type="slidenum">
              <a:rPr lang="en-US" smtClean="0"/>
              <a:t>19</a:t>
            </a:fld>
            <a:endParaRPr lang="en-US"/>
          </a:p>
        </p:txBody>
      </p:sp>
    </p:spTree>
    <p:extLst>
      <p:ext uri="{BB962C8B-B14F-4D97-AF65-F5344CB8AC3E}">
        <p14:creationId xmlns:p14="http://schemas.microsoft.com/office/powerpoint/2010/main" val="7601495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Annie</a:t>
            </a:r>
            <a:endParaRPr lang="en-US" dirty="0"/>
          </a:p>
        </p:txBody>
      </p:sp>
      <p:sp>
        <p:nvSpPr>
          <p:cNvPr id="4" name="Slide Number Placeholder 3"/>
          <p:cNvSpPr>
            <a:spLocks noGrp="1"/>
          </p:cNvSpPr>
          <p:nvPr>
            <p:ph type="sldNum" sz="quarter" idx="10"/>
          </p:nvPr>
        </p:nvSpPr>
        <p:spPr/>
        <p:txBody>
          <a:bodyPr/>
          <a:lstStyle/>
          <a:p>
            <a:fld id="{2FED762A-8773-4B6B-BD03-B193C98F245B}" type="slidenum">
              <a:rPr lang="en-US" smtClean="0"/>
              <a:t>2</a:t>
            </a:fld>
            <a:endParaRPr lang="en-US"/>
          </a:p>
        </p:txBody>
      </p:sp>
    </p:spTree>
    <p:extLst>
      <p:ext uri="{BB962C8B-B14F-4D97-AF65-F5344CB8AC3E}">
        <p14:creationId xmlns:p14="http://schemas.microsoft.com/office/powerpoint/2010/main" val="14095658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9665BFD5-3BDA-43CC-B9FB-D16999258374}" type="slidenum">
              <a:rPr lang="en-US" smtClean="0"/>
              <a:t>20</a:t>
            </a:fld>
            <a:endParaRPr lang="en-US"/>
          </a:p>
        </p:txBody>
      </p:sp>
    </p:spTree>
    <p:extLst>
      <p:ext uri="{BB962C8B-B14F-4D97-AF65-F5344CB8AC3E}">
        <p14:creationId xmlns:p14="http://schemas.microsoft.com/office/powerpoint/2010/main" val="1569571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9665BFD5-3BDA-43CC-B9FB-D16999258374}" type="slidenum">
              <a:rPr lang="en-US" smtClean="0"/>
              <a:t>21</a:t>
            </a:fld>
            <a:endParaRPr lang="en-US"/>
          </a:p>
        </p:txBody>
      </p:sp>
    </p:spTree>
    <p:extLst>
      <p:ext uri="{BB962C8B-B14F-4D97-AF65-F5344CB8AC3E}">
        <p14:creationId xmlns:p14="http://schemas.microsoft.com/office/powerpoint/2010/main" val="7239678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9665BFD5-3BDA-43CC-B9FB-D16999258374}" type="slidenum">
              <a:rPr lang="en-US" smtClean="0"/>
              <a:t>22</a:t>
            </a:fld>
            <a:endParaRPr lang="en-US"/>
          </a:p>
        </p:txBody>
      </p:sp>
    </p:spTree>
    <p:extLst>
      <p:ext uri="{BB962C8B-B14F-4D97-AF65-F5344CB8AC3E}">
        <p14:creationId xmlns:p14="http://schemas.microsoft.com/office/powerpoint/2010/main" val="33740652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9665BFD5-3BDA-43CC-B9FB-D16999258374}" type="slidenum">
              <a:rPr lang="en-US" smtClean="0"/>
              <a:t>23</a:t>
            </a:fld>
            <a:endParaRPr lang="en-US"/>
          </a:p>
        </p:txBody>
      </p:sp>
    </p:spTree>
    <p:extLst>
      <p:ext uri="{BB962C8B-B14F-4D97-AF65-F5344CB8AC3E}">
        <p14:creationId xmlns:p14="http://schemas.microsoft.com/office/powerpoint/2010/main" val="1086331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9665BFD5-3BDA-43CC-B9FB-D16999258374}" type="slidenum">
              <a:rPr lang="en-US" smtClean="0"/>
              <a:t>24</a:t>
            </a:fld>
            <a:endParaRPr lang="en-US"/>
          </a:p>
        </p:txBody>
      </p:sp>
    </p:spTree>
    <p:extLst>
      <p:ext uri="{BB962C8B-B14F-4D97-AF65-F5344CB8AC3E}">
        <p14:creationId xmlns:p14="http://schemas.microsoft.com/office/powerpoint/2010/main" val="39431255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9665BFD5-3BDA-43CC-B9FB-D16999258374}" type="slidenum">
              <a:rPr lang="en-US" smtClean="0"/>
              <a:t>25</a:t>
            </a:fld>
            <a:endParaRPr lang="en-US"/>
          </a:p>
        </p:txBody>
      </p:sp>
    </p:spTree>
    <p:extLst>
      <p:ext uri="{BB962C8B-B14F-4D97-AF65-F5344CB8AC3E}">
        <p14:creationId xmlns:p14="http://schemas.microsoft.com/office/powerpoint/2010/main" val="13369173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9665BFD5-3BDA-43CC-B9FB-D16999258374}" type="slidenum">
              <a:rPr lang="en-US" smtClean="0"/>
              <a:t>26</a:t>
            </a:fld>
            <a:endParaRPr lang="en-US"/>
          </a:p>
        </p:txBody>
      </p:sp>
    </p:spTree>
    <p:extLst>
      <p:ext uri="{BB962C8B-B14F-4D97-AF65-F5344CB8AC3E}">
        <p14:creationId xmlns:p14="http://schemas.microsoft.com/office/powerpoint/2010/main" val="164009121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9665BFD5-3BDA-43CC-B9FB-D16999258374}" type="slidenum">
              <a:rPr lang="en-US" smtClean="0"/>
              <a:t>27</a:t>
            </a:fld>
            <a:endParaRPr lang="en-US"/>
          </a:p>
        </p:txBody>
      </p:sp>
    </p:spTree>
    <p:extLst>
      <p:ext uri="{BB962C8B-B14F-4D97-AF65-F5344CB8AC3E}">
        <p14:creationId xmlns:p14="http://schemas.microsoft.com/office/powerpoint/2010/main" val="10834873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9665BFD5-3BDA-43CC-B9FB-D16999258374}" type="slidenum">
              <a:rPr lang="en-US" smtClean="0"/>
              <a:t>28</a:t>
            </a:fld>
            <a:endParaRPr lang="en-US"/>
          </a:p>
        </p:txBody>
      </p:sp>
    </p:spTree>
    <p:extLst>
      <p:ext uri="{BB962C8B-B14F-4D97-AF65-F5344CB8AC3E}">
        <p14:creationId xmlns:p14="http://schemas.microsoft.com/office/powerpoint/2010/main" val="27306861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9665BFD5-3BDA-43CC-B9FB-D16999258374}" type="slidenum">
              <a:rPr lang="en-US" smtClean="0"/>
              <a:t>29</a:t>
            </a:fld>
            <a:endParaRPr lang="en-US"/>
          </a:p>
        </p:txBody>
      </p:sp>
    </p:spTree>
    <p:extLst>
      <p:ext uri="{BB962C8B-B14F-4D97-AF65-F5344CB8AC3E}">
        <p14:creationId xmlns:p14="http://schemas.microsoft.com/office/powerpoint/2010/main" val="2217847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9665BFD5-3BDA-43CC-B9FB-D16999258374}" type="slidenum">
              <a:rPr lang="en-US" smtClean="0"/>
              <a:t>3</a:t>
            </a:fld>
            <a:endParaRPr lang="en-US"/>
          </a:p>
        </p:txBody>
      </p:sp>
    </p:spTree>
    <p:extLst>
      <p:ext uri="{BB962C8B-B14F-4D97-AF65-F5344CB8AC3E}">
        <p14:creationId xmlns:p14="http://schemas.microsoft.com/office/powerpoint/2010/main" val="36722282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9665BFD5-3BDA-43CC-B9FB-D16999258374}" type="slidenum">
              <a:rPr lang="en-US" smtClean="0"/>
              <a:t>30</a:t>
            </a:fld>
            <a:endParaRPr lang="en-US"/>
          </a:p>
        </p:txBody>
      </p:sp>
    </p:spTree>
    <p:extLst>
      <p:ext uri="{BB962C8B-B14F-4D97-AF65-F5344CB8AC3E}">
        <p14:creationId xmlns:p14="http://schemas.microsoft.com/office/powerpoint/2010/main" val="5225514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665BFD5-3BDA-43CC-B9FB-D16999258374}" type="slidenum">
              <a:rPr lang="en-US" smtClean="0"/>
              <a:t>31</a:t>
            </a:fld>
            <a:endParaRPr lang="en-US"/>
          </a:p>
        </p:txBody>
      </p:sp>
    </p:spTree>
    <p:extLst>
      <p:ext uri="{BB962C8B-B14F-4D97-AF65-F5344CB8AC3E}">
        <p14:creationId xmlns:p14="http://schemas.microsoft.com/office/powerpoint/2010/main" val="25884681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9665BFD5-3BDA-43CC-B9FB-D16999258374}" type="slidenum">
              <a:rPr lang="en-US" smtClean="0"/>
              <a:t>32</a:t>
            </a:fld>
            <a:endParaRPr lang="en-US"/>
          </a:p>
        </p:txBody>
      </p:sp>
    </p:spTree>
    <p:extLst>
      <p:ext uri="{BB962C8B-B14F-4D97-AF65-F5344CB8AC3E}">
        <p14:creationId xmlns:p14="http://schemas.microsoft.com/office/powerpoint/2010/main" val="1849615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9665BFD5-3BDA-43CC-B9FB-D16999258374}" type="slidenum">
              <a:rPr lang="en-US" smtClean="0"/>
              <a:t>4</a:t>
            </a:fld>
            <a:endParaRPr lang="en-US"/>
          </a:p>
        </p:txBody>
      </p:sp>
    </p:spTree>
    <p:extLst>
      <p:ext uri="{BB962C8B-B14F-4D97-AF65-F5344CB8AC3E}">
        <p14:creationId xmlns:p14="http://schemas.microsoft.com/office/powerpoint/2010/main" val="16841846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9665BFD5-3BDA-43CC-B9FB-D16999258374}" type="slidenum">
              <a:rPr lang="en-US" smtClean="0"/>
              <a:t>5</a:t>
            </a:fld>
            <a:endParaRPr lang="en-US"/>
          </a:p>
        </p:txBody>
      </p:sp>
    </p:spTree>
    <p:extLst>
      <p:ext uri="{BB962C8B-B14F-4D97-AF65-F5344CB8AC3E}">
        <p14:creationId xmlns:p14="http://schemas.microsoft.com/office/powerpoint/2010/main" val="6274453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9665BFD5-3BDA-43CC-B9FB-D16999258374}" type="slidenum">
              <a:rPr lang="en-US" smtClean="0"/>
              <a:t>6</a:t>
            </a:fld>
            <a:endParaRPr lang="en-US"/>
          </a:p>
        </p:txBody>
      </p:sp>
    </p:spTree>
    <p:extLst>
      <p:ext uri="{BB962C8B-B14F-4D97-AF65-F5344CB8AC3E}">
        <p14:creationId xmlns:p14="http://schemas.microsoft.com/office/powerpoint/2010/main" val="38924417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9665BFD5-3BDA-43CC-B9FB-D16999258374}" type="slidenum">
              <a:rPr lang="en-US" smtClean="0"/>
              <a:t>7</a:t>
            </a:fld>
            <a:endParaRPr lang="en-US"/>
          </a:p>
        </p:txBody>
      </p:sp>
    </p:spTree>
    <p:extLst>
      <p:ext uri="{BB962C8B-B14F-4D97-AF65-F5344CB8AC3E}">
        <p14:creationId xmlns:p14="http://schemas.microsoft.com/office/powerpoint/2010/main" val="15481505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286C225E-748D-4F46-9EE8-C0D689FB7EBB}" type="slidenum">
              <a:rPr lang="en-US" smtClean="0"/>
              <a:t>8</a:t>
            </a:fld>
            <a:endParaRPr lang="en-US"/>
          </a:p>
        </p:txBody>
      </p:sp>
    </p:spTree>
    <p:extLst>
      <p:ext uri="{BB962C8B-B14F-4D97-AF65-F5344CB8AC3E}">
        <p14:creationId xmlns:p14="http://schemas.microsoft.com/office/powerpoint/2010/main" val="16137010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9665BFD5-3BDA-43CC-B9FB-D16999258374}" type="slidenum">
              <a:rPr lang="en-US" smtClean="0"/>
              <a:t>9</a:t>
            </a:fld>
            <a:endParaRPr lang="en-US"/>
          </a:p>
        </p:txBody>
      </p:sp>
    </p:spTree>
    <p:extLst>
      <p:ext uri="{BB962C8B-B14F-4D97-AF65-F5344CB8AC3E}">
        <p14:creationId xmlns:p14="http://schemas.microsoft.com/office/powerpoint/2010/main" val="5774965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5.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7.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8.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9.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2.xml"/><Relationship Id="rId1" Type="http://schemas.openxmlformats.org/officeDocument/2006/relationships/tags" Target="../tags/tag1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1.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2.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3.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4.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5.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7A06536-7435-4612-AF6A-48A84B6FB46D}" type="datetimeFigureOut">
              <a:rPr lang="en-US" smtClean="0"/>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3D605-F1BB-42EB-ADB2-E518FC762467}" type="slidenum">
              <a:rPr lang="en-US" smtClean="0"/>
              <a:t>‹#›</a:t>
            </a:fld>
            <a:endParaRPr lang="en-US"/>
          </a:p>
        </p:txBody>
      </p:sp>
    </p:spTree>
    <p:extLst>
      <p:ext uri="{BB962C8B-B14F-4D97-AF65-F5344CB8AC3E}">
        <p14:creationId xmlns:p14="http://schemas.microsoft.com/office/powerpoint/2010/main" val="549684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A06536-7435-4612-AF6A-48A84B6FB46D}" type="datetimeFigureOut">
              <a:rPr lang="en-US" smtClean="0"/>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3D605-F1BB-42EB-ADB2-E518FC762467}" type="slidenum">
              <a:rPr lang="en-US" smtClean="0"/>
              <a:t>‹#›</a:t>
            </a:fld>
            <a:endParaRPr lang="en-US"/>
          </a:p>
        </p:txBody>
      </p:sp>
    </p:spTree>
    <p:extLst>
      <p:ext uri="{BB962C8B-B14F-4D97-AF65-F5344CB8AC3E}">
        <p14:creationId xmlns:p14="http://schemas.microsoft.com/office/powerpoint/2010/main" val="16332381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A06536-7435-4612-AF6A-48A84B6FB46D}" type="datetimeFigureOut">
              <a:rPr lang="en-US" smtClean="0"/>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3D605-F1BB-42EB-ADB2-E518FC762467}" type="slidenum">
              <a:rPr lang="en-US" smtClean="0"/>
              <a:t>‹#›</a:t>
            </a:fld>
            <a:endParaRPr lang="en-US"/>
          </a:p>
        </p:txBody>
      </p:sp>
    </p:spTree>
    <p:extLst>
      <p:ext uri="{BB962C8B-B14F-4D97-AF65-F5344CB8AC3E}">
        <p14:creationId xmlns:p14="http://schemas.microsoft.com/office/powerpoint/2010/main" val="32831548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6184" y="-16184"/>
            <a:ext cx="9189720" cy="6894576"/>
          </a:xfrm>
          <a:prstGeom prst="rect">
            <a:avLst/>
          </a:prstGeom>
        </p:spPr>
        <p:txBody>
          <a:bodyPr vert="horz" lIns="64291" tIns="32146" rIns="64291" bIns="32146"/>
          <a:lstStyle>
            <a:lvl1pPr>
              <a:defRPr>
                <a:latin typeface="Lato Regular"/>
                <a:ea typeface="Lato Regular"/>
                <a:cs typeface="Lato Regular"/>
              </a:defRPr>
            </a:lvl1pPr>
          </a:lstStyle>
          <a:p>
            <a:r>
              <a:rPr lang="en-US" smtClean="0"/>
              <a:t>Click icon to add picture</a:t>
            </a:r>
            <a:endParaRPr lang="en-US" dirty="0"/>
          </a:p>
        </p:txBody>
      </p:sp>
      <p:sp>
        <p:nvSpPr>
          <p:cNvPr id="4" name="Title 1"/>
          <p:cNvSpPr>
            <a:spLocks noGrp="1"/>
          </p:cNvSpPr>
          <p:nvPr>
            <p:ph type="title" hasCustomPrompt="1"/>
          </p:nvPr>
        </p:nvSpPr>
        <p:spPr>
          <a:xfrm>
            <a:off x="457646" y="-802158"/>
            <a:ext cx="8228707" cy="623383"/>
          </a:xfrm>
          <a:prstGeom prst="rect">
            <a:avLst/>
          </a:prstGeom>
        </p:spPr>
        <p:txBody>
          <a:bodyPr vert="horz" lIns="36576" tIns="32146" rIns="36576" bIns="32146">
            <a:noAutofit/>
          </a:bodyPr>
          <a:lstStyle>
            <a:lvl1pPr algn="l">
              <a:defRPr sz="3200" b="1" i="0" spc="-150">
                <a:latin typeface="+mj-lt"/>
                <a:ea typeface="Lato Regular"/>
                <a:cs typeface="Lato Light"/>
              </a:defRPr>
            </a:lvl1pPr>
          </a:lstStyle>
          <a:p>
            <a:r>
              <a:rPr lang="it-IT" dirty="0" smtClean="0"/>
              <a:t>CLICK TO EDIT MASTER TITLE STYLE</a:t>
            </a:r>
            <a:endParaRPr lang="en-US" dirty="0"/>
          </a:p>
        </p:txBody>
      </p:sp>
    </p:spTree>
    <p:custDataLst>
      <p:tags r:id="rId1"/>
    </p:custDataLst>
  </p:cSld>
  <p:clrMapOvr>
    <a:masterClrMapping/>
  </p:clrMapOvr>
  <p:transition spd="med"/>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rge Image with Titl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16184" y="-16184"/>
            <a:ext cx="9189720" cy="4480560"/>
          </a:xfrm>
          <a:prstGeom prst="rect">
            <a:avLst/>
          </a:prstGeom>
        </p:spPr>
        <p:txBody>
          <a:bodyPr vert="horz" lIns="64291" tIns="32146" rIns="64291" bIns="32146"/>
          <a:lstStyle>
            <a:lvl1pPr>
              <a:defRPr>
                <a:latin typeface="Lato Regular"/>
                <a:ea typeface="Lato Regular"/>
                <a:cs typeface="Lato Regular"/>
              </a:defRPr>
            </a:lvl1pPr>
          </a:lstStyle>
          <a:p>
            <a:r>
              <a:rPr lang="en-US" smtClean="0"/>
              <a:t>Click icon to add picture</a:t>
            </a:r>
            <a:endParaRPr lang="en-US" dirty="0"/>
          </a:p>
        </p:txBody>
      </p:sp>
      <p:sp>
        <p:nvSpPr>
          <p:cNvPr id="2" name="Title 1"/>
          <p:cNvSpPr>
            <a:spLocks noGrp="1"/>
          </p:cNvSpPr>
          <p:nvPr>
            <p:ph type="title" hasCustomPrompt="1"/>
          </p:nvPr>
        </p:nvSpPr>
        <p:spPr>
          <a:xfrm>
            <a:off x="457647" y="4722838"/>
            <a:ext cx="8228707" cy="640080"/>
          </a:xfrm>
          <a:prstGeom prst="rect">
            <a:avLst/>
          </a:prstGeom>
        </p:spPr>
        <p:txBody>
          <a:bodyPr vert="horz" lIns="36576" tIns="32146" rIns="36576" bIns="32146">
            <a:noAutofit/>
          </a:bodyPr>
          <a:lstStyle>
            <a:lvl1pPr algn="ctr">
              <a:defRPr sz="3200" b="1" i="0">
                <a:latin typeface="+mj-lt"/>
                <a:ea typeface="Lato Regular"/>
                <a:cs typeface="Lato Light"/>
              </a:defRPr>
            </a:lvl1pPr>
          </a:lstStyle>
          <a:p>
            <a:r>
              <a:rPr lang="it-IT" dirty="0" smtClean="0"/>
              <a:t>CLICK TO EDIT MASTER TITLE STYLE</a:t>
            </a:r>
            <a:endParaRPr lang="en-US" dirty="0"/>
          </a:p>
        </p:txBody>
      </p:sp>
    </p:spTree>
    <p:custDataLst>
      <p:tags r:id="rId1"/>
    </p:custDataLst>
  </p:cSld>
  <p:clrMapOvr>
    <a:masterClrMapping/>
  </p:clrMapOvr>
  <p:transition spd="med"/>
  <p:timing>
    <p:tnLst>
      <p:par>
        <p:cTn id="1" dur="indefinite" restart="never" nodeType="tmRoot"/>
      </p:par>
    </p:tnLst>
  </p:timing>
  <p:extLst mod="1">
    <p:ext uri="{DCECCB84-F9BA-43D5-87BE-67443E8EF086}">
      <p15:sldGuideLst xmlns=""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edium Image Righ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4580093" y="0"/>
            <a:ext cx="4572000" cy="6858000"/>
          </a:xfrm>
          <a:prstGeom prst="rect">
            <a:avLst/>
          </a:prstGeom>
        </p:spPr>
        <p:txBody>
          <a:bodyPr vert="horz" lIns="64291" tIns="32146" rIns="64291" bIns="32146"/>
          <a:lstStyle>
            <a:lvl1pPr>
              <a:defRPr>
                <a:latin typeface="Lato Regular"/>
                <a:ea typeface="Lato Regular"/>
                <a:cs typeface="Lato Regular"/>
              </a:defRPr>
            </a:lvl1pPr>
          </a:lstStyle>
          <a:p>
            <a:r>
              <a:rPr lang="en-US" smtClean="0"/>
              <a:t>Click icon to add picture</a:t>
            </a:r>
            <a:endParaRPr lang="en-US" dirty="0"/>
          </a:p>
        </p:txBody>
      </p:sp>
      <p:sp>
        <p:nvSpPr>
          <p:cNvPr id="2" name="Title 1"/>
          <p:cNvSpPr>
            <a:spLocks noGrp="1"/>
          </p:cNvSpPr>
          <p:nvPr>
            <p:ph type="title" hasCustomPrompt="1"/>
          </p:nvPr>
        </p:nvSpPr>
        <p:spPr>
          <a:xfrm>
            <a:off x="486187" y="538898"/>
            <a:ext cx="8228707" cy="557362"/>
          </a:xfrm>
          <a:prstGeom prst="rect">
            <a:avLst/>
          </a:prstGeom>
        </p:spPr>
        <p:txBody>
          <a:bodyPr vert="horz" lIns="18288" tIns="32146" rIns="36576" bIns="32146">
            <a:noAutofit/>
          </a:bodyPr>
          <a:lstStyle>
            <a:lvl1pPr algn="l">
              <a:defRPr sz="3200" b="1" i="0" spc="-150">
                <a:latin typeface="+mj-lt"/>
                <a:ea typeface="Lato Regular"/>
                <a:cs typeface="Lato Light"/>
              </a:defRPr>
            </a:lvl1pPr>
          </a:lstStyle>
          <a:p>
            <a:r>
              <a:rPr lang="it-IT" dirty="0" smtClean="0"/>
              <a:t>CLICK TO EDIT MASTER TITLE STYLE</a:t>
            </a:r>
            <a:endParaRPr lang="en-US" dirty="0"/>
          </a:p>
        </p:txBody>
      </p:sp>
    </p:spTree>
    <p:custDataLst>
      <p:tags r:id="rId1"/>
    </p:custDataLst>
    <p:extLst>
      <p:ext uri="{BB962C8B-B14F-4D97-AF65-F5344CB8AC3E}">
        <p14:creationId xmlns:p14="http://schemas.microsoft.com/office/powerpoint/2010/main" val="241007990"/>
      </p:ext>
    </p:extLst>
  </p:cSld>
  <p:clrMapOvr>
    <a:masterClrMapping/>
  </p:clrMapOvr>
  <p:transition spd="med"/>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0/40 Image Righ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3648206" y="-5825"/>
            <a:ext cx="5498061" cy="6858000"/>
          </a:xfrm>
          <a:prstGeom prst="rect">
            <a:avLst/>
          </a:prstGeom>
        </p:spPr>
        <p:txBody>
          <a:bodyPr vert="horz" lIns="64291" tIns="32146" rIns="64291" bIns="32146"/>
          <a:lstStyle>
            <a:lvl1pPr>
              <a:defRPr>
                <a:latin typeface="Lato Regular"/>
                <a:ea typeface="Lato Regular"/>
                <a:cs typeface="Lato Regular"/>
              </a:defRPr>
            </a:lvl1pPr>
          </a:lstStyle>
          <a:p>
            <a:r>
              <a:rPr lang="en-US" smtClean="0"/>
              <a:t>Click icon to add picture</a:t>
            </a:r>
            <a:endParaRPr lang="en-US" dirty="0"/>
          </a:p>
        </p:txBody>
      </p:sp>
      <p:sp>
        <p:nvSpPr>
          <p:cNvPr id="2" name="Title 1"/>
          <p:cNvSpPr>
            <a:spLocks noGrp="1"/>
          </p:cNvSpPr>
          <p:nvPr>
            <p:ph type="title" hasCustomPrompt="1"/>
          </p:nvPr>
        </p:nvSpPr>
        <p:spPr>
          <a:xfrm>
            <a:off x="486331" y="535270"/>
            <a:ext cx="8228707" cy="557362"/>
          </a:xfrm>
          <a:prstGeom prst="rect">
            <a:avLst/>
          </a:prstGeom>
        </p:spPr>
        <p:txBody>
          <a:bodyPr vert="horz" lIns="18288" tIns="32146" rIns="36576" bIns="32146" rtlCol="0" anchor="ctr">
            <a:noAutofit/>
          </a:bodyPr>
          <a:lstStyle>
            <a:lvl1pPr>
              <a:defRPr lang="en-US" dirty="0">
                <a:ea typeface="Lato Regular"/>
              </a:defRPr>
            </a:lvl1pPr>
          </a:lstStyle>
          <a:p>
            <a:pPr lvl="0"/>
            <a:r>
              <a:rPr lang="it-IT" dirty="0" smtClean="0"/>
              <a:t>CLICK TO EDIT MASTER TITLE STYLE</a:t>
            </a:r>
            <a:endParaRPr lang="en-US" dirty="0"/>
          </a:p>
        </p:txBody>
      </p:sp>
    </p:spTree>
    <p:custDataLst>
      <p:tags r:id="rId1"/>
    </p:custDataLst>
    <p:extLst>
      <p:ext uri="{BB962C8B-B14F-4D97-AF65-F5344CB8AC3E}">
        <p14:creationId xmlns:p14="http://schemas.microsoft.com/office/powerpoint/2010/main" val="3994190355"/>
      </p:ext>
    </p:extLst>
  </p:cSld>
  <p:clrMapOvr>
    <a:masterClrMapping/>
  </p:clrMapOvr>
  <p:transition spd="med"/>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arge Image Righ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3930650" y="-5825"/>
            <a:ext cx="5226575" cy="6876288"/>
          </a:xfrm>
          <a:prstGeom prst="rect">
            <a:avLst/>
          </a:prstGeom>
        </p:spPr>
        <p:txBody>
          <a:bodyPr vert="horz" lIns="64291" tIns="32146" rIns="64291" bIns="32146"/>
          <a:lstStyle>
            <a:lvl1pPr>
              <a:defRPr>
                <a:latin typeface="Lato Regular"/>
                <a:ea typeface="Lato Regular"/>
                <a:cs typeface="Lato Regular"/>
              </a:defRPr>
            </a:lvl1pPr>
          </a:lstStyle>
          <a:p>
            <a:r>
              <a:rPr lang="en-US" smtClean="0"/>
              <a:t>Click icon to add picture</a:t>
            </a:r>
            <a:endParaRPr lang="en-US" dirty="0"/>
          </a:p>
        </p:txBody>
      </p:sp>
      <p:sp>
        <p:nvSpPr>
          <p:cNvPr id="2" name="Title 1"/>
          <p:cNvSpPr>
            <a:spLocks noGrp="1"/>
          </p:cNvSpPr>
          <p:nvPr>
            <p:ph type="title" hasCustomPrompt="1"/>
          </p:nvPr>
        </p:nvSpPr>
        <p:spPr>
          <a:xfrm>
            <a:off x="486331" y="502260"/>
            <a:ext cx="8228707" cy="623383"/>
          </a:xfrm>
          <a:prstGeom prst="rect">
            <a:avLst/>
          </a:prstGeom>
        </p:spPr>
        <p:txBody>
          <a:bodyPr vert="horz" lIns="18288" tIns="32146" rIns="36576" bIns="32146" rtlCol="0" anchor="ctr">
            <a:noAutofit/>
          </a:bodyPr>
          <a:lstStyle>
            <a:lvl1pPr>
              <a:defRPr lang="en-US" dirty="0">
                <a:ea typeface="Lato Regular"/>
              </a:defRPr>
            </a:lvl1pPr>
          </a:lstStyle>
          <a:p>
            <a:pPr lvl="0"/>
            <a:r>
              <a:rPr lang="it-IT" dirty="0" smtClean="0"/>
              <a:t>CLICK TO EDIT MASTER TITLE STYLE</a:t>
            </a:r>
            <a:endParaRPr lang="en-US" dirty="0"/>
          </a:p>
        </p:txBody>
      </p:sp>
    </p:spTree>
    <p:custDataLst>
      <p:tags r:id="rId1"/>
    </p:custDataLst>
    <p:extLst>
      <p:ext uri="{BB962C8B-B14F-4D97-AF65-F5344CB8AC3E}">
        <p14:creationId xmlns:p14="http://schemas.microsoft.com/office/powerpoint/2010/main" val="4122949152"/>
      </p:ext>
    </p:extLst>
  </p:cSld>
  <p:clrMapOvr>
    <a:masterClrMapping/>
  </p:clrMapOvr>
  <p:transition spd="med"/>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in Image Right">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6404844" y="0"/>
            <a:ext cx="2750809" cy="6858000"/>
          </a:xfrm>
          <a:prstGeom prst="rect">
            <a:avLst/>
          </a:prstGeom>
        </p:spPr>
        <p:txBody>
          <a:bodyPr vert="horz" lIns="64291" tIns="32146" rIns="64291" bIns="32146"/>
          <a:lstStyle>
            <a:lvl1pPr>
              <a:defRPr>
                <a:latin typeface="Lato Regular"/>
                <a:ea typeface="Lato Regular"/>
                <a:cs typeface="Lato Regular"/>
              </a:defRPr>
            </a:lvl1pPr>
          </a:lstStyle>
          <a:p>
            <a:r>
              <a:rPr lang="en-US" smtClean="0"/>
              <a:t>Click icon to add picture</a:t>
            </a:r>
            <a:endParaRPr lang="en-US" dirty="0"/>
          </a:p>
        </p:txBody>
      </p:sp>
      <p:sp>
        <p:nvSpPr>
          <p:cNvPr id="2" name="Title 1"/>
          <p:cNvSpPr>
            <a:spLocks noGrp="1"/>
          </p:cNvSpPr>
          <p:nvPr>
            <p:ph type="title" hasCustomPrompt="1"/>
          </p:nvPr>
        </p:nvSpPr>
        <p:spPr>
          <a:xfrm>
            <a:off x="485251" y="502276"/>
            <a:ext cx="8228707" cy="623383"/>
          </a:xfrm>
          <a:prstGeom prst="rect">
            <a:avLst/>
          </a:prstGeom>
        </p:spPr>
        <p:txBody>
          <a:bodyPr vert="horz" lIns="18288" tIns="32146" rIns="36576" bIns="32146" rtlCol="0" anchor="ctr">
            <a:noAutofit/>
          </a:bodyPr>
          <a:lstStyle>
            <a:lvl1pPr>
              <a:defRPr lang="en-US" dirty="0">
                <a:ea typeface="Lato Regular"/>
              </a:defRPr>
            </a:lvl1pPr>
          </a:lstStyle>
          <a:p>
            <a:pPr lvl="0"/>
            <a:r>
              <a:rPr lang="it-IT" dirty="0" smtClean="0"/>
              <a:t>CLICK TO EDIT MASTER TITLE STYLE</a:t>
            </a:r>
            <a:endParaRPr lang="en-US" dirty="0"/>
          </a:p>
        </p:txBody>
      </p:sp>
    </p:spTree>
    <p:custDataLst>
      <p:tags r:id="rId1"/>
    </p:custDataLst>
    <p:extLst>
      <p:ext uri="{BB962C8B-B14F-4D97-AF65-F5344CB8AC3E}">
        <p14:creationId xmlns:p14="http://schemas.microsoft.com/office/powerpoint/2010/main" val="2637339907"/>
      </p:ext>
    </p:extLst>
  </p:cSld>
  <p:clrMapOvr>
    <a:masterClrMapping/>
  </p:clrMapOvr>
  <p:transition spd="med"/>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Medium Center">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3378961" y="1776967"/>
            <a:ext cx="2359208" cy="3723941"/>
          </a:xfrm>
          <a:prstGeom prst="rect">
            <a:avLst/>
          </a:prstGeom>
        </p:spPr>
        <p:txBody>
          <a:bodyPr vert="horz" lIns="64291" tIns="32146" rIns="64291" bIns="32146"/>
          <a:lstStyle>
            <a:lvl1pPr>
              <a:defRPr>
                <a:latin typeface="Lato Regular"/>
                <a:ea typeface="Lato Regular"/>
                <a:cs typeface="Lato Regular"/>
              </a:defRPr>
            </a:lvl1pPr>
          </a:lstStyle>
          <a:p>
            <a:r>
              <a:rPr lang="en-US" smtClean="0"/>
              <a:t>Click icon to add picture</a:t>
            </a:r>
            <a:endParaRPr lang="en-US" dirty="0"/>
          </a:p>
        </p:txBody>
      </p:sp>
      <p:sp>
        <p:nvSpPr>
          <p:cNvPr id="2" name="Title 1"/>
          <p:cNvSpPr>
            <a:spLocks noGrp="1"/>
          </p:cNvSpPr>
          <p:nvPr>
            <p:ph type="title" hasCustomPrompt="1"/>
          </p:nvPr>
        </p:nvSpPr>
        <p:spPr>
          <a:xfrm>
            <a:off x="485251" y="505477"/>
            <a:ext cx="8228707" cy="623383"/>
          </a:xfrm>
          <a:prstGeom prst="rect">
            <a:avLst/>
          </a:prstGeom>
        </p:spPr>
        <p:txBody>
          <a:bodyPr vert="horz" lIns="18288" tIns="32146" rIns="36576" bIns="32146" rtlCol="0" anchor="ctr">
            <a:noAutofit/>
          </a:bodyPr>
          <a:lstStyle>
            <a:lvl1pPr>
              <a:defRPr lang="en-US" dirty="0">
                <a:ea typeface="Lato Regular"/>
              </a:defRPr>
            </a:lvl1pPr>
          </a:lstStyle>
          <a:p>
            <a:pPr lvl="0"/>
            <a:r>
              <a:rPr lang="it-IT" dirty="0" smtClean="0"/>
              <a:t>CLICK TO EDIT MASTER TITLE STYLE</a:t>
            </a:r>
            <a:endParaRPr lang="en-US" dirty="0"/>
          </a:p>
        </p:txBody>
      </p:sp>
    </p:spTree>
    <p:custDataLst>
      <p:tags r:id="rId1"/>
    </p:custDataLst>
    <p:extLst>
      <p:ext uri="{BB962C8B-B14F-4D97-AF65-F5344CB8AC3E}">
        <p14:creationId xmlns:p14="http://schemas.microsoft.com/office/powerpoint/2010/main" val="2806537751"/>
      </p:ext>
    </p:extLst>
  </p:cSld>
  <p:clrMapOvr>
    <a:masterClrMapping/>
  </p:clrMapOvr>
  <p:transition spd="med"/>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Tall Center">
    <p:spTree>
      <p:nvGrpSpPr>
        <p:cNvPr id="1" name=""/>
        <p:cNvGrpSpPr/>
        <p:nvPr/>
      </p:nvGrpSpPr>
      <p:grpSpPr>
        <a:xfrm>
          <a:off x="0" y="0"/>
          <a:ext cx="0" cy="0"/>
          <a:chOff x="0" y="0"/>
          <a:chExt cx="0" cy="0"/>
        </a:xfrm>
      </p:grpSpPr>
      <p:pic>
        <p:nvPicPr>
          <p:cNvPr id="5" name="Picture 4" descr="phone-lebels.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365572" y="1248096"/>
            <a:ext cx="2416855" cy="5030244"/>
          </a:xfrm>
          <a:prstGeom prst="rect">
            <a:avLst/>
          </a:prstGeom>
        </p:spPr>
      </p:pic>
      <p:sp>
        <p:nvSpPr>
          <p:cNvPr id="2" name="Title 1"/>
          <p:cNvSpPr>
            <a:spLocks noGrp="1"/>
          </p:cNvSpPr>
          <p:nvPr>
            <p:ph type="title" hasCustomPrompt="1"/>
          </p:nvPr>
        </p:nvSpPr>
        <p:spPr>
          <a:xfrm>
            <a:off x="487028" y="505888"/>
            <a:ext cx="8228707" cy="623383"/>
          </a:xfrm>
          <a:prstGeom prst="rect">
            <a:avLst/>
          </a:prstGeom>
        </p:spPr>
        <p:txBody>
          <a:bodyPr vert="horz" lIns="18288" tIns="32146" rIns="36576" bIns="32146" rtlCol="0" anchor="ctr">
            <a:noAutofit/>
          </a:bodyPr>
          <a:lstStyle>
            <a:lvl1pPr>
              <a:defRPr lang="en-US" dirty="0">
                <a:ea typeface="Lato Regular"/>
              </a:defRPr>
            </a:lvl1pPr>
          </a:lstStyle>
          <a:p>
            <a:pPr lvl="0"/>
            <a:r>
              <a:rPr lang="it-IT" dirty="0" smtClean="0"/>
              <a:t>CLICK TO EDIT MASTER TITLE STYLE</a:t>
            </a:r>
            <a:endParaRPr lang="en-US" dirty="0"/>
          </a:p>
        </p:txBody>
      </p:sp>
      <p:sp>
        <p:nvSpPr>
          <p:cNvPr id="8" name="Picture Placeholder 7"/>
          <p:cNvSpPr>
            <a:spLocks noGrp="1"/>
          </p:cNvSpPr>
          <p:nvPr>
            <p:ph type="pic" sz="quarter" idx="10"/>
          </p:nvPr>
        </p:nvSpPr>
        <p:spPr>
          <a:xfrm>
            <a:off x="3542312" y="1941005"/>
            <a:ext cx="2039112" cy="3566160"/>
          </a:xfrm>
          <a:prstGeom prst="rect">
            <a:avLst/>
          </a:prstGeom>
        </p:spPr>
        <p:txBody>
          <a:bodyPr vert="horz" lIns="64291" tIns="32146" rIns="64291" bIns="32146"/>
          <a:lstStyle>
            <a:lvl1pPr>
              <a:defRPr>
                <a:latin typeface="Lato Regular"/>
                <a:ea typeface="Lato Regular"/>
                <a:cs typeface="Lato Regular"/>
              </a:defRPr>
            </a:lvl1pPr>
          </a:lstStyle>
          <a:p>
            <a:r>
              <a:rPr lang="en-US" smtClean="0"/>
              <a:t>Click icon to add picture</a:t>
            </a:r>
            <a:endParaRPr lang="en-US" dirty="0"/>
          </a:p>
        </p:txBody>
      </p:sp>
    </p:spTree>
    <p:custDataLst>
      <p:tags r:id="rId1"/>
    </p:custDataLst>
    <p:extLst>
      <p:ext uri="{BB962C8B-B14F-4D97-AF65-F5344CB8AC3E}">
        <p14:creationId xmlns:p14="http://schemas.microsoft.com/office/powerpoint/2010/main" val="1004291617"/>
      </p:ext>
    </p:extLst>
  </p:cSld>
  <p:clrMapOvr>
    <a:masterClrMapping/>
  </p:clrMapOvr>
  <p:transition spd="med"/>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7A06536-7435-4612-AF6A-48A84B6FB46D}" type="datetimeFigureOut">
              <a:rPr lang="en-US" smtClean="0"/>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3D605-F1BB-42EB-ADB2-E518FC762467}" type="slidenum">
              <a:rPr lang="en-US" smtClean="0"/>
              <a:t>‹#›</a:t>
            </a:fld>
            <a:endParaRPr lang="en-US"/>
          </a:p>
        </p:txBody>
      </p:sp>
    </p:spTree>
    <p:extLst>
      <p:ext uri="{BB962C8B-B14F-4D97-AF65-F5344CB8AC3E}">
        <p14:creationId xmlns:p14="http://schemas.microsoft.com/office/powerpoint/2010/main" val="2560368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Top">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5139" y="501326"/>
            <a:ext cx="8228707" cy="623383"/>
          </a:xfrm>
          <a:prstGeom prst="rect">
            <a:avLst/>
          </a:prstGeom>
        </p:spPr>
        <p:txBody>
          <a:bodyPr vert="horz" lIns="18288" tIns="32146" rIns="36576" bIns="32146" rtlCol="0" anchor="ctr">
            <a:noAutofit/>
          </a:bodyPr>
          <a:lstStyle>
            <a:lvl1pPr>
              <a:defRPr lang="en-US" dirty="0">
                <a:ea typeface="Lato Regular"/>
              </a:defRPr>
            </a:lvl1pPr>
          </a:lstStyle>
          <a:p>
            <a:pPr lvl="0"/>
            <a:r>
              <a:rPr lang="it-IT" dirty="0" smtClean="0"/>
              <a:t>CLICK TO EDIT MASTER TITLE STYLE</a:t>
            </a:r>
            <a:endParaRPr lang="en-US" dirty="0"/>
          </a:p>
        </p:txBody>
      </p:sp>
    </p:spTree>
    <p:custDataLst>
      <p:tags r:id="rId1"/>
    </p:custDataLst>
    <p:extLst>
      <p:ext uri="{BB962C8B-B14F-4D97-AF65-F5344CB8AC3E}">
        <p14:creationId xmlns:p14="http://schemas.microsoft.com/office/powerpoint/2010/main" val="3352629461"/>
      </p:ext>
    </p:extLst>
  </p:cSld>
  <p:clrMapOvr>
    <a:masterClrMapping/>
  </p:clrMapOvr>
  <p:transition spd="med"/>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Banner">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1" y="1732617"/>
            <a:ext cx="9162288" cy="3337560"/>
          </a:xfrm>
          <a:prstGeom prst="rect">
            <a:avLst/>
          </a:prstGeom>
        </p:spPr>
        <p:txBody>
          <a:bodyPr vert="horz" lIns="64291" tIns="32146" rIns="64291" bIns="32146"/>
          <a:lstStyle>
            <a:lvl1pPr>
              <a:defRPr sz="1600">
                <a:latin typeface="Lato Regular"/>
                <a:ea typeface="Lato Regular"/>
                <a:cs typeface="Lato Regular"/>
              </a:defRPr>
            </a:lvl1pPr>
          </a:lstStyle>
          <a:p>
            <a:r>
              <a:rPr lang="en-US" smtClean="0"/>
              <a:t>Click icon to add picture</a:t>
            </a:r>
            <a:endParaRPr lang="en-US" dirty="0"/>
          </a:p>
        </p:txBody>
      </p:sp>
      <p:sp>
        <p:nvSpPr>
          <p:cNvPr id="2" name="Title 1"/>
          <p:cNvSpPr>
            <a:spLocks noGrp="1"/>
          </p:cNvSpPr>
          <p:nvPr>
            <p:ph type="title" hasCustomPrompt="1"/>
          </p:nvPr>
        </p:nvSpPr>
        <p:spPr>
          <a:xfrm>
            <a:off x="485251" y="505477"/>
            <a:ext cx="8228707" cy="623383"/>
          </a:xfrm>
          <a:prstGeom prst="rect">
            <a:avLst/>
          </a:prstGeom>
        </p:spPr>
        <p:txBody>
          <a:bodyPr vert="horz" lIns="18288" tIns="32146" rIns="36576" bIns="32146" rtlCol="0" anchor="ctr">
            <a:noAutofit/>
          </a:bodyPr>
          <a:lstStyle>
            <a:lvl1pPr>
              <a:defRPr lang="en-US" dirty="0">
                <a:ea typeface="Lato Regular"/>
              </a:defRPr>
            </a:lvl1pPr>
          </a:lstStyle>
          <a:p>
            <a:pPr lvl="0"/>
            <a:r>
              <a:rPr lang="it-IT" dirty="0" smtClean="0"/>
              <a:t>CLICK TO EDIT MASTER TITLE STYLE</a:t>
            </a:r>
            <a:endParaRPr lang="en-US" dirty="0"/>
          </a:p>
        </p:txBody>
      </p:sp>
    </p:spTree>
    <p:custDataLst>
      <p:tags r:id="rId1"/>
    </p:custDataLst>
    <p:extLst>
      <p:ext uri="{BB962C8B-B14F-4D97-AF65-F5344CB8AC3E}">
        <p14:creationId xmlns:p14="http://schemas.microsoft.com/office/powerpoint/2010/main" val="2843085137"/>
      </p:ext>
    </p:extLst>
  </p:cSld>
  <p:clrMapOvr>
    <a:masterClrMapping/>
  </p:clrMapOvr>
  <p:transition spd="med"/>
  <p:timing>
    <p:tnLst>
      <p:par>
        <p:cTn id="1" dur="indefinite" restart="never" nodeType="tmRoot"/>
      </p:par>
    </p:tnLst>
  </p:timing>
  <p:extLst mod="1">
    <p:ext uri="{DCECCB84-F9BA-43D5-87BE-67443E8EF086}">
      <p15:sldGuideLst xmlns=""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our Pictures Acros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5251" y="505888"/>
            <a:ext cx="8228707" cy="623383"/>
          </a:xfrm>
          <a:prstGeom prst="rect">
            <a:avLst/>
          </a:prstGeom>
        </p:spPr>
        <p:txBody>
          <a:bodyPr vert="horz" lIns="18288" tIns="32146" rIns="36576" bIns="32146" rtlCol="0" anchor="ctr">
            <a:noAutofit/>
          </a:bodyPr>
          <a:lstStyle>
            <a:lvl1pPr>
              <a:defRPr lang="en-US" dirty="0">
                <a:ea typeface="Lato Regular"/>
              </a:defRPr>
            </a:lvl1pPr>
          </a:lstStyle>
          <a:p>
            <a:pPr lvl="0"/>
            <a:r>
              <a:rPr lang="it-IT" dirty="0" smtClean="0"/>
              <a:t>CLICK TO EDIT MASTER TITLE STYLE</a:t>
            </a:r>
            <a:endParaRPr lang="en-US" dirty="0"/>
          </a:p>
        </p:txBody>
      </p:sp>
      <p:sp>
        <p:nvSpPr>
          <p:cNvPr id="9" name="Picture Placeholder 7"/>
          <p:cNvSpPr>
            <a:spLocks noGrp="1"/>
          </p:cNvSpPr>
          <p:nvPr>
            <p:ph type="pic" sz="quarter" idx="10"/>
          </p:nvPr>
        </p:nvSpPr>
        <p:spPr>
          <a:xfrm>
            <a:off x="507955" y="1861636"/>
            <a:ext cx="1597660" cy="2179272"/>
          </a:xfrm>
          <a:prstGeom prst="rect">
            <a:avLst/>
          </a:prstGeom>
        </p:spPr>
        <p:txBody>
          <a:bodyPr vert="horz" lIns="64291" tIns="32146" rIns="64291" bIns="32146"/>
          <a:lstStyle>
            <a:lvl1pPr>
              <a:defRPr sz="1200">
                <a:solidFill>
                  <a:schemeClr val="bg1">
                    <a:lumMod val="75000"/>
                  </a:schemeClr>
                </a:solidFill>
                <a:latin typeface="Lato Regular"/>
                <a:ea typeface="Lato Regular"/>
                <a:cs typeface="Lato Regular"/>
              </a:defRPr>
            </a:lvl1pPr>
          </a:lstStyle>
          <a:p>
            <a:r>
              <a:rPr lang="en-US" smtClean="0"/>
              <a:t>Click icon to add picture</a:t>
            </a:r>
            <a:endParaRPr lang="en-US" dirty="0"/>
          </a:p>
        </p:txBody>
      </p:sp>
      <p:sp>
        <p:nvSpPr>
          <p:cNvPr id="10" name="Picture Placeholder 7"/>
          <p:cNvSpPr>
            <a:spLocks noGrp="1"/>
          </p:cNvSpPr>
          <p:nvPr>
            <p:ph type="pic" sz="quarter" idx="11"/>
          </p:nvPr>
        </p:nvSpPr>
        <p:spPr>
          <a:xfrm>
            <a:off x="2687199" y="1861636"/>
            <a:ext cx="1597660" cy="2179272"/>
          </a:xfrm>
          <a:prstGeom prst="rect">
            <a:avLst/>
          </a:prstGeom>
        </p:spPr>
        <p:txBody>
          <a:bodyPr vert="horz" lIns="64291" tIns="32146" rIns="64291" bIns="32146"/>
          <a:lstStyle>
            <a:lvl1pPr>
              <a:defRPr sz="1200">
                <a:solidFill>
                  <a:schemeClr val="bg1">
                    <a:lumMod val="75000"/>
                  </a:schemeClr>
                </a:solidFill>
                <a:latin typeface="Lato Regular"/>
                <a:ea typeface="Lato Regular"/>
                <a:cs typeface="Lato Regular"/>
              </a:defRPr>
            </a:lvl1pPr>
          </a:lstStyle>
          <a:p>
            <a:r>
              <a:rPr lang="en-US" smtClean="0"/>
              <a:t>Click icon to add picture</a:t>
            </a:r>
            <a:endParaRPr lang="en-US" dirty="0"/>
          </a:p>
        </p:txBody>
      </p:sp>
      <p:sp>
        <p:nvSpPr>
          <p:cNvPr id="11" name="Picture Placeholder 7"/>
          <p:cNvSpPr>
            <a:spLocks noGrp="1"/>
          </p:cNvSpPr>
          <p:nvPr>
            <p:ph type="pic" sz="quarter" idx="12"/>
          </p:nvPr>
        </p:nvSpPr>
        <p:spPr>
          <a:xfrm>
            <a:off x="4866443" y="1861636"/>
            <a:ext cx="1597660" cy="2179272"/>
          </a:xfrm>
          <a:prstGeom prst="rect">
            <a:avLst/>
          </a:prstGeom>
        </p:spPr>
        <p:txBody>
          <a:bodyPr vert="horz" lIns="64291" tIns="32146" rIns="64291" bIns="32146"/>
          <a:lstStyle>
            <a:lvl1pPr>
              <a:defRPr sz="1200">
                <a:solidFill>
                  <a:schemeClr val="bg1">
                    <a:lumMod val="75000"/>
                  </a:schemeClr>
                </a:solidFill>
                <a:latin typeface="Lato Regular"/>
                <a:ea typeface="Lato Regular"/>
                <a:cs typeface="Lato Regular"/>
              </a:defRPr>
            </a:lvl1pPr>
          </a:lstStyle>
          <a:p>
            <a:r>
              <a:rPr lang="en-US" smtClean="0"/>
              <a:t>Click icon to add picture</a:t>
            </a:r>
            <a:endParaRPr lang="en-US" dirty="0"/>
          </a:p>
        </p:txBody>
      </p:sp>
      <p:sp>
        <p:nvSpPr>
          <p:cNvPr id="13" name="Picture Placeholder 7"/>
          <p:cNvSpPr>
            <a:spLocks noGrp="1"/>
          </p:cNvSpPr>
          <p:nvPr>
            <p:ph type="pic" sz="quarter" idx="13"/>
          </p:nvPr>
        </p:nvSpPr>
        <p:spPr>
          <a:xfrm>
            <a:off x="7045688" y="1861636"/>
            <a:ext cx="1597660" cy="2179272"/>
          </a:xfrm>
          <a:prstGeom prst="rect">
            <a:avLst/>
          </a:prstGeom>
        </p:spPr>
        <p:txBody>
          <a:bodyPr vert="horz" lIns="64291" tIns="32146" rIns="64291" bIns="32146"/>
          <a:lstStyle>
            <a:lvl1pPr>
              <a:defRPr sz="1200">
                <a:solidFill>
                  <a:schemeClr val="bg1">
                    <a:lumMod val="75000"/>
                  </a:schemeClr>
                </a:solidFill>
                <a:latin typeface="Lato Regular"/>
                <a:ea typeface="Lato Regular"/>
                <a:cs typeface="Lato Regular"/>
              </a:defRPr>
            </a:lvl1pPr>
          </a:lstStyle>
          <a:p>
            <a:r>
              <a:rPr lang="en-US" smtClean="0"/>
              <a:t>Click icon to add picture</a:t>
            </a:r>
            <a:endParaRPr lang="en-US" dirty="0"/>
          </a:p>
        </p:txBody>
      </p:sp>
    </p:spTree>
    <p:custDataLst>
      <p:tags r:id="rId1"/>
    </p:custDataLst>
    <p:extLst>
      <p:ext uri="{BB962C8B-B14F-4D97-AF65-F5344CB8AC3E}">
        <p14:creationId xmlns:p14="http://schemas.microsoft.com/office/powerpoint/2010/main" val="1083212915"/>
      </p:ext>
    </p:extLst>
  </p:cSld>
  <p:clrMapOvr>
    <a:masterClrMapping/>
  </p:clrMapOvr>
  <p:transition spd="med"/>
  <p:timing>
    <p:tnLst>
      <p:par>
        <p:cTn id="1" dur="indefinite" restart="never" nodeType="tmRoot"/>
      </p:par>
    </p:tnLst>
  </p:timing>
  <p:extLst mod="1">
    <p:ext uri="{DCECCB84-F9BA-43D5-87BE-67443E8EF086}">
      <p15:sldGuideLst xmlns="" xmlns:p15="http://schemas.microsoft.com/office/powerpoint/2012/main">
        <p15:guide id="1" orient="horz" pos="2160" userDrawn="1">
          <p15:clr>
            <a:srgbClr val="FBAE40"/>
          </p15:clr>
        </p15:guide>
        <p15:guide id="2" pos="305" userDrawn="1">
          <p15:clr>
            <a:srgbClr val="FBAE40"/>
          </p15:clr>
        </p15:guide>
        <p15:guide id="3" pos="5448"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our Picture Grid">
    <p:spTree>
      <p:nvGrpSpPr>
        <p:cNvPr id="1" name=""/>
        <p:cNvGrpSpPr/>
        <p:nvPr/>
      </p:nvGrpSpPr>
      <p:grpSpPr>
        <a:xfrm>
          <a:off x="0" y="0"/>
          <a:ext cx="0" cy="0"/>
          <a:chOff x="0" y="0"/>
          <a:chExt cx="0" cy="0"/>
        </a:xfrm>
      </p:grpSpPr>
      <p:sp>
        <p:nvSpPr>
          <p:cNvPr id="11" name="Picture Placeholder 7"/>
          <p:cNvSpPr>
            <a:spLocks noGrp="1"/>
          </p:cNvSpPr>
          <p:nvPr>
            <p:ph type="pic" sz="quarter" idx="12"/>
          </p:nvPr>
        </p:nvSpPr>
        <p:spPr>
          <a:xfrm>
            <a:off x="4788425" y="1901153"/>
            <a:ext cx="1597660" cy="1708726"/>
          </a:xfrm>
          <a:prstGeom prst="rect">
            <a:avLst/>
          </a:prstGeom>
        </p:spPr>
        <p:txBody>
          <a:bodyPr vert="horz" lIns="64291" tIns="32146" rIns="64291" bIns="32146"/>
          <a:lstStyle>
            <a:lvl1pPr>
              <a:defRPr sz="1200">
                <a:latin typeface="Lato Regular"/>
                <a:ea typeface="Lato Regular"/>
                <a:cs typeface="Lato Regular"/>
              </a:defRPr>
            </a:lvl1pPr>
          </a:lstStyle>
          <a:p>
            <a:r>
              <a:rPr lang="en-US" smtClean="0"/>
              <a:t>Click icon to add picture</a:t>
            </a:r>
            <a:endParaRPr lang="en-US" dirty="0"/>
          </a:p>
        </p:txBody>
      </p:sp>
      <p:sp>
        <p:nvSpPr>
          <p:cNvPr id="2" name="Title 1"/>
          <p:cNvSpPr>
            <a:spLocks noGrp="1"/>
          </p:cNvSpPr>
          <p:nvPr>
            <p:ph type="title" hasCustomPrompt="1"/>
          </p:nvPr>
        </p:nvSpPr>
        <p:spPr>
          <a:xfrm>
            <a:off x="485189" y="505855"/>
            <a:ext cx="8228707" cy="623383"/>
          </a:xfrm>
          <a:prstGeom prst="rect">
            <a:avLst/>
          </a:prstGeom>
        </p:spPr>
        <p:txBody>
          <a:bodyPr vert="horz" lIns="18288" tIns="32146" rIns="36576" bIns="32146" rtlCol="0" anchor="ctr">
            <a:noAutofit/>
          </a:bodyPr>
          <a:lstStyle>
            <a:lvl1pPr>
              <a:defRPr lang="en-US" dirty="0">
                <a:ea typeface="Lato Regular"/>
              </a:defRPr>
            </a:lvl1pPr>
          </a:lstStyle>
          <a:p>
            <a:pPr lvl="0"/>
            <a:r>
              <a:rPr lang="it-IT" dirty="0" smtClean="0"/>
              <a:t>CLICK TO EDIT MASTER TITLE STYLE</a:t>
            </a:r>
            <a:endParaRPr lang="en-US" dirty="0"/>
          </a:p>
        </p:txBody>
      </p:sp>
      <p:sp>
        <p:nvSpPr>
          <p:cNvPr id="9" name="Picture Placeholder 7"/>
          <p:cNvSpPr>
            <a:spLocks noGrp="1"/>
          </p:cNvSpPr>
          <p:nvPr>
            <p:ph type="pic" sz="quarter" idx="10"/>
          </p:nvPr>
        </p:nvSpPr>
        <p:spPr>
          <a:xfrm>
            <a:off x="577402" y="1885759"/>
            <a:ext cx="1597660" cy="1724120"/>
          </a:xfrm>
          <a:prstGeom prst="rect">
            <a:avLst/>
          </a:prstGeom>
        </p:spPr>
        <p:txBody>
          <a:bodyPr vert="horz" lIns="64291" tIns="32146" rIns="64291" bIns="32146"/>
          <a:lstStyle>
            <a:lvl1pPr>
              <a:defRPr sz="1200">
                <a:latin typeface="Lato Regular"/>
                <a:ea typeface="Lato Regular"/>
                <a:cs typeface="Lato Regular"/>
              </a:defRPr>
            </a:lvl1pPr>
          </a:lstStyle>
          <a:p>
            <a:r>
              <a:rPr lang="en-US" smtClean="0"/>
              <a:t>Click icon to add picture</a:t>
            </a:r>
            <a:endParaRPr lang="en-US" dirty="0"/>
          </a:p>
        </p:txBody>
      </p:sp>
      <p:sp>
        <p:nvSpPr>
          <p:cNvPr id="10" name="Picture Placeholder 7"/>
          <p:cNvSpPr>
            <a:spLocks noGrp="1"/>
          </p:cNvSpPr>
          <p:nvPr>
            <p:ph type="pic" sz="quarter" idx="11"/>
          </p:nvPr>
        </p:nvSpPr>
        <p:spPr>
          <a:xfrm>
            <a:off x="577402" y="3877492"/>
            <a:ext cx="1597660" cy="1724121"/>
          </a:xfrm>
          <a:prstGeom prst="rect">
            <a:avLst/>
          </a:prstGeom>
        </p:spPr>
        <p:txBody>
          <a:bodyPr vert="horz" lIns="64291" tIns="32146" rIns="64291" bIns="32146"/>
          <a:lstStyle>
            <a:lvl1pPr>
              <a:defRPr sz="1200">
                <a:latin typeface="Lato Regular"/>
                <a:ea typeface="Lato Regular"/>
                <a:cs typeface="Lato Regular"/>
              </a:defRPr>
            </a:lvl1pPr>
          </a:lstStyle>
          <a:p>
            <a:r>
              <a:rPr lang="en-US" smtClean="0"/>
              <a:t>Click icon to add picture</a:t>
            </a:r>
            <a:endParaRPr lang="en-US" dirty="0"/>
          </a:p>
        </p:txBody>
      </p:sp>
      <p:sp>
        <p:nvSpPr>
          <p:cNvPr id="13" name="Picture Placeholder 7"/>
          <p:cNvSpPr>
            <a:spLocks noGrp="1"/>
          </p:cNvSpPr>
          <p:nvPr>
            <p:ph type="pic" sz="quarter" idx="13"/>
          </p:nvPr>
        </p:nvSpPr>
        <p:spPr>
          <a:xfrm>
            <a:off x="4788425" y="3930621"/>
            <a:ext cx="1597660" cy="1718205"/>
          </a:xfrm>
          <a:prstGeom prst="rect">
            <a:avLst/>
          </a:prstGeom>
        </p:spPr>
        <p:txBody>
          <a:bodyPr vert="horz" lIns="64291" tIns="32146" rIns="64291" bIns="32146"/>
          <a:lstStyle>
            <a:lvl1pPr>
              <a:defRPr sz="1200">
                <a:latin typeface="Lato Regular"/>
                <a:ea typeface="Lato Regular"/>
                <a:cs typeface="Lato Regular"/>
              </a:defRPr>
            </a:lvl1pPr>
          </a:lstStyle>
          <a:p>
            <a:r>
              <a:rPr lang="en-US" smtClean="0"/>
              <a:t>Click icon to add picture</a:t>
            </a:r>
            <a:endParaRPr lang="en-US" dirty="0"/>
          </a:p>
        </p:txBody>
      </p:sp>
    </p:spTree>
    <p:custDataLst>
      <p:tags r:id="rId1"/>
    </p:custDataLst>
    <p:extLst>
      <p:ext uri="{BB962C8B-B14F-4D97-AF65-F5344CB8AC3E}">
        <p14:creationId xmlns:p14="http://schemas.microsoft.com/office/powerpoint/2010/main" val="217878578"/>
      </p:ext>
    </p:extLst>
  </p:cSld>
  <p:clrMapOvr>
    <a:masterClrMapping/>
  </p:clrMapOvr>
  <p:transition spd="med"/>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ree Placeholders Center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5251" y="505855"/>
            <a:ext cx="8228707" cy="623383"/>
          </a:xfrm>
          <a:prstGeom prst="rect">
            <a:avLst/>
          </a:prstGeom>
        </p:spPr>
        <p:txBody>
          <a:bodyPr vert="horz" lIns="18288" tIns="32146" rIns="36576" bIns="32146" rtlCol="0" anchor="ctr">
            <a:noAutofit/>
          </a:bodyPr>
          <a:lstStyle>
            <a:lvl1pPr>
              <a:defRPr lang="en-US" dirty="0">
                <a:ea typeface="Lato Regular"/>
              </a:defRPr>
            </a:lvl1pPr>
          </a:lstStyle>
          <a:p>
            <a:pPr lvl="0"/>
            <a:r>
              <a:rPr lang="it-IT" dirty="0" smtClean="0"/>
              <a:t>CLICK TO EDIT MASTER TITLE STYLE</a:t>
            </a:r>
            <a:endParaRPr lang="en-US" dirty="0"/>
          </a:p>
        </p:txBody>
      </p:sp>
      <p:sp>
        <p:nvSpPr>
          <p:cNvPr id="4" name="Content Placeholder 3"/>
          <p:cNvSpPr>
            <a:spLocks noGrp="1"/>
          </p:cNvSpPr>
          <p:nvPr>
            <p:ph sz="quarter" idx="13"/>
          </p:nvPr>
        </p:nvSpPr>
        <p:spPr>
          <a:xfrm>
            <a:off x="1968500" y="2154238"/>
            <a:ext cx="5207000" cy="31178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ustDataLst>
      <p:tags r:id="rId1"/>
    </p:custDataLst>
    <p:extLst>
      <p:ext uri="{BB962C8B-B14F-4D97-AF65-F5344CB8AC3E}">
        <p14:creationId xmlns:p14="http://schemas.microsoft.com/office/powerpoint/2010/main" val="4130176149"/>
      </p:ext>
    </p:extLst>
  </p:cSld>
  <p:clrMapOvr>
    <a:masterClrMapping/>
  </p:clrMapOvr>
  <p:transition spd="med"/>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841721398"/>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7A06536-7435-4612-AF6A-48A84B6FB46D}" type="datetimeFigureOut">
              <a:rPr lang="en-US" smtClean="0"/>
              <a:t>11/8/2017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3D605-F1BB-42EB-ADB2-E518FC762467}" type="slidenum">
              <a:rPr lang="en-US" smtClean="0"/>
              <a:t>‹#›</a:t>
            </a:fld>
            <a:endParaRPr lang="en-US"/>
          </a:p>
        </p:txBody>
      </p:sp>
    </p:spTree>
    <p:extLst>
      <p:ext uri="{BB962C8B-B14F-4D97-AF65-F5344CB8AC3E}">
        <p14:creationId xmlns:p14="http://schemas.microsoft.com/office/powerpoint/2010/main" val="64037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7A06536-7435-4612-AF6A-48A84B6FB46D}" type="datetimeFigureOut">
              <a:rPr lang="en-US" smtClean="0"/>
              <a:t>11/8/2017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3D605-F1BB-42EB-ADB2-E518FC762467}" type="slidenum">
              <a:rPr lang="en-US" smtClean="0"/>
              <a:t>‹#›</a:t>
            </a:fld>
            <a:endParaRPr lang="en-US"/>
          </a:p>
        </p:txBody>
      </p:sp>
    </p:spTree>
    <p:extLst>
      <p:ext uri="{BB962C8B-B14F-4D97-AF65-F5344CB8AC3E}">
        <p14:creationId xmlns:p14="http://schemas.microsoft.com/office/powerpoint/2010/main" val="2203637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7A06536-7435-4612-AF6A-48A84B6FB46D}" type="datetimeFigureOut">
              <a:rPr lang="en-US" smtClean="0"/>
              <a:t>11/8/2017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3D605-F1BB-42EB-ADB2-E518FC762467}" type="slidenum">
              <a:rPr lang="en-US" smtClean="0"/>
              <a:t>‹#›</a:t>
            </a:fld>
            <a:endParaRPr lang="en-US"/>
          </a:p>
        </p:txBody>
      </p:sp>
    </p:spTree>
    <p:extLst>
      <p:ext uri="{BB962C8B-B14F-4D97-AF65-F5344CB8AC3E}">
        <p14:creationId xmlns:p14="http://schemas.microsoft.com/office/powerpoint/2010/main" val="27578614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7A06536-7435-4612-AF6A-48A84B6FB46D}" type="datetimeFigureOut">
              <a:rPr lang="en-US" smtClean="0"/>
              <a:t>11/8/2017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3D605-F1BB-42EB-ADB2-E518FC762467}" type="slidenum">
              <a:rPr lang="en-US" smtClean="0"/>
              <a:t>‹#›</a:t>
            </a:fld>
            <a:endParaRPr lang="en-US"/>
          </a:p>
        </p:txBody>
      </p:sp>
    </p:spTree>
    <p:extLst>
      <p:ext uri="{BB962C8B-B14F-4D97-AF65-F5344CB8AC3E}">
        <p14:creationId xmlns:p14="http://schemas.microsoft.com/office/powerpoint/2010/main" val="2239821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A06536-7435-4612-AF6A-48A84B6FB46D}" type="datetimeFigureOut">
              <a:rPr lang="en-US" smtClean="0"/>
              <a:t>11/8/2017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3D605-F1BB-42EB-ADB2-E518FC762467}" type="slidenum">
              <a:rPr lang="en-US" smtClean="0"/>
              <a:t>‹#›</a:t>
            </a:fld>
            <a:endParaRPr lang="en-US"/>
          </a:p>
        </p:txBody>
      </p:sp>
    </p:spTree>
    <p:extLst>
      <p:ext uri="{BB962C8B-B14F-4D97-AF65-F5344CB8AC3E}">
        <p14:creationId xmlns:p14="http://schemas.microsoft.com/office/powerpoint/2010/main" val="3373022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A06536-7435-4612-AF6A-48A84B6FB46D}" type="datetimeFigureOut">
              <a:rPr lang="en-US" smtClean="0"/>
              <a:t>11/8/2017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3D605-F1BB-42EB-ADB2-E518FC762467}" type="slidenum">
              <a:rPr lang="en-US" smtClean="0"/>
              <a:t>‹#›</a:t>
            </a:fld>
            <a:endParaRPr lang="en-US"/>
          </a:p>
        </p:txBody>
      </p:sp>
    </p:spTree>
    <p:extLst>
      <p:ext uri="{BB962C8B-B14F-4D97-AF65-F5344CB8AC3E}">
        <p14:creationId xmlns:p14="http://schemas.microsoft.com/office/powerpoint/2010/main" val="4238734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A06536-7435-4612-AF6A-48A84B6FB46D}" type="datetimeFigureOut">
              <a:rPr lang="en-US" smtClean="0"/>
              <a:t>11/8/2017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3D605-F1BB-42EB-ADB2-E518FC762467}" type="slidenum">
              <a:rPr lang="en-US" smtClean="0"/>
              <a:t>‹#›</a:t>
            </a:fld>
            <a:endParaRPr lang="en-US"/>
          </a:p>
        </p:txBody>
      </p:sp>
    </p:spTree>
    <p:extLst>
      <p:ext uri="{BB962C8B-B14F-4D97-AF65-F5344CB8AC3E}">
        <p14:creationId xmlns:p14="http://schemas.microsoft.com/office/powerpoint/2010/main" val="2229246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ags" Target="../tags/tag2.xml"/><Relationship Id="rId2" Type="http://schemas.openxmlformats.org/officeDocument/2006/relationships/slideLayout" Target="../slideLayouts/slideLayout13.xml"/><Relationship Id="rId16" Type="http://schemas.openxmlformats.org/officeDocument/2006/relationships/customXml" Target="../../customXml/item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A06536-7435-4612-AF6A-48A84B6FB46D}" type="datetimeFigureOut">
              <a:rPr lang="en-US" smtClean="0"/>
              <a:t>11/8/2017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3D605-F1BB-42EB-ADB2-E518FC762467}" type="slidenum">
              <a:rPr lang="en-US" smtClean="0"/>
              <a:t>‹#›</a:t>
            </a:fld>
            <a:endParaRPr lang="en-US"/>
          </a:p>
        </p:txBody>
      </p:sp>
    </p:spTree>
    <p:extLst>
      <p:ext uri="{BB962C8B-B14F-4D97-AF65-F5344CB8AC3E}">
        <p14:creationId xmlns:p14="http://schemas.microsoft.com/office/powerpoint/2010/main" val="53968069"/>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Lato Light"/>
                <a:ea typeface="Lato Light"/>
                <a:cs typeface="Lato Light"/>
              </a:defRPr>
            </a:lvl1pPr>
          </a:lstStyle>
          <a:p>
            <a:fld id="{43EA3BA3-8CC8-DB45-8DDC-CB95A4997F49}" type="slidenum">
              <a:rPr lang="en-US" smtClean="0"/>
              <a:pPr/>
              <a:t>‹#›</a:t>
            </a:fld>
            <a:endParaRPr lang="en-US" dirty="0"/>
          </a:p>
        </p:txBody>
      </p:sp>
      <p:sp>
        <p:nvSpPr>
          <p:cNvPr id="3" name="Title Placeholder 2"/>
          <p:cNvSpPr>
            <a:spLocks noGrp="1"/>
          </p:cNvSpPr>
          <p:nvPr>
            <p:ph type="title"/>
          </p:nvPr>
        </p:nvSpPr>
        <p:spPr>
          <a:xfrm>
            <a:off x="485740" y="504235"/>
            <a:ext cx="8229600" cy="625003"/>
          </a:xfrm>
          <a:prstGeom prst="rect">
            <a:avLst/>
          </a:prstGeom>
        </p:spPr>
        <p:txBody>
          <a:bodyPr vert="horz" lIns="36576" tIns="36576" rIns="36576" bIns="36576" rtlCol="0" anchor="ctr">
            <a:normAutofit/>
          </a:bodyPr>
          <a:lstStyle/>
          <a:p>
            <a:r>
              <a:rPr lang="en-US" smtClean="0"/>
              <a:t>Click to edit Master title style</a:t>
            </a:r>
            <a:endParaRPr lang="en-US" dirty="0"/>
          </a:p>
        </p:txBody>
      </p:sp>
      <p:sp>
        <p:nvSpPr>
          <p:cNvPr id="4" name="Footer Placeholder 3"/>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Lato Light"/>
                <a:ea typeface="Lato Light"/>
                <a:cs typeface="Lato Light"/>
              </a:defRPr>
            </a:lvl1pPr>
          </a:lstStyle>
          <a:p>
            <a:endParaRPr lang="en-US" dirty="0"/>
          </a:p>
        </p:txBody>
      </p:sp>
      <p:sp>
        <p:nvSpPr>
          <p:cNvPr id="5" name="Date Placeholder 4"/>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Lato Light"/>
                <a:ea typeface="Lato Light"/>
                <a:cs typeface="Lato Light"/>
              </a:defRPr>
            </a:lvl1pPr>
          </a:lstStyle>
          <a:p>
            <a:fld id="{FE6C8364-8B66-2E47-BEB4-4C52B696C677}" type="datetimeFigureOut">
              <a:rPr lang="en-US" smtClean="0"/>
              <a:pPr/>
              <a:t>11/8/2017</a:t>
            </a:fld>
            <a:endParaRPr lang="en-US" dirty="0"/>
          </a:p>
        </p:txBody>
      </p:sp>
      <p:sp>
        <p:nvSpPr>
          <p:cNvPr id="6" name="Text Placeholder 5"/>
          <p:cNvSpPr>
            <a:spLocks noGrp="1"/>
          </p:cNvSpPr>
          <p:nvPr>
            <p:ph type="body" idx="1"/>
          </p:nvPr>
        </p:nvSpPr>
        <p:spPr>
          <a:xfrm>
            <a:off x="48574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7" name="Straight Connector 6" hidden="1"/>
          <p:cNvCxnSpPr/>
          <p:nvPr/>
        </p:nvCxnSpPr>
        <p:spPr>
          <a:xfrm>
            <a:off x="485251" y="76200"/>
            <a:ext cx="0" cy="7048500"/>
          </a:xfrm>
          <a:prstGeom prst="line">
            <a:avLst/>
          </a:prstGeom>
          <a:noFill/>
          <a:ln w="25400" cap="flat">
            <a:solidFill>
              <a:srgbClr val="FF0000"/>
            </a:solidFill>
            <a:prstDash val="solid"/>
            <a:miter lim="400000"/>
          </a:ln>
          <a:effectLst/>
        </p:spPr>
        <p:style>
          <a:lnRef idx="0">
            <a:scrgbClr r="0" g="0" b="0"/>
          </a:lnRef>
          <a:fillRef idx="0">
            <a:scrgbClr r="0" g="0" b="0"/>
          </a:fillRef>
          <a:effectRef idx="0">
            <a:scrgbClr r="0" g="0" b="0"/>
          </a:effectRef>
          <a:fontRef idx="none"/>
        </p:style>
      </p:cxnSp>
      <p:cxnSp>
        <p:nvCxnSpPr>
          <p:cNvPr id="8" name="Straight Connector 7" hidden="1"/>
          <p:cNvCxnSpPr/>
          <p:nvPr/>
        </p:nvCxnSpPr>
        <p:spPr>
          <a:xfrm rot="5400000">
            <a:off x="2818876" y="-3018362"/>
            <a:ext cx="0" cy="7048500"/>
          </a:xfrm>
          <a:prstGeom prst="line">
            <a:avLst/>
          </a:prstGeom>
          <a:noFill/>
          <a:ln w="25400" cap="flat">
            <a:solidFill>
              <a:srgbClr val="FF0000"/>
            </a:solidFill>
            <a:prstDash val="solid"/>
            <a:miter lim="400000"/>
          </a:ln>
          <a:effectLst/>
        </p:spPr>
        <p:style>
          <a:lnRef idx="0">
            <a:scrgbClr r="0" g="0" b="0"/>
          </a:lnRef>
          <a:fillRef idx="0">
            <a:scrgbClr r="0" g="0" b="0"/>
          </a:fillRef>
          <a:effectRef idx="0">
            <a:scrgbClr r="0" g="0" b="0"/>
          </a:effectRef>
          <a:fontRef idx="none"/>
        </p:style>
      </p:cxnSp>
      <p:cxnSp>
        <p:nvCxnSpPr>
          <p:cNvPr id="10" name="Straight Connector 9" hidden="1"/>
          <p:cNvCxnSpPr/>
          <p:nvPr/>
        </p:nvCxnSpPr>
        <p:spPr>
          <a:xfrm rot="5400000">
            <a:off x="2914126" y="-1833993"/>
            <a:ext cx="0" cy="7048500"/>
          </a:xfrm>
          <a:prstGeom prst="line">
            <a:avLst/>
          </a:prstGeom>
          <a:noFill/>
          <a:ln w="25400" cap="flat">
            <a:solidFill>
              <a:srgbClr val="FF0000"/>
            </a:solidFill>
            <a:prstDash val="solid"/>
            <a:miter lim="400000"/>
          </a:ln>
          <a:effectLst/>
        </p:spPr>
        <p:style>
          <a:lnRef idx="0">
            <a:scrgbClr r="0" g="0" b="0"/>
          </a:lnRef>
          <a:fillRef idx="0">
            <a:scrgbClr r="0" g="0" b="0"/>
          </a:fillRef>
          <a:effectRef idx="0">
            <a:scrgbClr r="0" g="0" b="0"/>
          </a:effectRef>
          <a:fontRef idx="none"/>
        </p:style>
      </p:cxnSp>
      <p:cxnSp>
        <p:nvCxnSpPr>
          <p:cNvPr id="9" name="Straight Connector 8" hidden="1"/>
          <p:cNvCxnSpPr/>
          <p:nvPr/>
        </p:nvCxnSpPr>
        <p:spPr>
          <a:xfrm rot="10800000">
            <a:off x="1359306" y="0"/>
            <a:ext cx="0" cy="7048500"/>
          </a:xfrm>
          <a:prstGeom prst="line">
            <a:avLst/>
          </a:prstGeom>
          <a:noFill/>
          <a:ln w="25400" cap="flat">
            <a:solidFill>
              <a:srgbClr val="FF0000"/>
            </a:solidFill>
            <a:prstDash val="solid"/>
            <a:miter lim="400000"/>
          </a:ln>
          <a:effectLst/>
        </p:spPr>
        <p:style>
          <a:lnRef idx="0">
            <a:scrgbClr r="0" g="0" b="0"/>
          </a:lnRef>
          <a:fillRef idx="0">
            <a:scrgbClr r="0" g="0" b="0"/>
          </a:fillRef>
          <a:effectRef idx="0">
            <a:scrgbClr r="0" g="0" b="0"/>
          </a:effectRef>
          <a:fontRef idx="none"/>
        </p:style>
      </p:cxnSp>
    </p:spTree>
    <p:custDataLst>
      <p:custData r:id="rId16"/>
      <p:tags r:id="rId17"/>
    </p:custData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Lst>
  <p:transition spd="med"/>
  <p:timing>
    <p:tnLst>
      <p:par>
        <p:cTn id="1" dur="indefinite" restart="never" nodeType="tmRoot"/>
      </p:par>
    </p:tnLst>
  </p:timing>
  <p:txStyles>
    <p:titleStyle>
      <a:lvl1pPr algn="l" defTabSz="410751" eaLnBrk="1" hangingPunct="1">
        <a:defRPr sz="3200" b="1" i="0" spc="-150">
          <a:solidFill>
            <a:schemeClr val="bg1"/>
          </a:solidFill>
          <a:latin typeface="+mj-lt"/>
          <a:ea typeface="Lato Light"/>
          <a:cs typeface="Lato Light"/>
          <a:sym typeface="Helvetica Light"/>
        </a:defRPr>
      </a:lvl1pPr>
      <a:lvl2pPr indent="160729" algn="ctr" defTabSz="410751" eaLnBrk="1" hangingPunct="1">
        <a:defRPr sz="5600">
          <a:latin typeface="+mn-lt"/>
          <a:ea typeface="+mn-ea"/>
          <a:cs typeface="+mn-cs"/>
          <a:sym typeface="Helvetica Light"/>
        </a:defRPr>
      </a:lvl2pPr>
      <a:lvl3pPr indent="321457" algn="ctr" defTabSz="410751" eaLnBrk="1" hangingPunct="1">
        <a:defRPr sz="5600">
          <a:latin typeface="+mn-lt"/>
          <a:ea typeface="+mn-ea"/>
          <a:cs typeface="+mn-cs"/>
          <a:sym typeface="Helvetica Light"/>
        </a:defRPr>
      </a:lvl3pPr>
      <a:lvl4pPr indent="482186" algn="ctr" defTabSz="410751" eaLnBrk="1" hangingPunct="1">
        <a:defRPr sz="5600">
          <a:latin typeface="+mn-lt"/>
          <a:ea typeface="+mn-ea"/>
          <a:cs typeface="+mn-cs"/>
          <a:sym typeface="Helvetica Light"/>
        </a:defRPr>
      </a:lvl4pPr>
      <a:lvl5pPr indent="642915" algn="ctr" defTabSz="410751" eaLnBrk="1" hangingPunct="1">
        <a:defRPr sz="5600">
          <a:latin typeface="+mn-lt"/>
          <a:ea typeface="+mn-ea"/>
          <a:cs typeface="+mn-cs"/>
          <a:sym typeface="Helvetica Light"/>
        </a:defRPr>
      </a:lvl5pPr>
      <a:lvl6pPr indent="803643" algn="ctr" defTabSz="410751" eaLnBrk="1" hangingPunct="1">
        <a:defRPr sz="5600">
          <a:latin typeface="+mn-lt"/>
          <a:ea typeface="+mn-ea"/>
          <a:cs typeface="+mn-cs"/>
          <a:sym typeface="Helvetica Light"/>
        </a:defRPr>
      </a:lvl6pPr>
      <a:lvl7pPr indent="964372" algn="ctr" defTabSz="410751" eaLnBrk="1" hangingPunct="1">
        <a:defRPr sz="5600">
          <a:latin typeface="+mn-lt"/>
          <a:ea typeface="+mn-ea"/>
          <a:cs typeface="+mn-cs"/>
          <a:sym typeface="Helvetica Light"/>
        </a:defRPr>
      </a:lvl7pPr>
      <a:lvl8pPr indent="1125101" algn="ctr" defTabSz="410751" eaLnBrk="1" hangingPunct="1">
        <a:defRPr sz="5600">
          <a:latin typeface="+mn-lt"/>
          <a:ea typeface="+mn-ea"/>
          <a:cs typeface="+mn-cs"/>
          <a:sym typeface="Helvetica Light"/>
        </a:defRPr>
      </a:lvl8pPr>
      <a:lvl9pPr indent="1285829" algn="ctr" defTabSz="410751" eaLnBrk="1" hangingPunct="1">
        <a:defRPr sz="5600">
          <a:latin typeface="+mn-lt"/>
          <a:ea typeface="+mn-ea"/>
          <a:cs typeface="+mn-cs"/>
          <a:sym typeface="Helvetica Light"/>
        </a:defRPr>
      </a:lvl9pPr>
    </p:titleStyle>
    <p:bodyStyle>
      <a:lvl1pPr marL="312528" indent="-312528" defTabSz="410751" eaLnBrk="1" hangingPunct="1">
        <a:spcBef>
          <a:spcPts val="2953"/>
        </a:spcBef>
        <a:buSzPct val="75000"/>
        <a:buChar char="•"/>
        <a:defRPr sz="1600">
          <a:solidFill>
            <a:schemeClr val="bg1">
              <a:lumMod val="65000"/>
            </a:schemeClr>
          </a:solidFill>
          <a:latin typeface="+mn-lt"/>
          <a:ea typeface="Lato Light"/>
          <a:cs typeface="Lato Regular"/>
          <a:sym typeface="Helvetica Light"/>
        </a:defRPr>
      </a:lvl1pPr>
      <a:lvl2pPr marL="625056" indent="-312528" defTabSz="410751" eaLnBrk="1" hangingPunct="1">
        <a:spcBef>
          <a:spcPts val="2953"/>
        </a:spcBef>
        <a:buSzPct val="75000"/>
        <a:buChar char="•"/>
        <a:defRPr sz="1600">
          <a:solidFill>
            <a:schemeClr val="bg1">
              <a:lumMod val="65000"/>
            </a:schemeClr>
          </a:solidFill>
          <a:latin typeface="+mn-lt"/>
          <a:ea typeface="Lato Light"/>
          <a:cs typeface="Lato Regular"/>
          <a:sym typeface="Helvetica Light"/>
        </a:defRPr>
      </a:lvl2pPr>
      <a:lvl3pPr marL="937584" indent="-312528" defTabSz="410751" eaLnBrk="1" hangingPunct="1">
        <a:spcBef>
          <a:spcPts val="2953"/>
        </a:spcBef>
        <a:buSzPct val="75000"/>
        <a:buChar char="•"/>
        <a:defRPr sz="1600">
          <a:solidFill>
            <a:schemeClr val="bg1">
              <a:lumMod val="65000"/>
            </a:schemeClr>
          </a:solidFill>
          <a:latin typeface="+mn-lt"/>
          <a:ea typeface="Lato Light"/>
          <a:cs typeface="Lato Regular"/>
          <a:sym typeface="Helvetica Light"/>
        </a:defRPr>
      </a:lvl3pPr>
      <a:lvl4pPr marL="1250112" indent="-312528" defTabSz="410751" eaLnBrk="1" hangingPunct="1">
        <a:spcBef>
          <a:spcPts val="2953"/>
        </a:spcBef>
        <a:buSzPct val="75000"/>
        <a:buChar char="•"/>
        <a:defRPr sz="1600">
          <a:solidFill>
            <a:schemeClr val="bg1">
              <a:lumMod val="65000"/>
            </a:schemeClr>
          </a:solidFill>
          <a:latin typeface="+mn-lt"/>
          <a:ea typeface="Lato Light"/>
          <a:cs typeface="Lato Regular"/>
          <a:sym typeface="Helvetica Light"/>
        </a:defRPr>
      </a:lvl4pPr>
      <a:lvl5pPr marL="1562640" indent="-312528" defTabSz="410751" eaLnBrk="1" hangingPunct="1">
        <a:spcBef>
          <a:spcPts val="2953"/>
        </a:spcBef>
        <a:buSzPct val="75000"/>
        <a:buChar char="•"/>
        <a:defRPr sz="1600">
          <a:solidFill>
            <a:schemeClr val="bg1">
              <a:lumMod val="65000"/>
            </a:schemeClr>
          </a:solidFill>
          <a:latin typeface="+mn-lt"/>
          <a:ea typeface="Lato Light"/>
          <a:cs typeface="Lato Regular"/>
          <a:sym typeface="Helvetica Light"/>
        </a:defRPr>
      </a:lvl5pPr>
      <a:lvl6pPr marL="1875168" indent="-312528" defTabSz="410751" eaLnBrk="1" hangingPunct="1">
        <a:spcBef>
          <a:spcPts val="2953"/>
        </a:spcBef>
        <a:buSzPct val="75000"/>
        <a:buChar char="•"/>
        <a:defRPr sz="2500">
          <a:latin typeface="+mn-lt"/>
          <a:ea typeface="+mn-ea"/>
          <a:cs typeface="+mn-cs"/>
          <a:sym typeface="Helvetica Light"/>
        </a:defRPr>
      </a:lvl6pPr>
      <a:lvl7pPr marL="2187696" indent="-312528" defTabSz="410751" eaLnBrk="1" hangingPunct="1">
        <a:spcBef>
          <a:spcPts val="2953"/>
        </a:spcBef>
        <a:buSzPct val="75000"/>
        <a:buChar char="•"/>
        <a:defRPr sz="2500">
          <a:latin typeface="+mn-lt"/>
          <a:ea typeface="+mn-ea"/>
          <a:cs typeface="+mn-cs"/>
          <a:sym typeface="Helvetica Light"/>
        </a:defRPr>
      </a:lvl7pPr>
      <a:lvl8pPr marL="2500224" indent="-312528" defTabSz="410751" eaLnBrk="1" hangingPunct="1">
        <a:spcBef>
          <a:spcPts val="2953"/>
        </a:spcBef>
        <a:buSzPct val="75000"/>
        <a:buChar char="•"/>
        <a:defRPr sz="2500">
          <a:latin typeface="+mn-lt"/>
          <a:ea typeface="+mn-ea"/>
          <a:cs typeface="+mn-cs"/>
          <a:sym typeface="Helvetica Light"/>
        </a:defRPr>
      </a:lvl8pPr>
      <a:lvl9pPr marL="2812752" indent="-312528" defTabSz="410751" eaLnBrk="1" hangingPunct="1">
        <a:spcBef>
          <a:spcPts val="2953"/>
        </a:spcBef>
        <a:buSzPct val="75000"/>
        <a:buChar char="•"/>
        <a:defRPr sz="2500">
          <a:latin typeface="+mn-lt"/>
          <a:ea typeface="+mn-ea"/>
          <a:cs typeface="+mn-cs"/>
          <a:sym typeface="Helvetica Light"/>
        </a:defRPr>
      </a:lvl9pPr>
    </p:bodyStyle>
    <p:otherStyle>
      <a:lvl1pPr algn="ctr" defTabSz="410751" eaLnBrk="1" hangingPunct="1">
        <a:defRPr>
          <a:solidFill>
            <a:schemeClr val="tx1"/>
          </a:solidFill>
          <a:latin typeface="+mn-lt"/>
          <a:ea typeface="+mn-ea"/>
          <a:cs typeface="+mn-cs"/>
          <a:sym typeface="Helvetica Light"/>
        </a:defRPr>
      </a:lvl1pPr>
      <a:lvl2pPr indent="160729" algn="ctr" defTabSz="410751" eaLnBrk="1" hangingPunct="1">
        <a:defRPr>
          <a:solidFill>
            <a:schemeClr val="tx1"/>
          </a:solidFill>
          <a:latin typeface="+mn-lt"/>
          <a:ea typeface="+mn-ea"/>
          <a:cs typeface="+mn-cs"/>
          <a:sym typeface="Helvetica Light"/>
        </a:defRPr>
      </a:lvl2pPr>
      <a:lvl3pPr indent="321457" algn="ctr" defTabSz="410751" eaLnBrk="1" hangingPunct="1">
        <a:defRPr>
          <a:solidFill>
            <a:schemeClr val="tx1"/>
          </a:solidFill>
          <a:latin typeface="+mn-lt"/>
          <a:ea typeface="+mn-ea"/>
          <a:cs typeface="+mn-cs"/>
          <a:sym typeface="Helvetica Light"/>
        </a:defRPr>
      </a:lvl3pPr>
      <a:lvl4pPr indent="482186" algn="ctr" defTabSz="410751" eaLnBrk="1" hangingPunct="1">
        <a:defRPr>
          <a:solidFill>
            <a:schemeClr val="tx1"/>
          </a:solidFill>
          <a:latin typeface="+mn-lt"/>
          <a:ea typeface="+mn-ea"/>
          <a:cs typeface="+mn-cs"/>
          <a:sym typeface="Helvetica Light"/>
        </a:defRPr>
      </a:lvl4pPr>
      <a:lvl5pPr indent="642915" algn="ctr" defTabSz="410751" eaLnBrk="1" hangingPunct="1">
        <a:defRPr>
          <a:solidFill>
            <a:schemeClr val="tx1"/>
          </a:solidFill>
          <a:latin typeface="+mn-lt"/>
          <a:ea typeface="+mn-ea"/>
          <a:cs typeface="+mn-cs"/>
          <a:sym typeface="Helvetica Light"/>
        </a:defRPr>
      </a:lvl5pPr>
      <a:lvl6pPr indent="803643" algn="ctr" defTabSz="410751" eaLnBrk="1" hangingPunct="1">
        <a:defRPr>
          <a:solidFill>
            <a:schemeClr val="tx1"/>
          </a:solidFill>
          <a:latin typeface="+mn-lt"/>
          <a:ea typeface="+mn-ea"/>
          <a:cs typeface="+mn-cs"/>
          <a:sym typeface="Helvetica Light"/>
        </a:defRPr>
      </a:lvl6pPr>
      <a:lvl7pPr indent="964372" algn="ctr" defTabSz="410751" eaLnBrk="1" hangingPunct="1">
        <a:defRPr>
          <a:solidFill>
            <a:schemeClr val="tx1"/>
          </a:solidFill>
          <a:latin typeface="+mn-lt"/>
          <a:ea typeface="+mn-ea"/>
          <a:cs typeface="+mn-cs"/>
          <a:sym typeface="Helvetica Light"/>
        </a:defRPr>
      </a:lvl7pPr>
      <a:lvl8pPr indent="1125101" algn="ctr" defTabSz="410751" eaLnBrk="1" hangingPunct="1">
        <a:defRPr>
          <a:solidFill>
            <a:schemeClr val="tx1"/>
          </a:solidFill>
          <a:latin typeface="+mn-lt"/>
          <a:ea typeface="+mn-ea"/>
          <a:cs typeface="+mn-cs"/>
          <a:sym typeface="Helvetica Light"/>
        </a:defRPr>
      </a:lvl8pPr>
      <a:lvl9pPr indent="1285829" algn="ctr" defTabSz="410751" eaLnBrk="1" hangingPunct="1">
        <a:defRPr>
          <a:solidFill>
            <a:schemeClr val="tx1"/>
          </a:solidFill>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3.jpeg"/><Relationship Id="rId2" Type="http://schemas.openxmlformats.org/officeDocument/2006/relationships/slideLayout" Target="../slideLayouts/slideLayout1.xml"/><Relationship Id="rId1" Type="http://schemas.openxmlformats.org/officeDocument/2006/relationships/tags" Target="../tags/tag17.xml"/><Relationship Id="rId6" Type="http://schemas.openxmlformats.org/officeDocument/2006/relationships/image" Target="../media/image2.jpeg"/><Relationship Id="rId5" Type="http://schemas.openxmlformats.org/officeDocument/2006/relationships/hyperlink" Target="http://www.shepherd.edu/title-ix" TargetMode="External"/><Relationship Id="rId4" Type="http://schemas.openxmlformats.org/officeDocument/2006/relationships/hyperlink" Target="mailto:alewin@shepherd.edu" TargetMode="Externa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35.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36.xml"/><Relationship Id="rId5" Type="http://schemas.openxmlformats.org/officeDocument/2006/relationships/image" Target="../media/image13.jpeg"/><Relationship Id="rId4" Type="http://schemas.openxmlformats.org/officeDocument/2006/relationships/hyperlink" Target="https://www.google.com/url?sa=i&amp;rct=j&amp;q=&amp;esrc=s&amp;source=images&amp;cd=&amp;ved=0ahUKEwjJzZCL_M3NAhVGyT4KHeRnBQsQjRwIBw&amp;url=https://middleearthnj.wordpress.com/2013/12/02/sexual-harassment-in-schools/&amp;bvm=bv.125801520,d.cWw&amp;psig=AFQjCNHlk8QZq7rxhvTyVuVn1oqrSpGXKA&amp;ust=1467314870138008" TargetMode="Externa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38.xml"/><Relationship Id="rId5" Type="http://schemas.openxmlformats.org/officeDocument/2006/relationships/image" Target="../media/image14.jpeg"/><Relationship Id="rId4" Type="http://schemas.openxmlformats.org/officeDocument/2006/relationships/hyperlink" Target="https://www.youtube.com/watch?v=b1XGPvbWn0A" TargetMode="Externa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42.xml"/><Relationship Id="rId5" Type="http://schemas.openxmlformats.org/officeDocument/2006/relationships/image" Target="../media/image15.jpeg"/><Relationship Id="rId4" Type="http://schemas.openxmlformats.org/officeDocument/2006/relationships/hyperlink" Target="http://www.google.com/url?sa=i&amp;rct=j&amp;q=&amp;esrc=s&amp;source=images&amp;cd=&amp;cad=rja&amp;uact=8&amp;ved=0ahUKEwi-_9vQ_83NAhXDOz4KHVB_DhQQjRwIBw&amp;url=http://www.thegatewaypundit.com/2015/12/gay-refugees-placed-in-separate-home-after-being-spit-on-by-migrant-shelter/&amp;bvm=bv.125801520,d.cWw&amp;psig=AFQjCNFR8oCnISosrfW_CF46e8QmqLCbpA&amp;ust=1467315762944796" TargetMode="Externa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44.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46.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48.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50.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52.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notesSlide" Target="../notesSlides/notesSlide20.xml"/><Relationship Id="rId7" Type="http://schemas.openxmlformats.org/officeDocument/2006/relationships/hyperlink" Target="http://www.google.com/url?sa=i&amp;rct=j&amp;q=&amp;esrc=s&amp;source=images&amp;cd=&amp;cad=rja&amp;uact=8&amp;ved=0ahUKEwibk8yo_s3NAhWLcD4KHRCHAyoQjRwIBw&amp;url=http://depositphotos.com/11986660/stock-photo-black-and-white-face-of.html&amp;bvm=bv.125801520,d.cWw&amp;psig=AFQjCNGOA1gPCPWeGQpWbdYS4AnusI8A9w&amp;ust=1467315455871650" TargetMode="External"/><Relationship Id="rId2" Type="http://schemas.openxmlformats.org/officeDocument/2006/relationships/slideLayout" Target="../slideLayouts/slideLayout2.xml"/><Relationship Id="rId1" Type="http://schemas.openxmlformats.org/officeDocument/2006/relationships/tags" Target="../tags/tag54.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4.xml"/><Relationship Id="rId1" Type="http://schemas.openxmlformats.org/officeDocument/2006/relationships/tags" Target="../tags/tag56.xml"/><Relationship Id="rId6" Type="http://schemas.openxmlformats.org/officeDocument/2006/relationships/image" Target="../media/image23.jpeg"/><Relationship Id="rId5" Type="http://schemas.openxmlformats.org/officeDocument/2006/relationships/hyperlink" Target="http://www.google.com/url?sa=i&amp;rct=j&amp;q=&amp;esrc=s&amp;source=images&amp;cd=&amp;cad=rja&amp;uact=8&amp;ved=0ahUKEwj1stO0_c3NAhVCyT4KHdn3AfEQjRwIBw&amp;url=http://www.snopes.com/is-kentucky-banning-interracial-marriages/&amp;bvm=bv.125801520,d.cWw&amp;psig=AFQjCNHzv4xS1iEcGabtb6rqf20xgZdr5w&amp;ust=1467315231372709" TargetMode="External"/><Relationship Id="rId4" Type="http://schemas.openxmlformats.org/officeDocument/2006/relationships/hyperlink" Target="https://www.youtube.com/watch?v=fGoWLWS4-kU" TargetMode="Externa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58.xml"/><Relationship Id="rId4" Type="http://schemas.openxmlformats.org/officeDocument/2006/relationships/hyperlink" Target="https://www.youtube.com/watch?v=Y23JEKv8tYs&amp;list=PLcZFna672PJn2Al9cjCmkutVf3mmXwiOg&amp;index=1" TargetMode="Externa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60.xml"/><Relationship Id="rId4" Type="http://schemas.openxmlformats.org/officeDocument/2006/relationships/image" Target="../media/image24.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62.xml"/><Relationship Id="rId5" Type="http://schemas.openxmlformats.org/officeDocument/2006/relationships/image" Target="../media/image25.png"/><Relationship Id="rId4" Type="http://schemas.openxmlformats.org/officeDocument/2006/relationships/hyperlink" Target="http://www.shepherd.edu/title-ix" TargetMode="External"/></Relationships>
</file>

<file path=ppt/slides/_rels/slide2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25.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6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hyperlink" Target="http://www.shepherd.edu/wordpress-1/wp-content/uploads/2016/01/Title-IX-Flowchart.pdf" TargetMode="Externa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4.xml"/><Relationship Id="rId1" Type="http://schemas.openxmlformats.org/officeDocument/2006/relationships/tags" Target="../tags/tag66.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4.xml"/><Relationship Id="rId1" Type="http://schemas.openxmlformats.org/officeDocument/2006/relationships/tags" Target="../tags/tag68.xml"/><Relationship Id="rId5" Type="http://schemas.openxmlformats.org/officeDocument/2006/relationships/hyperlink" Target="http://swcinc.org/" TargetMode="External"/><Relationship Id="rId4" Type="http://schemas.openxmlformats.org/officeDocument/2006/relationships/hyperlink" Target="http://www.shepherd.edu/counseling/sexual-assault-victim-advocates-sava" TargetMode="Externa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4.xml"/><Relationship Id="rId1" Type="http://schemas.openxmlformats.org/officeDocument/2006/relationships/tags" Target="../tags/tag70.xml"/><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72.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4.xml"/><Relationship Id="rId1" Type="http://schemas.openxmlformats.org/officeDocument/2006/relationships/tags" Target="../tags/tag74.xml"/><Relationship Id="rId4" Type="http://schemas.openxmlformats.org/officeDocument/2006/relationships/image" Target="../media/image28.jpe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tags" Target="../tags/tag76.xml"/><Relationship Id="rId4" Type="http://schemas.openxmlformats.org/officeDocument/2006/relationships/image" Target="../media/image29.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77.xml"/><Relationship Id="rId6" Type="http://schemas.openxmlformats.org/officeDocument/2006/relationships/hyperlink" Target="https://www.youtube.com/watch?v=AQB0eaBz6sg&amp;index=8&amp;list=PLcZFna672PJn2Al9cjCmkutVf3mmXwiOg" TargetMode="External"/><Relationship Id="rId5" Type="http://schemas.openxmlformats.org/officeDocument/2006/relationships/image" Target="../media/image31.jpeg"/><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25.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2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29.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tags" Target="../tags/tag31.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33.xml"/><Relationship Id="rId5" Type="http://schemas.openxmlformats.org/officeDocument/2006/relationships/image" Target="../media/image11.png"/><Relationship Id="rId4" Type="http://schemas.openxmlformats.org/officeDocument/2006/relationships/hyperlink" Target="http://www.shepherd.edu/title-ix"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0100" y="2590800"/>
            <a:ext cx="7772400" cy="2076450"/>
          </a:xfrm>
        </p:spPr>
        <p:txBody>
          <a:bodyPr>
            <a:normAutofit/>
          </a:bodyPr>
          <a:lstStyle/>
          <a:p>
            <a:r>
              <a:rPr lang="en-US" sz="4000" dirty="0" smtClean="0"/>
              <a:t>Introduction to Title IX: </a:t>
            </a:r>
            <a:br>
              <a:rPr lang="en-US" sz="4000" dirty="0" smtClean="0"/>
            </a:br>
            <a:r>
              <a:rPr lang="en-US" sz="4000" dirty="0" smtClean="0"/>
              <a:t>Gender Equity in Education</a:t>
            </a:r>
            <a:endParaRPr lang="en-US" sz="4000" dirty="0"/>
          </a:p>
        </p:txBody>
      </p:sp>
      <p:sp>
        <p:nvSpPr>
          <p:cNvPr id="3" name="Subtitle 2"/>
          <p:cNvSpPr>
            <a:spLocks noGrp="1"/>
          </p:cNvSpPr>
          <p:nvPr>
            <p:ph type="subTitle" idx="1"/>
          </p:nvPr>
        </p:nvSpPr>
        <p:spPr>
          <a:xfrm>
            <a:off x="1371600" y="4191000"/>
            <a:ext cx="6400800" cy="2362200"/>
          </a:xfrm>
        </p:spPr>
        <p:txBody>
          <a:bodyPr>
            <a:normAutofit fontScale="77500" lnSpcReduction="20000"/>
          </a:bodyPr>
          <a:lstStyle/>
          <a:p>
            <a:endParaRPr lang="en-US" dirty="0" smtClean="0">
              <a:solidFill>
                <a:schemeClr val="tx1"/>
              </a:solidFill>
            </a:endParaRPr>
          </a:p>
          <a:p>
            <a:r>
              <a:rPr lang="en-US" dirty="0" smtClean="0">
                <a:solidFill>
                  <a:schemeClr val="tx1"/>
                </a:solidFill>
              </a:rPr>
              <a:t>Annie Lewin</a:t>
            </a:r>
          </a:p>
          <a:p>
            <a:r>
              <a:rPr lang="en-US" dirty="0" smtClean="0">
                <a:solidFill>
                  <a:schemeClr val="tx1"/>
                </a:solidFill>
              </a:rPr>
              <a:t>Title IX Coordinator</a:t>
            </a:r>
          </a:p>
          <a:p>
            <a:r>
              <a:rPr lang="en-US" dirty="0" smtClean="0">
                <a:solidFill>
                  <a:schemeClr val="tx1"/>
                </a:solidFill>
              </a:rPr>
              <a:t>Shepherd University </a:t>
            </a:r>
          </a:p>
          <a:p>
            <a:r>
              <a:rPr lang="en-US" dirty="0" smtClean="0">
                <a:solidFill>
                  <a:schemeClr val="bg1"/>
                </a:solidFill>
                <a:hlinkClick r:id="rId4"/>
              </a:rPr>
              <a:t>alewin@shepherd.edu</a:t>
            </a:r>
            <a:endParaRPr lang="en-US" dirty="0" smtClean="0">
              <a:solidFill>
                <a:schemeClr val="bg1"/>
              </a:solidFill>
            </a:endParaRPr>
          </a:p>
          <a:p>
            <a:r>
              <a:rPr lang="en-US" dirty="0">
                <a:solidFill>
                  <a:schemeClr val="bg1">
                    <a:lumMod val="95000"/>
                  </a:schemeClr>
                </a:solidFill>
                <a:hlinkClick r:id="rId5"/>
              </a:rPr>
              <a:t>http://</a:t>
            </a:r>
            <a:r>
              <a:rPr lang="en-US" dirty="0" smtClean="0">
                <a:solidFill>
                  <a:schemeClr val="bg1">
                    <a:lumMod val="95000"/>
                  </a:schemeClr>
                </a:solidFill>
                <a:hlinkClick r:id="rId5"/>
              </a:rPr>
              <a:t>www.shepherd.edu/title-ix</a:t>
            </a:r>
            <a:r>
              <a:rPr lang="en-US" dirty="0" smtClean="0">
                <a:solidFill>
                  <a:schemeClr val="bg1">
                    <a:lumMod val="95000"/>
                  </a:schemeClr>
                </a:solidFill>
              </a:rPr>
              <a:t> </a:t>
            </a:r>
          </a:p>
        </p:txBody>
      </p:sp>
      <p:pic>
        <p:nvPicPr>
          <p:cNvPr id="1026" name="Picture 2" descr="C:\Users\alewin\Pictures\Tix.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457200"/>
            <a:ext cx="7620000" cy="198120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www.shepherd.edu/wordpress-1/wp-content/uploads/2016/10/annie-smaller-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7086600" y="4572000"/>
            <a:ext cx="1600200" cy="192795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2393558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2357"/>
            <a:ext cx="8229600" cy="1143000"/>
          </a:xfrm>
        </p:spPr>
        <p:txBody>
          <a:bodyPr/>
          <a:lstStyle/>
          <a:p>
            <a:pPr algn="ctr"/>
            <a:r>
              <a:rPr lang="en-US" u="sng" dirty="0" smtClean="0"/>
              <a:t>Title IX Policy (incorporates VAWA)</a:t>
            </a:r>
            <a:endParaRPr lang="en-US" u="sng" dirty="0"/>
          </a:p>
        </p:txBody>
      </p:sp>
      <p:sp>
        <p:nvSpPr>
          <p:cNvPr id="47" name="TextBox 46"/>
          <p:cNvSpPr txBox="1"/>
          <p:nvPr/>
        </p:nvSpPr>
        <p:spPr>
          <a:xfrm>
            <a:off x="609600" y="1349646"/>
            <a:ext cx="2124108" cy="270843"/>
          </a:xfrm>
          <a:prstGeom prst="rect">
            <a:avLst/>
          </a:prstGeom>
          <a:ln w="12700">
            <a:miter lim="400000"/>
          </a:ln>
        </p:spPr>
        <p:txBody>
          <a:bodyPr wrap="none" lIns="36576" tIns="36576" rIns="36576" bIns="36576" anchor="t" anchorCtr="0">
            <a:noAutofit/>
          </a:bodyPr>
          <a:lstStyle>
            <a:lvl1pPr lvl="0" algn="l">
              <a:lnSpc>
                <a:spcPct val="80000"/>
              </a:lnSpc>
              <a:defRPr sz="1600" b="1">
                <a:solidFill>
                  <a:schemeClr val="tx2"/>
                </a:solidFill>
                <a:latin typeface="+mj-lt"/>
                <a:ea typeface="Lato Regular"/>
                <a:cs typeface="Lato Light"/>
              </a:defRPr>
            </a:lvl1pPr>
          </a:lstStyle>
          <a:p>
            <a:endParaRPr lang="en-US" dirty="0"/>
          </a:p>
        </p:txBody>
      </p:sp>
      <p:sp>
        <p:nvSpPr>
          <p:cNvPr id="5" name="TextBox 4"/>
          <p:cNvSpPr txBox="1"/>
          <p:nvPr/>
        </p:nvSpPr>
        <p:spPr>
          <a:xfrm>
            <a:off x="76200" y="1565955"/>
            <a:ext cx="4572000" cy="5755422"/>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t>Sexual </a:t>
            </a:r>
            <a:r>
              <a:rPr lang="en-US" sz="2800" dirty="0"/>
              <a:t>Harassment </a:t>
            </a:r>
          </a:p>
          <a:p>
            <a:pPr marL="914400" lvl="1" indent="-457200">
              <a:buFont typeface="Arial" panose="020B0604020202020204" pitchFamily="34" charset="0"/>
              <a:buChar char="•"/>
            </a:pPr>
            <a:r>
              <a:rPr lang="en-US" sz="2400" dirty="0" smtClean="0"/>
              <a:t>Quid pro quo</a:t>
            </a:r>
          </a:p>
          <a:p>
            <a:pPr marL="914400" lvl="1" indent="-457200">
              <a:buFont typeface="Arial" panose="020B0604020202020204" pitchFamily="34" charset="0"/>
              <a:buChar char="•"/>
            </a:pPr>
            <a:r>
              <a:rPr lang="en-US" sz="2400" dirty="0" smtClean="0"/>
              <a:t>Hostile Environment </a:t>
            </a:r>
          </a:p>
          <a:p>
            <a:pPr marL="457200" indent="-457200">
              <a:buFont typeface="Arial" panose="020B0604020202020204" pitchFamily="34" charset="0"/>
              <a:buChar char="•"/>
            </a:pPr>
            <a:r>
              <a:rPr lang="en-US" sz="2800" dirty="0" smtClean="0"/>
              <a:t>Sexual Assault </a:t>
            </a:r>
            <a:endParaRPr lang="en-US" sz="2800" dirty="0"/>
          </a:p>
          <a:p>
            <a:pPr marL="914400" lvl="1" indent="-457200">
              <a:buFont typeface="Arial" panose="020B0604020202020204" pitchFamily="34" charset="0"/>
              <a:buChar char="•"/>
            </a:pPr>
            <a:r>
              <a:rPr lang="en-US" sz="2400" dirty="0"/>
              <a:t>Non-consensual sexual contact</a:t>
            </a:r>
          </a:p>
          <a:p>
            <a:pPr marL="914400" lvl="1" indent="-457200">
              <a:buFont typeface="Arial" panose="020B0604020202020204" pitchFamily="34" charset="0"/>
              <a:buChar char="•"/>
            </a:pPr>
            <a:r>
              <a:rPr lang="en-US" sz="2400" dirty="0"/>
              <a:t>Non-consensual sexual intercourse</a:t>
            </a:r>
          </a:p>
          <a:p>
            <a:pPr marL="457200" indent="-457200">
              <a:buFont typeface="Arial" panose="020B0604020202020204" pitchFamily="34" charset="0"/>
              <a:buChar char="•"/>
            </a:pPr>
            <a:r>
              <a:rPr lang="en-US" sz="2800" dirty="0"/>
              <a:t>Sexual Exploitation</a:t>
            </a:r>
          </a:p>
          <a:p>
            <a:pPr marL="457200" indent="-457200">
              <a:buFont typeface="Arial" panose="020B0604020202020204" pitchFamily="34" charset="0"/>
              <a:buChar char="•"/>
            </a:pPr>
            <a:r>
              <a:rPr lang="en-US" sz="2800" dirty="0"/>
              <a:t>Relationship Violence</a:t>
            </a:r>
          </a:p>
          <a:p>
            <a:pPr marL="457200" indent="-457200">
              <a:buFont typeface="Arial" panose="020B0604020202020204" pitchFamily="34" charset="0"/>
              <a:buChar char="•"/>
            </a:pPr>
            <a:r>
              <a:rPr lang="en-US" sz="2800" dirty="0"/>
              <a:t>Stalking</a:t>
            </a:r>
          </a:p>
          <a:p>
            <a:pPr marL="457200" indent="-457200">
              <a:buFont typeface="Arial" panose="020B0604020202020204" pitchFamily="34" charset="0"/>
              <a:buChar char="•"/>
            </a:pPr>
            <a:r>
              <a:rPr lang="en-US" sz="2800" dirty="0"/>
              <a:t>Gender-based harassment</a:t>
            </a:r>
          </a:p>
          <a:p>
            <a:pPr marL="457200" indent="-457200">
              <a:buFont typeface="Arial" panose="020B0604020202020204" pitchFamily="34" charset="0"/>
              <a:buChar char="•"/>
            </a:pPr>
            <a:r>
              <a:rPr lang="en-US" sz="2800" dirty="0"/>
              <a:t>Retaliation </a:t>
            </a:r>
          </a:p>
          <a:p>
            <a:endParaRPr lang="en-US" sz="2800" dirty="0"/>
          </a:p>
        </p:txBody>
      </p:sp>
      <p:pic>
        <p:nvPicPr>
          <p:cNvPr id="4099" name="Picture 3"/>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4419600" y="1905000"/>
            <a:ext cx="4800600" cy="4802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0" y="990519"/>
            <a:ext cx="8839200" cy="523220"/>
          </a:xfrm>
          <a:prstGeom prst="rect">
            <a:avLst/>
          </a:prstGeom>
        </p:spPr>
        <p:txBody>
          <a:bodyPr wrap="square">
            <a:spAutoFit/>
          </a:bodyPr>
          <a:lstStyle/>
          <a:p>
            <a:r>
              <a:rPr lang="en-US" sz="2800" b="1" dirty="0"/>
              <a:t>Gender-based and Sexual Misconduct includes:</a:t>
            </a:r>
          </a:p>
        </p:txBody>
      </p:sp>
    </p:spTree>
    <p:custDataLst>
      <p:tags r:id="rId1"/>
    </p:custDataLst>
    <p:extLst>
      <p:ext uri="{BB962C8B-B14F-4D97-AF65-F5344CB8AC3E}">
        <p14:creationId xmlns:p14="http://schemas.microsoft.com/office/powerpoint/2010/main" val="36848310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Relationship Violence</a:t>
            </a:r>
            <a:endParaRPr lang="en-US" dirty="0"/>
          </a:p>
        </p:txBody>
      </p:sp>
      <p:sp>
        <p:nvSpPr>
          <p:cNvPr id="3" name="Content Placeholder 2"/>
          <p:cNvSpPr>
            <a:spLocks noGrp="1"/>
          </p:cNvSpPr>
          <p:nvPr>
            <p:ph idx="1"/>
          </p:nvPr>
        </p:nvSpPr>
        <p:spPr>
          <a:xfrm>
            <a:off x="457200" y="1371600"/>
            <a:ext cx="8229600" cy="4525963"/>
          </a:xfrm>
        </p:spPr>
        <p:txBody>
          <a:bodyPr>
            <a:normAutofit fontScale="92500" lnSpcReduction="10000"/>
          </a:bodyPr>
          <a:lstStyle/>
          <a:p>
            <a:pPr marL="0" indent="0">
              <a:buNone/>
            </a:pPr>
            <a:r>
              <a:rPr lang="en-US" dirty="0" smtClean="0"/>
              <a:t>Dating Violence</a:t>
            </a:r>
          </a:p>
          <a:p>
            <a:pPr marL="0" indent="0">
              <a:buNone/>
            </a:pPr>
            <a:r>
              <a:rPr lang="en-US" dirty="0" smtClean="0"/>
              <a:t>- </a:t>
            </a:r>
            <a:r>
              <a:rPr lang="en-US" sz="2700" dirty="0" smtClean="0"/>
              <a:t>Committing, attempting, or threatening an act of violence against a person in a romantic or intimate relationship, either currently or formerly.</a:t>
            </a:r>
          </a:p>
          <a:p>
            <a:pPr marL="0" indent="0">
              <a:buNone/>
            </a:pPr>
            <a:endParaRPr lang="en-US" sz="2700" dirty="0"/>
          </a:p>
          <a:p>
            <a:pPr marL="0" indent="0">
              <a:buNone/>
            </a:pPr>
            <a:r>
              <a:rPr lang="en-US" dirty="0" smtClean="0"/>
              <a:t>Domestic Violence </a:t>
            </a:r>
          </a:p>
          <a:p>
            <a:pPr marL="0" indent="0">
              <a:buNone/>
            </a:pPr>
            <a:r>
              <a:rPr lang="en-US" dirty="0" smtClean="0"/>
              <a:t>- </a:t>
            </a:r>
            <a:r>
              <a:rPr lang="en-US" sz="2700" dirty="0" smtClean="0"/>
              <a:t>Committing, attempting, or threatening an act of violence by a person against a current or former spouse, current or former cohabitant, person sharing a child in common, or person situated in a similar familial environment.</a:t>
            </a:r>
            <a:endParaRPr lang="en-US" sz="2700" dirty="0"/>
          </a:p>
        </p:txBody>
      </p:sp>
      <p:pic>
        <p:nvPicPr>
          <p:cNvPr id="4" name="Picture 2" descr="https://middleearthnj.files.wordpress.com/2013/11/harassment.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5181600"/>
            <a:ext cx="2895599" cy="16002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702775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Sexual Harassment</a:t>
            </a:r>
            <a:endParaRPr lang="en-US" dirty="0"/>
          </a:p>
        </p:txBody>
      </p:sp>
      <p:sp>
        <p:nvSpPr>
          <p:cNvPr id="3" name="Content Placeholder 2"/>
          <p:cNvSpPr>
            <a:spLocks noGrp="1"/>
          </p:cNvSpPr>
          <p:nvPr>
            <p:ph idx="1"/>
          </p:nvPr>
        </p:nvSpPr>
        <p:spPr/>
        <p:txBody>
          <a:bodyPr>
            <a:normAutofit/>
          </a:bodyPr>
          <a:lstStyle/>
          <a:p>
            <a:r>
              <a:rPr lang="en-US" dirty="0" smtClean="0"/>
              <a:t>Unwelcome, unwanted conduct of a sexual nature that:</a:t>
            </a:r>
          </a:p>
          <a:p>
            <a:pPr marL="971550" lvl="1" indent="-514350">
              <a:buAutoNum type="arabicParenBoth"/>
            </a:pPr>
            <a:r>
              <a:rPr lang="en-US" dirty="0" smtClean="0"/>
              <a:t>Is based on power differentials (quid pro quo), or</a:t>
            </a:r>
            <a:endParaRPr lang="en-US" dirty="0"/>
          </a:p>
          <a:p>
            <a:pPr marL="971550" lvl="1" indent="-514350">
              <a:buAutoNum type="arabicParenBoth"/>
            </a:pPr>
            <a:r>
              <a:rPr lang="en-US" dirty="0" smtClean="0"/>
              <a:t>Creates a hostile environment </a:t>
            </a:r>
          </a:p>
          <a:p>
            <a:pPr lvl="2"/>
            <a:r>
              <a:rPr lang="en-US" dirty="0" smtClean="0"/>
              <a:t>Hostile Environment – Severe, or pervasive/persistent and objectively offensive effectively limiting access</a:t>
            </a:r>
          </a:p>
          <a:p>
            <a:pPr marL="0" lvl="0" indent="0">
              <a:buNone/>
            </a:pPr>
            <a:r>
              <a:rPr lang="en-US" dirty="0" smtClean="0">
                <a:solidFill>
                  <a:prstClr val="black"/>
                </a:solidFill>
                <a:hlinkClick r:id="rId4"/>
              </a:rPr>
              <a:t>Click here</a:t>
            </a:r>
            <a:r>
              <a:rPr lang="en-US" dirty="0" smtClean="0">
                <a:solidFill>
                  <a:prstClr val="black"/>
                </a:solidFill>
              </a:rPr>
              <a:t> </a:t>
            </a:r>
            <a:endParaRPr lang="en-US" dirty="0">
              <a:solidFill>
                <a:prstClr val="black"/>
              </a:solidFill>
            </a:endParaRPr>
          </a:p>
          <a:p>
            <a:pPr marL="0" indent="0">
              <a:buNone/>
            </a:pPr>
            <a:endParaRPr lang="en-US" dirty="0"/>
          </a:p>
        </p:txBody>
      </p:sp>
      <p:pic>
        <p:nvPicPr>
          <p:cNvPr id="3074" name="Picture 2" descr="C:\Users\alewin\Pictures\525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2938" y="4495800"/>
            <a:ext cx="3175000" cy="19050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0433739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Hostile Environment Analysis</a:t>
            </a:r>
            <a:endParaRPr lang="en-US" dirty="0"/>
          </a:p>
        </p:txBody>
      </p:sp>
      <p:sp>
        <p:nvSpPr>
          <p:cNvPr id="3" name="Content Placeholder 2"/>
          <p:cNvSpPr>
            <a:spLocks noGrp="1"/>
          </p:cNvSpPr>
          <p:nvPr>
            <p:ph idx="1"/>
          </p:nvPr>
        </p:nvSpPr>
        <p:spPr>
          <a:xfrm>
            <a:off x="457200" y="1219200"/>
            <a:ext cx="8229600" cy="4906963"/>
          </a:xfrm>
        </p:spPr>
        <p:txBody>
          <a:bodyPr>
            <a:normAutofit fontScale="92500"/>
          </a:bodyPr>
          <a:lstStyle/>
          <a:p>
            <a:pPr marL="0" indent="0">
              <a:buNone/>
            </a:pPr>
            <a:r>
              <a:rPr lang="en-US" dirty="0"/>
              <a:t>Totality of the circumstances </a:t>
            </a:r>
            <a:endParaRPr lang="en-US" dirty="0" smtClean="0"/>
          </a:p>
          <a:p>
            <a:r>
              <a:rPr lang="en-US" dirty="0"/>
              <a:t>F</a:t>
            </a:r>
            <a:r>
              <a:rPr lang="en-US" dirty="0" smtClean="0"/>
              <a:t>requency </a:t>
            </a:r>
            <a:r>
              <a:rPr lang="en-US" dirty="0"/>
              <a:t>(persistent or pervasive), nature, and severity of  the </a:t>
            </a:r>
            <a:r>
              <a:rPr lang="en-US" dirty="0" smtClean="0"/>
              <a:t>conduct</a:t>
            </a:r>
            <a:endParaRPr lang="en-US" dirty="0"/>
          </a:p>
          <a:p>
            <a:r>
              <a:rPr lang="en-US" dirty="0"/>
              <a:t>C</a:t>
            </a:r>
            <a:r>
              <a:rPr lang="en-US" dirty="0" smtClean="0"/>
              <a:t>onduct </a:t>
            </a:r>
            <a:r>
              <a:rPr lang="en-US" dirty="0"/>
              <a:t>was physically </a:t>
            </a:r>
            <a:r>
              <a:rPr lang="en-US" dirty="0" smtClean="0"/>
              <a:t>threatening?</a:t>
            </a:r>
            <a:endParaRPr lang="en-US" dirty="0"/>
          </a:p>
          <a:p>
            <a:r>
              <a:rPr lang="en-US" dirty="0"/>
              <a:t>C</a:t>
            </a:r>
            <a:r>
              <a:rPr lang="en-US" dirty="0" smtClean="0"/>
              <a:t>onduct </a:t>
            </a:r>
            <a:r>
              <a:rPr lang="en-US" dirty="0"/>
              <a:t>was </a:t>
            </a:r>
            <a:r>
              <a:rPr lang="en-US" dirty="0" smtClean="0"/>
              <a:t>humiliating?</a:t>
            </a:r>
            <a:endParaRPr lang="en-US" dirty="0"/>
          </a:p>
          <a:p>
            <a:r>
              <a:rPr lang="en-US" dirty="0" smtClean="0"/>
              <a:t>Identity/relationship </a:t>
            </a:r>
            <a:r>
              <a:rPr lang="en-US" dirty="0"/>
              <a:t>between </a:t>
            </a:r>
            <a:r>
              <a:rPr lang="en-US" dirty="0" smtClean="0"/>
              <a:t>alleged </a:t>
            </a:r>
            <a:r>
              <a:rPr lang="en-US" dirty="0"/>
              <a:t>harasser  </a:t>
            </a:r>
            <a:r>
              <a:rPr lang="en-US" dirty="0" smtClean="0"/>
              <a:t>and subject(s) </a:t>
            </a:r>
            <a:r>
              <a:rPr lang="en-US" dirty="0"/>
              <a:t>of </a:t>
            </a:r>
            <a:r>
              <a:rPr lang="en-US" dirty="0" smtClean="0"/>
              <a:t>harassment</a:t>
            </a:r>
            <a:endParaRPr lang="en-US" dirty="0"/>
          </a:p>
          <a:p>
            <a:r>
              <a:rPr lang="en-US" dirty="0" smtClean="0"/>
              <a:t>Age/sex </a:t>
            </a:r>
            <a:r>
              <a:rPr lang="en-US" dirty="0"/>
              <a:t>of </a:t>
            </a:r>
            <a:r>
              <a:rPr lang="en-US" dirty="0" smtClean="0"/>
              <a:t>alleged </a:t>
            </a:r>
            <a:r>
              <a:rPr lang="en-US" dirty="0"/>
              <a:t>harasser and </a:t>
            </a:r>
            <a:r>
              <a:rPr lang="en-US" dirty="0" smtClean="0"/>
              <a:t>subject(s)</a:t>
            </a:r>
            <a:endParaRPr lang="en-US" dirty="0"/>
          </a:p>
          <a:p>
            <a:r>
              <a:rPr lang="en-US" dirty="0"/>
              <a:t>S</a:t>
            </a:r>
            <a:r>
              <a:rPr lang="en-US" dirty="0" smtClean="0"/>
              <a:t>ize </a:t>
            </a:r>
            <a:r>
              <a:rPr lang="en-US" dirty="0"/>
              <a:t>of </a:t>
            </a:r>
            <a:r>
              <a:rPr lang="en-US" dirty="0" smtClean="0"/>
              <a:t>school</a:t>
            </a:r>
            <a:r>
              <a:rPr lang="en-US" dirty="0"/>
              <a:t>, location of </a:t>
            </a:r>
            <a:r>
              <a:rPr lang="en-US" dirty="0" smtClean="0"/>
              <a:t>incidents</a:t>
            </a:r>
            <a:r>
              <a:rPr lang="en-US" dirty="0"/>
              <a:t>, and </a:t>
            </a:r>
            <a:r>
              <a:rPr lang="en-US"/>
              <a:t>context </a:t>
            </a:r>
            <a:endParaRPr lang="en-US" dirty="0"/>
          </a:p>
          <a:p>
            <a:endParaRPr lang="en-US" dirty="0"/>
          </a:p>
        </p:txBody>
      </p:sp>
    </p:spTree>
    <p:custDataLst>
      <p:tags r:id="rId1"/>
    </p:custDataLst>
    <p:extLst>
      <p:ext uri="{BB962C8B-B14F-4D97-AF65-F5344CB8AC3E}">
        <p14:creationId xmlns:p14="http://schemas.microsoft.com/office/powerpoint/2010/main" val="28395244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Gender-based harassment</a:t>
            </a:r>
            <a:endParaRPr lang="en-US" dirty="0"/>
          </a:p>
        </p:txBody>
      </p:sp>
      <p:sp>
        <p:nvSpPr>
          <p:cNvPr id="3" name="Content Placeholder 2"/>
          <p:cNvSpPr>
            <a:spLocks noGrp="1"/>
          </p:cNvSpPr>
          <p:nvPr>
            <p:ph idx="1"/>
          </p:nvPr>
        </p:nvSpPr>
        <p:spPr/>
        <p:txBody>
          <a:bodyPr/>
          <a:lstStyle/>
          <a:p>
            <a:pPr marL="0" indent="0">
              <a:buNone/>
            </a:pPr>
            <a:r>
              <a:rPr lang="en-US" dirty="0" smtClean="0"/>
              <a:t>Including </a:t>
            </a:r>
            <a:r>
              <a:rPr lang="en-US" dirty="0"/>
              <a:t>unwelcome conduct of a nonsexual nature based on </a:t>
            </a:r>
            <a:r>
              <a:rPr lang="en-US" dirty="0" smtClean="0"/>
              <a:t>a student’s actual or perceived sex, sexual orientation, gender identity, gender expression, and nonconformity with gender stereotypes.</a:t>
            </a:r>
            <a:endParaRPr lang="en-US" dirty="0"/>
          </a:p>
        </p:txBody>
      </p:sp>
      <p:pic>
        <p:nvPicPr>
          <p:cNvPr id="4" name="Picture 2" descr="http://16004-presscdn-0-50.pagely.netdna-cdn.com/wp-content/uploads/gay-refugees.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24200" y="4038600"/>
            <a:ext cx="3308746" cy="19050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4000300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Examples of Harassment </a:t>
            </a:r>
            <a:br>
              <a:rPr lang="en-US" dirty="0" smtClean="0"/>
            </a:br>
            <a:r>
              <a:rPr lang="en-US" dirty="0" smtClean="0"/>
              <a:t>based on Gender</a:t>
            </a:r>
            <a:endParaRPr lang="en-US" dirty="0"/>
          </a:p>
        </p:txBody>
      </p:sp>
      <p:sp>
        <p:nvSpPr>
          <p:cNvPr id="3" name="Content Placeholder 2"/>
          <p:cNvSpPr>
            <a:spLocks noGrp="1"/>
          </p:cNvSpPr>
          <p:nvPr>
            <p:ph idx="1"/>
          </p:nvPr>
        </p:nvSpPr>
        <p:spPr/>
        <p:txBody>
          <a:bodyPr>
            <a:normAutofit/>
          </a:bodyPr>
          <a:lstStyle/>
          <a:p>
            <a:r>
              <a:rPr lang="en-US" sz="2800" dirty="0" smtClean="0"/>
              <a:t>Threats or adverse actions for refusal to tolerate/submit to/for reporting</a:t>
            </a:r>
          </a:p>
          <a:p>
            <a:r>
              <a:rPr lang="en-US" sz="2800" dirty="0" smtClean="0"/>
              <a:t>Physical contact or suggestive body language</a:t>
            </a:r>
            <a:endParaRPr lang="en-US" sz="2800" dirty="0"/>
          </a:p>
          <a:p>
            <a:r>
              <a:rPr lang="en-US" sz="2800" dirty="0" smtClean="0"/>
              <a:t>Excessive remarks about body, appearance, dress</a:t>
            </a:r>
          </a:p>
          <a:p>
            <a:r>
              <a:rPr lang="en-US" sz="2800" dirty="0" smtClean="0"/>
              <a:t>Sexual rumors/ratings/jokes/proposals</a:t>
            </a:r>
          </a:p>
          <a:p>
            <a:r>
              <a:rPr lang="en-US" sz="2800" dirty="0" smtClean="0"/>
              <a:t>Sexually explicit or offensive language</a:t>
            </a:r>
          </a:p>
          <a:p>
            <a:r>
              <a:rPr lang="en-US" sz="2800" dirty="0" smtClean="0"/>
              <a:t>Hostility based on gender/stereotyping </a:t>
            </a:r>
          </a:p>
          <a:p>
            <a:r>
              <a:rPr lang="en-US" sz="2800" dirty="0" smtClean="0"/>
              <a:t>Change in responsibility based on gender-related status</a:t>
            </a:r>
          </a:p>
        </p:txBody>
      </p:sp>
    </p:spTree>
    <p:custDataLst>
      <p:tags r:id="rId1"/>
    </p:custDataLst>
    <p:extLst>
      <p:ext uri="{BB962C8B-B14F-4D97-AF65-F5344CB8AC3E}">
        <p14:creationId xmlns:p14="http://schemas.microsoft.com/office/powerpoint/2010/main" val="28936349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Stalking</a:t>
            </a:r>
            <a:endParaRPr lang="en-US" dirty="0"/>
          </a:p>
        </p:txBody>
      </p:sp>
      <p:sp>
        <p:nvSpPr>
          <p:cNvPr id="3" name="Content Placeholder 2"/>
          <p:cNvSpPr>
            <a:spLocks noGrp="1"/>
          </p:cNvSpPr>
          <p:nvPr>
            <p:ph idx="1"/>
          </p:nvPr>
        </p:nvSpPr>
        <p:spPr>
          <a:xfrm>
            <a:off x="457200" y="1600200"/>
            <a:ext cx="8229600" cy="4724400"/>
          </a:xfrm>
        </p:spPr>
        <p:txBody>
          <a:bodyPr>
            <a:normAutofit/>
          </a:bodyPr>
          <a:lstStyle/>
          <a:p>
            <a:pPr marL="0" indent="0">
              <a:buNone/>
            </a:pPr>
            <a:r>
              <a:rPr lang="en-US" dirty="0" smtClean="0"/>
              <a:t>Engaging in a course of conduct directed at a specific person that would cause a reasonable person to</a:t>
            </a:r>
          </a:p>
          <a:p>
            <a:pPr marL="514350" indent="-514350">
              <a:buFont typeface="+mj-lt"/>
              <a:buAutoNum type="arabicPeriod"/>
            </a:pPr>
            <a:r>
              <a:rPr lang="en-US" dirty="0" smtClean="0"/>
              <a:t>fear for the person’s safety or the safety of others, or to </a:t>
            </a:r>
          </a:p>
          <a:p>
            <a:pPr marL="514350" indent="-514350">
              <a:buFont typeface="+mj-lt"/>
              <a:buAutoNum type="arabicPeriod"/>
            </a:pPr>
            <a:r>
              <a:rPr lang="en-US" dirty="0" smtClean="0"/>
              <a:t>suffer substantial emotional distress. </a:t>
            </a:r>
          </a:p>
          <a:p>
            <a:pPr marL="0" indent="0">
              <a:buNone/>
            </a:pPr>
            <a:endParaRPr lang="en-US" sz="3000" dirty="0"/>
          </a:p>
        </p:txBody>
      </p:sp>
      <p:pic>
        <p:nvPicPr>
          <p:cNvPr id="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4876800"/>
            <a:ext cx="3276600" cy="18348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16924428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Empower students and co-workers</a:t>
            </a:r>
            <a:endParaRPr lang="en-US" dirty="0"/>
          </a:p>
        </p:txBody>
      </p:sp>
      <p:sp>
        <p:nvSpPr>
          <p:cNvPr id="3" name="Content Placeholder 2"/>
          <p:cNvSpPr>
            <a:spLocks noGrp="1"/>
          </p:cNvSpPr>
          <p:nvPr>
            <p:ph idx="1"/>
          </p:nvPr>
        </p:nvSpPr>
        <p:spPr/>
        <p:txBody>
          <a:bodyPr/>
          <a:lstStyle/>
          <a:p>
            <a:r>
              <a:rPr lang="en-US" dirty="0" smtClean="0"/>
              <a:t>It’s ok to tell someone their attention or conduct is offensive or unwelcome</a:t>
            </a:r>
          </a:p>
          <a:p>
            <a:r>
              <a:rPr lang="en-US" dirty="0" smtClean="0"/>
              <a:t>Ask person to stop – make them aware of how their actions are perceived </a:t>
            </a:r>
          </a:p>
          <a:p>
            <a:r>
              <a:rPr lang="en-US" dirty="0" smtClean="0"/>
              <a:t>Address issues as they occur</a:t>
            </a:r>
          </a:p>
        </p:txBody>
      </p:sp>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38800" y="3352800"/>
            <a:ext cx="3248025" cy="3248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8161500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Sexual Exploitation </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a:t>Including taking non-consensual, unjust, or abusive advantage of another person for the benefit or advantage of anyone other than the person who is exploited.</a:t>
            </a:r>
          </a:p>
          <a:p>
            <a:r>
              <a:rPr lang="en-US" dirty="0"/>
              <a:t>Unwanted </a:t>
            </a:r>
            <a:r>
              <a:rPr lang="en-US" dirty="0" smtClean="0"/>
              <a:t> or non-consensual photo/video sharing</a:t>
            </a:r>
            <a:endParaRPr lang="en-US" dirty="0"/>
          </a:p>
          <a:p>
            <a:r>
              <a:rPr lang="en-US" dirty="0"/>
              <a:t>Manipulation of someone or a situation</a:t>
            </a:r>
          </a:p>
          <a:p>
            <a:pPr lvl="1"/>
            <a:r>
              <a:rPr lang="en-US" dirty="0"/>
              <a:t>Alcohol</a:t>
            </a:r>
          </a:p>
          <a:p>
            <a:pPr lvl="1"/>
            <a:r>
              <a:rPr lang="en-US" dirty="0"/>
              <a:t>Experience</a:t>
            </a:r>
          </a:p>
          <a:p>
            <a:pPr lvl="1"/>
            <a:r>
              <a:rPr lang="en-US" dirty="0"/>
              <a:t>Isolation </a:t>
            </a:r>
          </a:p>
          <a:p>
            <a:endParaRPr lang="en-US" dirty="0"/>
          </a:p>
        </p:txBody>
      </p:sp>
    </p:spTree>
    <p:custDataLst>
      <p:tags r:id="rId1"/>
    </p:custDataLst>
    <p:extLst>
      <p:ext uri="{BB962C8B-B14F-4D97-AF65-F5344CB8AC3E}">
        <p14:creationId xmlns:p14="http://schemas.microsoft.com/office/powerpoint/2010/main" val="25620638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Sexual Assault</a:t>
            </a:r>
            <a:endParaRPr lang="en-US" dirty="0"/>
          </a:p>
        </p:txBody>
      </p:sp>
      <p:sp>
        <p:nvSpPr>
          <p:cNvPr id="3" name="Content Placeholder 2"/>
          <p:cNvSpPr>
            <a:spLocks noGrp="1"/>
          </p:cNvSpPr>
          <p:nvPr>
            <p:ph idx="1"/>
          </p:nvPr>
        </p:nvSpPr>
        <p:spPr/>
        <p:txBody>
          <a:bodyPr>
            <a:normAutofit/>
          </a:bodyPr>
          <a:lstStyle/>
          <a:p>
            <a:pPr marL="0" indent="0">
              <a:buNone/>
            </a:pPr>
            <a:r>
              <a:rPr lang="en-US" sz="2500" b="1" dirty="0" smtClean="0"/>
              <a:t>Non-consensual sexual contact: </a:t>
            </a:r>
            <a:r>
              <a:rPr lang="en-US" sz="2500" dirty="0" smtClean="0"/>
              <a:t>including </a:t>
            </a:r>
            <a:r>
              <a:rPr lang="en-US" sz="2500" dirty="0"/>
              <a:t>any intentional sexual touching, however slight, with any object or body part, performed by a person upon another person. </a:t>
            </a:r>
            <a:endParaRPr lang="en-US" sz="2500" dirty="0" smtClean="0"/>
          </a:p>
          <a:p>
            <a:pPr marL="0" indent="0">
              <a:buNone/>
            </a:pPr>
            <a:endParaRPr lang="en-US" sz="2500" dirty="0"/>
          </a:p>
          <a:p>
            <a:pPr marL="0" indent="0">
              <a:buNone/>
            </a:pPr>
            <a:r>
              <a:rPr lang="en-US" sz="2500" b="1" dirty="0"/>
              <a:t>Non-consensual sexual </a:t>
            </a:r>
            <a:r>
              <a:rPr lang="en-US" sz="2500" b="1" dirty="0" smtClean="0"/>
              <a:t>intercourse: </a:t>
            </a:r>
            <a:r>
              <a:rPr lang="en-US" sz="2500" dirty="0"/>
              <a:t>including any penetration, however slight, with any object or body part, performed by a person upon another person. </a:t>
            </a:r>
          </a:p>
          <a:p>
            <a:pPr marL="0" indent="0">
              <a:buNone/>
            </a:pPr>
            <a:endParaRPr lang="en-US" sz="2500" b="1" dirty="0" smtClean="0"/>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4601308"/>
            <a:ext cx="4038600" cy="21371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6831334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Overview on Policies</a:t>
            </a:r>
            <a:r>
              <a:rPr lang="en-US" dirty="0"/>
              <a:t>, Resources, Reporting, and Prevention </a:t>
            </a:r>
            <a:endParaRPr lang="en-US" dirty="0">
              <a:solidFill>
                <a:srgbClr val="FFFF00"/>
              </a:solidFill>
            </a:endParaRPr>
          </a:p>
        </p:txBody>
      </p:sp>
      <p:sp>
        <p:nvSpPr>
          <p:cNvPr id="3" name="Content Placeholder 2"/>
          <p:cNvSpPr>
            <a:spLocks noGrp="1"/>
          </p:cNvSpPr>
          <p:nvPr>
            <p:ph sz="quarter" idx="4294967295"/>
          </p:nvPr>
        </p:nvSpPr>
        <p:spPr>
          <a:xfrm>
            <a:off x="762000" y="1600200"/>
            <a:ext cx="7924800" cy="4876800"/>
          </a:xfrm>
          <a:prstGeom prst="rect">
            <a:avLst/>
          </a:prstGeom>
        </p:spPr>
        <p:txBody>
          <a:bodyPr>
            <a:normAutofit fontScale="92500" lnSpcReduction="20000"/>
          </a:bodyPr>
          <a:lstStyle/>
          <a:p>
            <a:endParaRPr lang="en-US" sz="2800" dirty="0" smtClean="0"/>
          </a:p>
          <a:p>
            <a:pPr marL="0" indent="0">
              <a:buNone/>
            </a:pPr>
            <a:endParaRPr lang="en-US" sz="2800" dirty="0" smtClean="0"/>
          </a:p>
          <a:p>
            <a:pPr marL="0" indent="0">
              <a:buNone/>
            </a:pPr>
            <a:endParaRPr lang="en-US" sz="2800" dirty="0"/>
          </a:p>
          <a:p>
            <a:pPr marL="0" indent="0">
              <a:buNone/>
            </a:pPr>
            <a:endParaRPr lang="en-US" sz="2800" dirty="0" smtClean="0"/>
          </a:p>
          <a:p>
            <a:pPr marL="0" indent="0">
              <a:buNone/>
            </a:pPr>
            <a:endParaRPr lang="en-US" sz="2800" dirty="0"/>
          </a:p>
          <a:p>
            <a:pPr marL="0" indent="0">
              <a:buNone/>
            </a:pPr>
            <a:endParaRPr lang="en-US" sz="2800" dirty="0" smtClean="0"/>
          </a:p>
          <a:p>
            <a:pPr marL="0" indent="0" algn="ctr">
              <a:buNone/>
            </a:pPr>
            <a:endParaRPr lang="en-US" sz="4300" dirty="0" smtClean="0">
              <a:solidFill>
                <a:srgbClr val="FFC000"/>
              </a:solidFill>
            </a:endParaRPr>
          </a:p>
          <a:p>
            <a:pPr marL="0" indent="0" algn="ctr">
              <a:buNone/>
            </a:pPr>
            <a:r>
              <a:rPr lang="en-US" sz="4300" dirty="0" smtClean="0"/>
              <a:t>Shepherd Community </a:t>
            </a:r>
          </a:p>
          <a:p>
            <a:pPr marL="0" indent="0" algn="ctr">
              <a:buNone/>
            </a:pPr>
            <a:r>
              <a:rPr lang="en-US" sz="2800" dirty="0" smtClean="0"/>
              <a:t>We </a:t>
            </a:r>
            <a:r>
              <a:rPr lang="en-US" sz="2800" dirty="0"/>
              <a:t>strive to create a safe and equitable </a:t>
            </a:r>
            <a:endParaRPr lang="en-US" sz="2800" dirty="0" smtClean="0"/>
          </a:p>
          <a:p>
            <a:pPr marL="0" indent="0" algn="ctr">
              <a:buNone/>
            </a:pPr>
            <a:r>
              <a:rPr lang="en-US" sz="2800" dirty="0" smtClean="0"/>
              <a:t>environment </a:t>
            </a:r>
            <a:r>
              <a:rPr lang="en-US" sz="2800" dirty="0"/>
              <a:t>based on mutual respect and </a:t>
            </a:r>
            <a:endParaRPr lang="en-US" sz="2800" dirty="0" smtClean="0"/>
          </a:p>
          <a:p>
            <a:pPr marL="0" indent="0" algn="ctr">
              <a:buNone/>
            </a:pPr>
            <a:r>
              <a:rPr lang="en-US" sz="2800" dirty="0" smtClean="0"/>
              <a:t>acceptance </a:t>
            </a:r>
            <a:r>
              <a:rPr lang="en-US" sz="2800" dirty="0"/>
              <a:t>of differences.</a:t>
            </a:r>
          </a:p>
          <a:p>
            <a:pPr marL="0" indent="0" algn="ctr">
              <a:buNone/>
            </a:pPr>
            <a:endParaRPr lang="en-US" sz="2800" dirty="0"/>
          </a:p>
        </p:txBody>
      </p:sp>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143000" y="1524000"/>
            <a:ext cx="7010400" cy="30480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8074429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normAutofit fontScale="90000"/>
          </a:bodyPr>
          <a:lstStyle/>
          <a:p>
            <a:r>
              <a:rPr lang="en-US" dirty="0" smtClean="0">
                <a:latin typeface="Blue Highway D Type" panose="00000400000000000000" pitchFamily="2" charset="0"/>
              </a:rPr>
              <a:t>What it looks like on campus</a:t>
            </a:r>
            <a:endParaRPr lang="en-US" dirty="0">
              <a:latin typeface="Blue Highway D Type" panose="00000400000000000000" pitchFamily="2" charset="0"/>
            </a:endParaRPr>
          </a:p>
        </p:txBody>
      </p:sp>
      <p:pic>
        <p:nvPicPr>
          <p:cNvPr id="5" name="Picture 3" descr="C:\Users\RJACKSON\Pictures\students drinking.jpg"/>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2000250" y="4332903"/>
            <a:ext cx="3162300" cy="1668026"/>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RJACKSON\Pictures\toast.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1828800"/>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7173" name="Picture 5" descr="C:\Users\RJACKSON\Pictures\YPCA49FZG8CAYOJZ2MCAROPW18CAGZBZSGCAO9720SCAT1RB2VCADDDVD1CA6SRVLZCA1RZT8RCAUZ1M00CAORZ43ACAB4WEQFCALUV4E1CAA6BP90CARAEPB4CAJ9ZLLACAQCKRTBCAQAYLK2CAS3IZ28.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97296" y="4191000"/>
            <a:ext cx="1884704" cy="19812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581400" y="2700337"/>
            <a:ext cx="1143000" cy="923330"/>
          </a:xfrm>
          <a:prstGeom prst="rect">
            <a:avLst/>
          </a:prstGeom>
          <a:solidFill>
            <a:srgbClr val="92D050"/>
          </a:solidFill>
          <a:ln>
            <a:solidFill>
              <a:srgbClr val="92D050"/>
            </a:solidFill>
          </a:ln>
        </p:spPr>
        <p:txBody>
          <a:bodyPr wrap="square" rtlCol="0">
            <a:spAutoFit/>
          </a:bodyPr>
          <a:lstStyle/>
          <a:p>
            <a:r>
              <a:rPr lang="en-US" b="1" dirty="0" smtClean="0"/>
              <a:t>Majority involve alcohol</a:t>
            </a:r>
            <a:endParaRPr lang="en-US" b="1" dirty="0"/>
          </a:p>
        </p:txBody>
      </p:sp>
      <p:sp>
        <p:nvSpPr>
          <p:cNvPr id="9" name="TextBox 8"/>
          <p:cNvSpPr txBox="1"/>
          <p:nvPr/>
        </p:nvSpPr>
        <p:spPr>
          <a:xfrm>
            <a:off x="533400" y="4800600"/>
            <a:ext cx="1066800" cy="1200329"/>
          </a:xfrm>
          <a:prstGeom prst="rect">
            <a:avLst/>
          </a:prstGeom>
          <a:solidFill>
            <a:srgbClr val="92D050"/>
          </a:solidFill>
        </p:spPr>
        <p:txBody>
          <a:bodyPr wrap="square" rtlCol="0">
            <a:spAutoFit/>
          </a:bodyPr>
          <a:lstStyle/>
          <a:p>
            <a:r>
              <a:rPr lang="en-US" b="1" dirty="0" smtClean="0"/>
              <a:t>85% they know each other</a:t>
            </a:r>
            <a:endParaRPr lang="en-US" b="1" dirty="0"/>
          </a:p>
        </p:txBody>
      </p:sp>
      <p:sp>
        <p:nvSpPr>
          <p:cNvPr id="10" name="TextBox 9"/>
          <p:cNvSpPr txBox="1"/>
          <p:nvPr/>
        </p:nvSpPr>
        <p:spPr>
          <a:xfrm>
            <a:off x="5638800" y="3623667"/>
            <a:ext cx="3276600" cy="369332"/>
          </a:xfrm>
          <a:prstGeom prst="rect">
            <a:avLst/>
          </a:prstGeom>
          <a:solidFill>
            <a:srgbClr val="92D050"/>
          </a:solidFill>
        </p:spPr>
        <p:txBody>
          <a:bodyPr wrap="square" rtlCol="0">
            <a:spAutoFit/>
          </a:bodyPr>
          <a:lstStyle/>
          <a:p>
            <a:r>
              <a:rPr lang="en-US" b="1" dirty="0" smtClean="0"/>
              <a:t>It happens to men and women</a:t>
            </a:r>
            <a:endParaRPr lang="en-US" b="1" dirty="0"/>
          </a:p>
        </p:txBody>
      </p:sp>
      <p:pic>
        <p:nvPicPr>
          <p:cNvPr id="3" name="Picture 2" descr="http://st.depositphotos.com/1010710/2196/i/170/depositphotos_21962921-Closeup-of-man-holding-head.jpg">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15002" y="1752600"/>
            <a:ext cx="2362198" cy="16002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7490751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Consent</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smtClean="0"/>
              <a:t>knowing, voluntary, and mutual agreement</a:t>
            </a:r>
          </a:p>
          <a:p>
            <a:r>
              <a:rPr lang="en-US" dirty="0" smtClean="0"/>
              <a:t>words or actions creating clear, unambiguous permission </a:t>
            </a:r>
          </a:p>
          <a:p>
            <a:r>
              <a:rPr lang="en-US" dirty="0" smtClean="0"/>
              <a:t>Active, not passive – silence does not equal consent</a:t>
            </a:r>
          </a:p>
          <a:p>
            <a:r>
              <a:rPr lang="en-US" dirty="0" smtClean="0"/>
              <a:t>On-going </a:t>
            </a:r>
          </a:p>
          <a:p>
            <a:r>
              <a:rPr lang="en-US" dirty="0">
                <a:hlinkClick r:id="rId4"/>
              </a:rPr>
              <a:t>https://www.youtube.com/watch?v=fGoWLWS4-kU</a:t>
            </a:r>
            <a:r>
              <a:rPr lang="en-US" dirty="0"/>
              <a:t> </a:t>
            </a:r>
          </a:p>
          <a:p>
            <a:endParaRPr lang="en-US" dirty="0" smtClean="0"/>
          </a:p>
          <a:p>
            <a:endParaRPr lang="en-US" dirty="0"/>
          </a:p>
        </p:txBody>
      </p:sp>
      <p:sp>
        <p:nvSpPr>
          <p:cNvPr id="4" name="Content Placeholder 3"/>
          <p:cNvSpPr>
            <a:spLocks noGrp="1"/>
          </p:cNvSpPr>
          <p:nvPr>
            <p:ph sz="half" idx="2"/>
          </p:nvPr>
        </p:nvSpPr>
        <p:spPr/>
        <p:txBody>
          <a:bodyPr>
            <a:normAutofit fontScale="92500" lnSpcReduction="20000"/>
          </a:bodyPr>
          <a:lstStyle/>
          <a:p>
            <a:pPr marL="0" indent="0">
              <a:buNone/>
            </a:pPr>
            <a:r>
              <a:rPr lang="en-US" dirty="0" smtClean="0"/>
              <a:t>Consent cannot be obtained when person is</a:t>
            </a:r>
          </a:p>
          <a:p>
            <a:r>
              <a:rPr lang="en-US" dirty="0" smtClean="0"/>
              <a:t>Incapacitated by:</a:t>
            </a:r>
            <a:endParaRPr lang="en-US" dirty="0"/>
          </a:p>
          <a:p>
            <a:pPr lvl="1"/>
            <a:r>
              <a:rPr lang="en-US" dirty="0" smtClean="0"/>
              <a:t>drugs/alcohol or</a:t>
            </a:r>
          </a:p>
          <a:p>
            <a:pPr lvl="1"/>
            <a:r>
              <a:rPr lang="en-US" dirty="0" smtClean="0"/>
              <a:t>mental/physical disability</a:t>
            </a:r>
          </a:p>
          <a:p>
            <a:r>
              <a:rPr lang="en-US" dirty="0" smtClean="0"/>
              <a:t>Coerced or intimidated</a:t>
            </a:r>
          </a:p>
          <a:p>
            <a:r>
              <a:rPr lang="en-US" dirty="0" smtClean="0"/>
              <a:t>Forced</a:t>
            </a:r>
          </a:p>
          <a:p>
            <a:r>
              <a:rPr lang="en-US" dirty="0" smtClean="0"/>
              <a:t>Physically helpless</a:t>
            </a:r>
          </a:p>
          <a:p>
            <a:r>
              <a:rPr lang="en-US" dirty="0" smtClean="0"/>
              <a:t>Unconscious or asleep </a:t>
            </a:r>
          </a:p>
          <a:p>
            <a:endParaRPr lang="en-US" dirty="0" smtClean="0"/>
          </a:p>
          <a:p>
            <a:endParaRPr lang="en-US" dirty="0"/>
          </a:p>
        </p:txBody>
      </p:sp>
      <p:pic>
        <p:nvPicPr>
          <p:cNvPr id="5" name="Picture 4" descr="http://www.snopes.com/wordpress/wp-content/uploads/2016/03/kentucky-bans-interracial-marriage1.jp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8200" y="161924"/>
            <a:ext cx="2362200" cy="133644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0518050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Reality check</a:t>
            </a:r>
            <a:endParaRPr lang="en-US" dirty="0"/>
          </a:p>
        </p:txBody>
      </p:sp>
      <p:sp>
        <p:nvSpPr>
          <p:cNvPr id="3" name="Content Placeholder 2"/>
          <p:cNvSpPr>
            <a:spLocks noGrp="1"/>
          </p:cNvSpPr>
          <p:nvPr>
            <p:ph idx="1"/>
          </p:nvPr>
        </p:nvSpPr>
        <p:spPr>
          <a:xfrm>
            <a:off x="457200" y="1600200"/>
            <a:ext cx="8229600" cy="4572000"/>
          </a:xfrm>
        </p:spPr>
        <p:txBody>
          <a:bodyPr>
            <a:normAutofit fontScale="85000" lnSpcReduction="20000"/>
          </a:bodyPr>
          <a:lstStyle/>
          <a:p>
            <a:pPr>
              <a:lnSpc>
                <a:spcPct val="120000"/>
              </a:lnSpc>
            </a:pPr>
            <a:r>
              <a:rPr lang="en-US" dirty="0"/>
              <a:t>1 in 5 women and 1 in 15 </a:t>
            </a:r>
            <a:r>
              <a:rPr lang="en-US" dirty="0" smtClean="0"/>
              <a:t>men</a:t>
            </a:r>
          </a:p>
          <a:p>
            <a:pPr>
              <a:lnSpc>
                <a:spcPct val="120000"/>
              </a:lnSpc>
            </a:pPr>
            <a:r>
              <a:rPr lang="en-US" dirty="0" smtClean="0"/>
              <a:t>Highest </a:t>
            </a:r>
            <a:r>
              <a:rPr lang="en-US" dirty="0"/>
              <a:t>Risk Populations – </a:t>
            </a:r>
            <a:r>
              <a:rPr lang="en-US" dirty="0" smtClean="0"/>
              <a:t>first/second year students, students </a:t>
            </a:r>
            <a:r>
              <a:rPr lang="en-US" dirty="0"/>
              <a:t>with disabilities, international students, LGBTQ </a:t>
            </a:r>
            <a:r>
              <a:rPr lang="en-US" dirty="0" smtClean="0"/>
              <a:t>community, women of color</a:t>
            </a:r>
          </a:p>
          <a:p>
            <a:pPr>
              <a:lnSpc>
                <a:spcPct val="120000"/>
              </a:lnSpc>
            </a:pPr>
            <a:r>
              <a:rPr lang="en-US" dirty="0" smtClean="0"/>
              <a:t>Risk declines from 1</a:t>
            </a:r>
            <a:r>
              <a:rPr lang="en-US" baseline="30000" dirty="0" smtClean="0"/>
              <a:t>st</a:t>
            </a:r>
            <a:r>
              <a:rPr lang="en-US" dirty="0" smtClean="0"/>
              <a:t> year to senior year</a:t>
            </a:r>
          </a:p>
          <a:p>
            <a:pPr>
              <a:lnSpc>
                <a:spcPct val="120000"/>
              </a:lnSpc>
            </a:pPr>
            <a:r>
              <a:rPr lang="en-US" dirty="0" smtClean="0"/>
              <a:t>More than 90% of victims will not report</a:t>
            </a:r>
          </a:p>
          <a:p>
            <a:pPr>
              <a:lnSpc>
                <a:spcPct val="120000"/>
              </a:lnSpc>
            </a:pPr>
            <a:r>
              <a:rPr lang="en-US" dirty="0" smtClean="0"/>
              <a:t>2/3 of college students experience sexual harassment during college </a:t>
            </a:r>
          </a:p>
          <a:p>
            <a:pPr>
              <a:lnSpc>
                <a:spcPct val="120000"/>
              </a:lnSpc>
            </a:pPr>
            <a:r>
              <a:rPr lang="en-US" dirty="0" smtClean="0"/>
              <a:t>Violence is normalized</a:t>
            </a:r>
          </a:p>
          <a:p>
            <a:pPr marL="0" indent="0">
              <a:lnSpc>
                <a:spcPct val="120000"/>
              </a:lnSpc>
              <a:buNone/>
            </a:pPr>
            <a:endParaRPr lang="en-US" dirty="0"/>
          </a:p>
          <a:p>
            <a:pPr marL="0" indent="0">
              <a:lnSpc>
                <a:spcPct val="120000"/>
              </a:lnSpc>
              <a:buNone/>
            </a:pPr>
            <a:endParaRPr lang="en-US" dirty="0" smtClean="0">
              <a:hlinkClick r:id="rId4"/>
            </a:endParaRPr>
          </a:p>
          <a:p>
            <a:pPr marL="0" indent="0">
              <a:lnSpc>
                <a:spcPct val="120000"/>
              </a:lnSpc>
              <a:buNone/>
            </a:pPr>
            <a:endParaRPr lang="en-US" dirty="0">
              <a:hlinkClick r:id="rId4"/>
            </a:endParaRPr>
          </a:p>
          <a:p>
            <a:endParaRPr lang="en-US" dirty="0"/>
          </a:p>
        </p:txBody>
      </p:sp>
      <p:sp>
        <p:nvSpPr>
          <p:cNvPr id="4" name="TextBox 3"/>
          <p:cNvSpPr txBox="1"/>
          <p:nvPr/>
        </p:nvSpPr>
        <p:spPr>
          <a:xfrm>
            <a:off x="685801" y="5801292"/>
            <a:ext cx="7315200" cy="757130"/>
          </a:xfrm>
          <a:prstGeom prst="rect">
            <a:avLst/>
          </a:prstGeom>
          <a:noFill/>
        </p:spPr>
        <p:txBody>
          <a:bodyPr wrap="square" rtlCol="0">
            <a:spAutoFit/>
          </a:bodyPr>
          <a:lstStyle/>
          <a:p>
            <a:pPr>
              <a:lnSpc>
                <a:spcPct val="120000"/>
              </a:lnSpc>
            </a:pPr>
            <a:r>
              <a:rPr lang="en-US" dirty="0">
                <a:hlinkClick r:id="rId4"/>
              </a:rPr>
              <a:t>https://www.youtube.com/watch?v=Y23JEKv8tYs&amp;list=PLcZFna672PJn2Al9cjCmkutVf3mmXwiOg&amp;index=1</a:t>
            </a:r>
            <a:r>
              <a:rPr lang="en-US" dirty="0"/>
              <a:t> </a:t>
            </a:r>
          </a:p>
        </p:txBody>
      </p:sp>
    </p:spTree>
    <p:custDataLst>
      <p:tags r:id="rId1"/>
    </p:custDataLst>
    <p:extLst>
      <p:ext uri="{BB962C8B-B14F-4D97-AF65-F5344CB8AC3E}">
        <p14:creationId xmlns:p14="http://schemas.microsoft.com/office/powerpoint/2010/main" val="13017918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Retaliation</a:t>
            </a:r>
            <a:endParaRPr lang="en-US" dirty="0"/>
          </a:p>
        </p:txBody>
      </p:sp>
      <p:sp>
        <p:nvSpPr>
          <p:cNvPr id="3" name="Content Placeholder 2"/>
          <p:cNvSpPr>
            <a:spLocks noGrp="1"/>
          </p:cNvSpPr>
          <p:nvPr>
            <p:ph idx="1"/>
          </p:nvPr>
        </p:nvSpPr>
        <p:spPr/>
        <p:txBody>
          <a:bodyPr>
            <a:normAutofit/>
          </a:bodyPr>
          <a:lstStyle/>
          <a:p>
            <a:r>
              <a:rPr lang="en-US" sz="2800" dirty="0" smtClean="0"/>
              <a:t>Retaliatory action of any kind, including but not limited to intimidation, coercion, discrimination, or threats, against any individual as a result of a person’s attempt to seek redress or to participate in any part of an investigative process </a:t>
            </a:r>
          </a:p>
          <a:p>
            <a:r>
              <a:rPr lang="en-US" sz="2400" b="1" dirty="0" smtClean="0"/>
              <a:t>Protected Activity..</a:t>
            </a:r>
          </a:p>
          <a:p>
            <a:pPr marL="0" indent="0">
              <a:buNone/>
            </a:pPr>
            <a:endParaRPr lang="en-US" dirty="0"/>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14800" y="4038600"/>
            <a:ext cx="3886200" cy="25920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2736205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2564" y="4916"/>
            <a:ext cx="8229600" cy="1143000"/>
          </a:xfrm>
        </p:spPr>
        <p:txBody>
          <a:bodyPr>
            <a:normAutofit/>
          </a:bodyPr>
          <a:lstStyle/>
          <a:p>
            <a:r>
              <a:rPr lang="en-US" dirty="0" smtClean="0"/>
              <a:t>Title IX Notice: Shepherd Reporting</a:t>
            </a:r>
            <a:endParaRPr lang="en-US" dirty="0"/>
          </a:p>
        </p:txBody>
      </p:sp>
      <p:sp>
        <p:nvSpPr>
          <p:cNvPr id="3" name="Content Placeholder 2"/>
          <p:cNvSpPr>
            <a:spLocks noGrp="1"/>
          </p:cNvSpPr>
          <p:nvPr>
            <p:ph idx="1"/>
          </p:nvPr>
        </p:nvSpPr>
        <p:spPr>
          <a:xfrm>
            <a:off x="422564" y="990601"/>
            <a:ext cx="8229600" cy="4191000"/>
          </a:xfrm>
        </p:spPr>
        <p:txBody>
          <a:bodyPr>
            <a:normAutofit fontScale="92500" lnSpcReduction="10000"/>
          </a:bodyPr>
          <a:lstStyle/>
          <a:p>
            <a:pPr marL="0" indent="0">
              <a:buNone/>
            </a:pPr>
            <a:r>
              <a:rPr lang="en-US" sz="2800" b="1" dirty="0" smtClean="0"/>
              <a:t>Responsible Employees: </a:t>
            </a:r>
            <a:endParaRPr lang="en-US" sz="2800" dirty="0" smtClean="0"/>
          </a:p>
          <a:p>
            <a:pPr marL="0" indent="0">
              <a:buNone/>
            </a:pPr>
            <a:r>
              <a:rPr lang="en-US" sz="2600" dirty="0" smtClean="0"/>
              <a:t>Employees </a:t>
            </a:r>
            <a:r>
              <a:rPr lang="en-US" sz="2600" dirty="0"/>
              <a:t>with authority, duty, or who students could reasonably believe have authority or </a:t>
            </a:r>
            <a:r>
              <a:rPr lang="en-US" sz="2600" dirty="0" smtClean="0"/>
              <a:t>duty - responsibility </a:t>
            </a:r>
            <a:r>
              <a:rPr lang="en-US" sz="2600" dirty="0"/>
              <a:t>for student welfare </a:t>
            </a:r>
            <a:r>
              <a:rPr lang="en-US" sz="2600" dirty="0" smtClean="0"/>
              <a:t>(faculty, staff</a:t>
            </a:r>
            <a:r>
              <a:rPr lang="en-US" sz="2600" dirty="0"/>
              <a:t>, administration, athletics, student </a:t>
            </a:r>
            <a:r>
              <a:rPr lang="en-US" sz="2600" dirty="0" smtClean="0"/>
              <a:t>employees)</a:t>
            </a:r>
            <a:endParaRPr lang="en-US" sz="2600" dirty="0"/>
          </a:p>
          <a:p>
            <a:r>
              <a:rPr lang="en-US" sz="2600" dirty="0"/>
              <a:t>school has notice if responsible employee knew or reasonably should have known of harassment or violence (OCR)</a:t>
            </a:r>
          </a:p>
          <a:p>
            <a:r>
              <a:rPr lang="en-US" sz="2600" dirty="0"/>
              <a:t>Duty to report all information to Title IX </a:t>
            </a:r>
            <a:r>
              <a:rPr lang="en-US" sz="2600" dirty="0" smtClean="0"/>
              <a:t>Coordinator (employee situations can also be reported to HR)</a:t>
            </a:r>
          </a:p>
          <a:p>
            <a:r>
              <a:rPr lang="en-US" sz="2600" dirty="0" smtClean="0"/>
              <a:t>Reporting options – email, phone, online form </a:t>
            </a:r>
            <a:r>
              <a:rPr lang="en-US" sz="2600" dirty="0" smtClean="0">
                <a:hlinkClick r:id="rId4"/>
              </a:rPr>
              <a:t>http://www.shepherd.edu/title-ix</a:t>
            </a:r>
            <a:r>
              <a:rPr lang="en-US" sz="2600" dirty="0" smtClean="0"/>
              <a:t> </a:t>
            </a:r>
          </a:p>
          <a:p>
            <a:endParaRPr lang="en-US" dirty="0" smtClean="0"/>
          </a:p>
          <a:p>
            <a:endParaRPr lang="en-US" dirty="0" smtClean="0"/>
          </a:p>
        </p:txBody>
      </p:sp>
      <p:pic>
        <p:nvPicPr>
          <p:cNvPr id="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7864" y="5181600"/>
            <a:ext cx="7239000" cy="1381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26821549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229600" cy="1143000"/>
          </a:xfrm>
        </p:spPr>
        <p:txBody>
          <a:bodyPr>
            <a:normAutofit/>
          </a:bodyPr>
          <a:lstStyle/>
          <a:p>
            <a:r>
              <a:rPr lang="en-US" dirty="0" smtClean="0"/>
              <a:t>Title IX Response and Resolution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45819393"/>
              </p:ext>
            </p:extLst>
          </p:nvPr>
        </p:nvGraphicFramePr>
        <p:xfrm>
          <a:off x="838200" y="2228166"/>
          <a:ext cx="7924800" cy="457155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4"/>
          <p:cNvSpPr txBox="1"/>
          <p:nvPr/>
        </p:nvSpPr>
        <p:spPr>
          <a:xfrm>
            <a:off x="533400" y="6153387"/>
            <a:ext cx="7848600" cy="646331"/>
          </a:xfrm>
          <a:prstGeom prst="rect">
            <a:avLst/>
          </a:prstGeom>
          <a:noFill/>
        </p:spPr>
        <p:txBody>
          <a:bodyPr wrap="square" rtlCol="0">
            <a:spAutoFit/>
          </a:bodyPr>
          <a:lstStyle/>
          <a:p>
            <a:pPr lvl="0"/>
            <a:r>
              <a:rPr lang="en-US" dirty="0">
                <a:solidFill>
                  <a:srgbClr val="2F2B20"/>
                </a:solidFill>
                <a:hlinkClick r:id="rId9"/>
              </a:rPr>
              <a:t>http://www.shepherd.edu/wordpress-1/wp-content/uploads/2016/01/Title-IX-Flowchart.pdf</a:t>
            </a:r>
            <a:r>
              <a:rPr lang="en-US" dirty="0">
                <a:solidFill>
                  <a:srgbClr val="2F2B20"/>
                </a:solidFill>
              </a:rPr>
              <a:t>    </a:t>
            </a:r>
          </a:p>
        </p:txBody>
      </p:sp>
      <p:sp>
        <p:nvSpPr>
          <p:cNvPr id="3" name="TextBox 2"/>
          <p:cNvSpPr txBox="1"/>
          <p:nvPr/>
        </p:nvSpPr>
        <p:spPr>
          <a:xfrm>
            <a:off x="533400" y="1014845"/>
            <a:ext cx="8153400" cy="2246769"/>
          </a:xfrm>
          <a:prstGeom prst="rect">
            <a:avLst/>
          </a:prstGeom>
          <a:noFill/>
        </p:spPr>
        <p:txBody>
          <a:bodyPr wrap="square" rtlCol="0">
            <a:spAutoFit/>
          </a:bodyPr>
          <a:lstStyle/>
          <a:p>
            <a:r>
              <a:rPr lang="en-US" sz="2800" dirty="0" smtClean="0"/>
              <a:t>INSTITUTIONAL DUTY TO:</a:t>
            </a:r>
          </a:p>
          <a:p>
            <a:pPr marL="342900" indent="-342900">
              <a:buAutoNum type="arabicPeriod"/>
            </a:pPr>
            <a:r>
              <a:rPr lang="en-US" sz="2800" b="1" dirty="0" smtClean="0"/>
              <a:t>Stop Harassment or Violence</a:t>
            </a:r>
          </a:p>
          <a:p>
            <a:pPr marL="342900" indent="-342900">
              <a:buAutoNum type="arabicPeriod"/>
            </a:pPr>
            <a:r>
              <a:rPr lang="en-US" sz="2800" b="1" dirty="0" smtClean="0"/>
              <a:t>Eliminate Hostile Environment</a:t>
            </a:r>
          </a:p>
          <a:p>
            <a:pPr marL="342900" indent="-342900">
              <a:buAutoNum type="arabicPeriod"/>
            </a:pPr>
            <a:r>
              <a:rPr lang="en-US" sz="2800" b="1" dirty="0" smtClean="0"/>
              <a:t>Prevent Recurrence</a:t>
            </a:r>
          </a:p>
          <a:p>
            <a:pPr marL="342900" indent="-342900">
              <a:buAutoNum type="arabicPeriod"/>
            </a:pPr>
            <a:r>
              <a:rPr lang="en-US" sz="2800" b="1" dirty="0" smtClean="0"/>
              <a:t>Remedy Effects</a:t>
            </a:r>
            <a:endParaRPr lang="en-US" sz="2800" b="1" dirty="0"/>
          </a:p>
        </p:txBody>
      </p:sp>
    </p:spTree>
    <p:custDataLst>
      <p:tags r:id="rId1"/>
    </p:custDataLst>
    <p:extLst>
      <p:ext uri="{BB962C8B-B14F-4D97-AF65-F5344CB8AC3E}">
        <p14:creationId xmlns:p14="http://schemas.microsoft.com/office/powerpoint/2010/main" val="248858447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do I do if someone reports to me?</a:t>
            </a:r>
            <a:endParaRPr lang="en-US" dirty="0"/>
          </a:p>
        </p:txBody>
      </p:sp>
      <p:sp>
        <p:nvSpPr>
          <p:cNvPr id="3" name="Content Placeholder 2"/>
          <p:cNvSpPr>
            <a:spLocks noGrp="1"/>
          </p:cNvSpPr>
          <p:nvPr>
            <p:ph sz="half" idx="1"/>
          </p:nvPr>
        </p:nvSpPr>
        <p:spPr>
          <a:xfrm>
            <a:off x="457200" y="1600200"/>
            <a:ext cx="8305800" cy="4525963"/>
          </a:xfrm>
        </p:spPr>
        <p:txBody>
          <a:bodyPr>
            <a:normAutofit/>
          </a:bodyPr>
          <a:lstStyle/>
          <a:p>
            <a:r>
              <a:rPr lang="en-US" dirty="0" smtClean="0"/>
              <a:t>Respect</a:t>
            </a:r>
          </a:p>
          <a:p>
            <a:pPr lvl="1"/>
            <a:r>
              <a:rPr lang="en-US" dirty="0" smtClean="0"/>
              <a:t>Express your support and desire to help</a:t>
            </a:r>
          </a:p>
          <a:p>
            <a:r>
              <a:rPr lang="en-US" dirty="0" smtClean="0"/>
              <a:t>Inform</a:t>
            </a:r>
          </a:p>
          <a:p>
            <a:pPr lvl="1"/>
            <a:r>
              <a:rPr lang="en-US" dirty="0" smtClean="0"/>
              <a:t>Explain your requirement to report and offer to help them connect with a confidential resource. (IPV Response Coordinator: Rhonda Jackson 304-876-5161)</a:t>
            </a:r>
          </a:p>
          <a:p>
            <a:r>
              <a:rPr lang="en-US" dirty="0" smtClean="0"/>
              <a:t>Connect</a:t>
            </a:r>
          </a:p>
          <a:p>
            <a:pPr lvl="1"/>
            <a:r>
              <a:rPr lang="en-US" dirty="0" smtClean="0"/>
              <a:t>Contact Title IX Coordinator: Annie Lewin to report what you know. 304-876-5067</a:t>
            </a:r>
          </a:p>
          <a:p>
            <a:pPr lvl="1"/>
            <a:r>
              <a:rPr lang="en-US" dirty="0"/>
              <a:t>IPV Response Coordinator will reach </a:t>
            </a:r>
            <a:r>
              <a:rPr lang="en-US" dirty="0" smtClean="0"/>
              <a:t>out for support</a:t>
            </a:r>
            <a:endParaRPr lang="en-US" dirty="0"/>
          </a:p>
          <a:p>
            <a:pPr marL="457200" lvl="1" indent="0">
              <a:buNone/>
            </a:pPr>
            <a:endParaRPr lang="en-US" dirty="0" smtClean="0"/>
          </a:p>
        </p:txBody>
      </p:sp>
    </p:spTree>
    <p:custDataLst>
      <p:tags r:id="rId1"/>
    </p:custDataLst>
    <p:extLst>
      <p:ext uri="{BB962C8B-B14F-4D97-AF65-F5344CB8AC3E}">
        <p14:creationId xmlns:p14="http://schemas.microsoft.com/office/powerpoint/2010/main" val="14685747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336"/>
            <a:ext cx="8229600" cy="1143000"/>
          </a:xfrm>
        </p:spPr>
        <p:txBody>
          <a:bodyPr>
            <a:normAutofit/>
          </a:bodyPr>
          <a:lstStyle/>
          <a:p>
            <a:r>
              <a:rPr lang="en-US" dirty="0" smtClean="0"/>
              <a:t>Resources</a:t>
            </a:r>
            <a:endParaRPr lang="en-US" dirty="0"/>
          </a:p>
        </p:txBody>
      </p:sp>
      <p:sp>
        <p:nvSpPr>
          <p:cNvPr id="3" name="Content Placeholder 2"/>
          <p:cNvSpPr>
            <a:spLocks noGrp="1"/>
          </p:cNvSpPr>
          <p:nvPr>
            <p:ph sz="half" idx="1"/>
          </p:nvPr>
        </p:nvSpPr>
        <p:spPr>
          <a:xfrm>
            <a:off x="152400" y="990600"/>
            <a:ext cx="4876800" cy="5791200"/>
          </a:xfrm>
        </p:spPr>
        <p:txBody>
          <a:bodyPr>
            <a:normAutofit fontScale="25000" lnSpcReduction="20000"/>
          </a:bodyPr>
          <a:lstStyle/>
          <a:p>
            <a:pPr marL="0" indent="0">
              <a:buNone/>
            </a:pPr>
            <a:r>
              <a:rPr lang="en-US" sz="9600" b="1" u="sng" dirty="0" smtClean="0"/>
              <a:t>CONFIDENTIAL </a:t>
            </a:r>
          </a:p>
          <a:p>
            <a:pPr marL="0" indent="0">
              <a:buNone/>
            </a:pPr>
            <a:r>
              <a:rPr lang="en-US" sz="8000" b="1" u="sng" dirty="0" smtClean="0"/>
              <a:t>On campus</a:t>
            </a:r>
          </a:p>
          <a:p>
            <a:pPr marL="0" indent="0">
              <a:buNone/>
            </a:pPr>
            <a:r>
              <a:rPr lang="en-US" sz="9600" b="1" dirty="0"/>
              <a:t>IPV Response Coordinator: </a:t>
            </a:r>
            <a:endParaRPr lang="en-US" sz="9600" b="1" dirty="0" smtClean="0"/>
          </a:p>
          <a:p>
            <a:pPr marL="0" indent="0">
              <a:buNone/>
            </a:pPr>
            <a:r>
              <a:rPr lang="en-US" sz="9600" b="1" dirty="0" smtClean="0"/>
              <a:t>Rhonda </a:t>
            </a:r>
            <a:r>
              <a:rPr lang="en-US" sz="9600" b="1" dirty="0"/>
              <a:t>Jackson </a:t>
            </a:r>
            <a:endParaRPr lang="en-US" sz="9600" b="1" dirty="0" smtClean="0"/>
          </a:p>
          <a:p>
            <a:pPr marL="0" indent="0">
              <a:buNone/>
            </a:pPr>
            <a:r>
              <a:rPr lang="en-US" sz="9600" b="1" dirty="0" smtClean="0"/>
              <a:t>rjackson@shepherd.edu </a:t>
            </a:r>
          </a:p>
          <a:p>
            <a:pPr marL="0" indent="0">
              <a:buNone/>
            </a:pPr>
            <a:r>
              <a:rPr lang="en-US" sz="9600" b="1" dirty="0" smtClean="0"/>
              <a:t>304-876-5681</a:t>
            </a:r>
          </a:p>
          <a:p>
            <a:r>
              <a:rPr lang="en-US" sz="7200" b="1" dirty="0"/>
              <a:t>SAVAs (Sexual Assault Victims Advocates)</a:t>
            </a:r>
          </a:p>
          <a:p>
            <a:pPr marL="0" indent="0">
              <a:buNone/>
            </a:pPr>
            <a:r>
              <a:rPr lang="en-US" sz="7200" b="1" dirty="0">
                <a:hlinkClick r:id="rId4"/>
              </a:rPr>
              <a:t>http://</a:t>
            </a:r>
            <a:r>
              <a:rPr lang="en-US" sz="7200" b="1" dirty="0" smtClean="0">
                <a:hlinkClick r:id="rId4"/>
              </a:rPr>
              <a:t>www.shepherd.edu/counseling/sexual-assault-victim-advocates-sava</a:t>
            </a:r>
            <a:endParaRPr lang="en-US" sz="7200" b="1" dirty="0" smtClean="0"/>
          </a:p>
          <a:p>
            <a:pPr marL="0" indent="0">
              <a:buNone/>
            </a:pPr>
            <a:r>
              <a:rPr lang="en-US" sz="7200" b="1" dirty="0" smtClean="0"/>
              <a:t> </a:t>
            </a:r>
            <a:endParaRPr lang="en-US" sz="7200" b="1" dirty="0"/>
          </a:p>
          <a:p>
            <a:pPr marL="0" indent="0">
              <a:buNone/>
            </a:pPr>
            <a:r>
              <a:rPr lang="en-US" sz="9600" b="1" dirty="0" smtClean="0"/>
              <a:t>Counseling/Health Center:</a:t>
            </a:r>
          </a:p>
          <a:p>
            <a:pPr marL="0" indent="0">
              <a:buNone/>
            </a:pPr>
            <a:r>
              <a:rPr lang="en-US" sz="9600" b="1" dirty="0" smtClean="0"/>
              <a:t>304-876-5161</a:t>
            </a:r>
          </a:p>
          <a:p>
            <a:pPr marL="0" indent="0">
              <a:buNone/>
            </a:pPr>
            <a:endParaRPr lang="en-US" sz="9600" b="1" dirty="0" smtClean="0"/>
          </a:p>
          <a:p>
            <a:pPr marL="0" indent="0">
              <a:buNone/>
            </a:pPr>
            <a:r>
              <a:rPr lang="en-US" sz="9600" b="1" u="sng" dirty="0" smtClean="0"/>
              <a:t>off-campus</a:t>
            </a:r>
          </a:p>
          <a:p>
            <a:pPr marL="0" indent="0">
              <a:buNone/>
            </a:pPr>
            <a:r>
              <a:rPr lang="en-US" sz="9600" b="1" dirty="0" smtClean="0"/>
              <a:t>Shenandoah </a:t>
            </a:r>
            <a:r>
              <a:rPr lang="en-US" sz="9600" b="1" dirty="0"/>
              <a:t>Women’s </a:t>
            </a:r>
            <a:r>
              <a:rPr lang="en-US" sz="9600" b="1" dirty="0" smtClean="0"/>
              <a:t>Center</a:t>
            </a:r>
          </a:p>
          <a:p>
            <a:pPr marL="0" indent="0">
              <a:buNone/>
            </a:pPr>
            <a:r>
              <a:rPr lang="en-US" sz="9600" b="1" u="sng" dirty="0" smtClean="0"/>
              <a:t>24 </a:t>
            </a:r>
            <a:r>
              <a:rPr lang="en-US" sz="9600" b="1" u="sng" dirty="0"/>
              <a:t>Hour Hotline</a:t>
            </a:r>
            <a:r>
              <a:rPr lang="en-US" sz="9600" b="1" u="sng" dirty="0" smtClean="0"/>
              <a:t>: 304-283-8202</a:t>
            </a:r>
          </a:p>
          <a:p>
            <a:pPr marL="0" indent="0">
              <a:buNone/>
            </a:pPr>
            <a:r>
              <a:rPr lang="en-US" sz="7200" b="1" dirty="0">
                <a:hlinkClick r:id="rId5"/>
              </a:rPr>
              <a:t>http://swcinc.org</a:t>
            </a:r>
            <a:r>
              <a:rPr lang="en-US" sz="7200" b="1" dirty="0" smtClean="0">
                <a:hlinkClick r:id="rId5"/>
              </a:rPr>
              <a:t>/</a:t>
            </a:r>
            <a:endParaRPr lang="en-US" sz="7200" b="1" dirty="0" smtClean="0"/>
          </a:p>
          <a:p>
            <a:pPr marL="0" indent="0">
              <a:buNone/>
            </a:pPr>
            <a:r>
              <a:rPr lang="en-US" sz="3700" b="1" dirty="0" smtClean="0"/>
              <a:t> </a:t>
            </a:r>
            <a:endParaRPr lang="en-US" sz="3700" b="1" dirty="0"/>
          </a:p>
          <a:p>
            <a:pPr marL="0" indent="0">
              <a:buNone/>
            </a:pPr>
            <a:endParaRPr lang="en-US" sz="3000" dirty="0"/>
          </a:p>
          <a:p>
            <a:pPr marL="0" indent="0">
              <a:buNone/>
            </a:pPr>
            <a:endParaRPr lang="en-US" dirty="0"/>
          </a:p>
        </p:txBody>
      </p:sp>
      <p:sp>
        <p:nvSpPr>
          <p:cNvPr id="4" name="Content Placeholder 3"/>
          <p:cNvSpPr>
            <a:spLocks noGrp="1"/>
          </p:cNvSpPr>
          <p:nvPr>
            <p:ph sz="half" idx="2"/>
          </p:nvPr>
        </p:nvSpPr>
        <p:spPr>
          <a:xfrm>
            <a:off x="5181600" y="1143001"/>
            <a:ext cx="3810000" cy="5030342"/>
          </a:xfrm>
        </p:spPr>
        <p:txBody>
          <a:bodyPr>
            <a:normAutofit fontScale="25000" lnSpcReduction="20000"/>
          </a:bodyPr>
          <a:lstStyle/>
          <a:p>
            <a:pPr marL="0" indent="0">
              <a:buNone/>
            </a:pPr>
            <a:r>
              <a:rPr lang="en-US" sz="9600" b="1" u="sng" dirty="0"/>
              <a:t>REPORTING OPTIONS</a:t>
            </a:r>
          </a:p>
          <a:p>
            <a:endParaRPr lang="en-US" sz="9600" b="1" dirty="0"/>
          </a:p>
          <a:p>
            <a:pPr marL="0" indent="0">
              <a:buNone/>
            </a:pPr>
            <a:r>
              <a:rPr lang="en-US" sz="9600" b="1" dirty="0"/>
              <a:t>Title IX Coordinator: </a:t>
            </a:r>
          </a:p>
          <a:p>
            <a:pPr marL="0" indent="0">
              <a:buNone/>
            </a:pPr>
            <a:r>
              <a:rPr lang="en-US" sz="9600" b="1" dirty="0"/>
              <a:t>Annie Lewin   </a:t>
            </a:r>
          </a:p>
          <a:p>
            <a:pPr marL="0" indent="0">
              <a:buNone/>
            </a:pPr>
            <a:r>
              <a:rPr lang="en-US" sz="9600" b="1" dirty="0"/>
              <a:t>alewin@shepherd.edu </a:t>
            </a:r>
          </a:p>
          <a:p>
            <a:pPr marL="0" indent="0">
              <a:buNone/>
            </a:pPr>
            <a:r>
              <a:rPr lang="en-US" sz="9600" b="1" dirty="0"/>
              <a:t>304-876-5067</a:t>
            </a:r>
          </a:p>
          <a:p>
            <a:pPr marL="0" indent="0">
              <a:buNone/>
            </a:pPr>
            <a:endParaRPr lang="en-US" sz="9600" b="1" dirty="0"/>
          </a:p>
          <a:p>
            <a:pPr marL="0" indent="0">
              <a:buNone/>
            </a:pPr>
            <a:r>
              <a:rPr lang="en-US" sz="9600" b="1" dirty="0"/>
              <a:t>Dean of Students: </a:t>
            </a:r>
          </a:p>
          <a:p>
            <a:pPr marL="0" indent="0">
              <a:buNone/>
            </a:pPr>
            <a:r>
              <a:rPr lang="en-US" sz="9600" b="1" dirty="0"/>
              <a:t>Dr. Ann Wendle</a:t>
            </a:r>
          </a:p>
          <a:p>
            <a:pPr marL="0" indent="0">
              <a:buNone/>
            </a:pPr>
            <a:r>
              <a:rPr lang="en-US" sz="9600" b="1" dirty="0"/>
              <a:t>awendle@shepherd.edu </a:t>
            </a:r>
          </a:p>
          <a:p>
            <a:pPr marL="0" indent="0">
              <a:buNone/>
            </a:pPr>
            <a:r>
              <a:rPr lang="en-US" sz="9600" b="1" dirty="0"/>
              <a:t> 304-876-5214</a:t>
            </a:r>
          </a:p>
          <a:p>
            <a:pPr marL="0" indent="0">
              <a:buNone/>
            </a:pPr>
            <a:endParaRPr lang="en-US" sz="9600" b="1" dirty="0"/>
          </a:p>
          <a:p>
            <a:pPr marL="0" indent="0">
              <a:buNone/>
            </a:pPr>
            <a:r>
              <a:rPr lang="en-US" sz="9600" b="1" dirty="0"/>
              <a:t>SUPD: 304-876-5202</a:t>
            </a:r>
            <a:endParaRPr lang="en-US" sz="9600" dirty="0"/>
          </a:p>
          <a:p>
            <a:pPr marL="0" indent="0">
              <a:buNone/>
            </a:pPr>
            <a:endParaRPr lang="en-US" dirty="0"/>
          </a:p>
        </p:txBody>
      </p:sp>
      <p:sp>
        <p:nvSpPr>
          <p:cNvPr id="5" name="Rounded Rectangle 4"/>
          <p:cNvSpPr/>
          <p:nvPr/>
        </p:nvSpPr>
        <p:spPr>
          <a:xfrm>
            <a:off x="5257800" y="6017336"/>
            <a:ext cx="3124200" cy="589935"/>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002060"/>
                </a:solidFill>
              </a:rPr>
              <a:t>EMERGENCY: 911</a:t>
            </a:r>
            <a:endParaRPr lang="en-US" sz="2400" b="1" dirty="0">
              <a:solidFill>
                <a:srgbClr val="002060"/>
              </a:solidFill>
            </a:endParaRPr>
          </a:p>
        </p:txBody>
      </p:sp>
    </p:spTree>
    <p:custDataLst>
      <p:tags r:id="rId1"/>
    </p:custDataLst>
    <p:extLst>
      <p:ext uri="{BB962C8B-B14F-4D97-AF65-F5344CB8AC3E}">
        <p14:creationId xmlns:p14="http://schemas.microsoft.com/office/powerpoint/2010/main" val="9921140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Importance of Referral</a:t>
            </a:r>
            <a:endParaRPr lang="en-US" dirty="0"/>
          </a:p>
        </p:txBody>
      </p:sp>
      <p:sp>
        <p:nvSpPr>
          <p:cNvPr id="3" name="Content Placeholder 2"/>
          <p:cNvSpPr>
            <a:spLocks noGrp="1"/>
          </p:cNvSpPr>
          <p:nvPr>
            <p:ph sz="half" idx="1"/>
          </p:nvPr>
        </p:nvSpPr>
        <p:spPr>
          <a:xfrm>
            <a:off x="0" y="1371600"/>
            <a:ext cx="4343400" cy="4525963"/>
          </a:xfrm>
        </p:spPr>
        <p:txBody>
          <a:bodyPr>
            <a:normAutofit lnSpcReduction="10000"/>
          </a:bodyPr>
          <a:lstStyle/>
          <a:p>
            <a:r>
              <a:rPr lang="en-US" dirty="0" smtClean="0"/>
              <a:t>Impact of trauma – access and success in school, work, and life</a:t>
            </a:r>
          </a:p>
          <a:p>
            <a:pPr lvl="1"/>
            <a:r>
              <a:rPr lang="en-US" dirty="0" smtClean="0"/>
              <a:t>Shock</a:t>
            </a:r>
          </a:p>
          <a:p>
            <a:pPr lvl="1"/>
            <a:r>
              <a:rPr lang="en-US" dirty="0" smtClean="0"/>
              <a:t>Fear/Anxiety</a:t>
            </a:r>
          </a:p>
          <a:p>
            <a:pPr lvl="1"/>
            <a:r>
              <a:rPr lang="en-US" dirty="0" smtClean="0"/>
              <a:t>Nightmares/flashbacks</a:t>
            </a:r>
          </a:p>
          <a:p>
            <a:pPr lvl="1"/>
            <a:r>
              <a:rPr lang="en-US" dirty="0" smtClean="0"/>
              <a:t>Disruption in sleep/appetite</a:t>
            </a:r>
          </a:p>
          <a:p>
            <a:pPr lvl="1"/>
            <a:r>
              <a:rPr lang="en-US" dirty="0" smtClean="0"/>
              <a:t>Difficulty concentrating</a:t>
            </a:r>
          </a:p>
          <a:p>
            <a:pPr lvl="1"/>
            <a:r>
              <a:rPr lang="en-US" dirty="0" smtClean="0"/>
              <a:t>Self-blaming / Guilt/Shame</a:t>
            </a:r>
          </a:p>
          <a:p>
            <a:pPr lvl="1"/>
            <a:r>
              <a:rPr lang="en-US" dirty="0" smtClean="0"/>
              <a:t>Depression, Anxiety, PTSD</a:t>
            </a:r>
          </a:p>
          <a:p>
            <a:pPr lvl="1"/>
            <a:endParaRPr lang="en-US" dirty="0" smtClean="0"/>
          </a:p>
          <a:p>
            <a:endParaRPr lang="en-US" dirty="0" smtClean="0"/>
          </a:p>
          <a:p>
            <a:endParaRPr lang="en-US" dirty="0" smtClean="0"/>
          </a:p>
          <a:p>
            <a:pPr marL="0" indent="0">
              <a:buNone/>
            </a:pPr>
            <a:endParaRPr lang="en-US" dirty="0"/>
          </a:p>
        </p:txBody>
      </p:sp>
      <p:sp>
        <p:nvSpPr>
          <p:cNvPr id="4" name="Content Placeholder 3"/>
          <p:cNvSpPr>
            <a:spLocks noGrp="1"/>
          </p:cNvSpPr>
          <p:nvPr>
            <p:ph sz="half" idx="2"/>
          </p:nvPr>
        </p:nvSpPr>
        <p:spPr>
          <a:xfrm>
            <a:off x="4648200" y="1295400"/>
            <a:ext cx="4038600" cy="4525963"/>
          </a:xfrm>
        </p:spPr>
        <p:txBody>
          <a:bodyPr>
            <a:normAutofit lnSpcReduction="10000"/>
          </a:bodyPr>
          <a:lstStyle/>
          <a:p>
            <a:r>
              <a:rPr lang="en-US" dirty="0" smtClean="0"/>
              <a:t>Impacts not just parties directly involved, but community as a whole</a:t>
            </a:r>
          </a:p>
          <a:p>
            <a:pPr lvl="1"/>
            <a:r>
              <a:rPr lang="en-US" dirty="0" smtClean="0"/>
              <a:t>Helplessness </a:t>
            </a:r>
            <a:r>
              <a:rPr lang="en-US" smtClean="0"/>
              <a:t>of friends/ </a:t>
            </a:r>
            <a:r>
              <a:rPr lang="en-US" dirty="0" smtClean="0"/>
              <a:t>family</a:t>
            </a:r>
          </a:p>
          <a:p>
            <a:pPr lvl="1"/>
            <a:r>
              <a:rPr lang="en-US" dirty="0" smtClean="0"/>
              <a:t>Community feelings of safety/civility</a:t>
            </a:r>
          </a:p>
          <a:p>
            <a:pPr lvl="1"/>
            <a:r>
              <a:rPr lang="en-US" dirty="0" smtClean="0"/>
              <a:t>Institutional reputation &amp; learning environment</a:t>
            </a:r>
          </a:p>
          <a:p>
            <a:pPr lvl="1"/>
            <a:endParaRPr lang="en-US" dirty="0"/>
          </a:p>
        </p:txBody>
      </p:sp>
      <p:pic>
        <p:nvPicPr>
          <p:cNvPr id="3074" name="Picture 2" descr="http://www.crimevictimlawyerusa.com/wp-content/uploads/2012/11/surviving-family-of-homicid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4953000"/>
            <a:ext cx="4800600" cy="1774668"/>
          </a:xfrm>
          <a:prstGeom prst="rect">
            <a:avLst/>
          </a:prstGeom>
          <a:solidFill>
            <a:schemeClr val="accent2"/>
          </a:solidFill>
        </p:spPr>
      </p:pic>
    </p:spTree>
    <p:custDataLst>
      <p:tags r:id="rId1"/>
    </p:custDataLst>
    <p:extLst>
      <p:ext uri="{BB962C8B-B14F-4D97-AF65-F5344CB8AC3E}">
        <p14:creationId xmlns:p14="http://schemas.microsoft.com/office/powerpoint/2010/main" val="42196785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362200"/>
            <a:ext cx="8229600" cy="1143000"/>
          </a:xfrm>
        </p:spPr>
        <p:txBody>
          <a:bodyPr/>
          <a:lstStyle/>
          <a:p>
            <a:pPr algn="l"/>
            <a:r>
              <a:rPr lang="en-US" dirty="0" smtClean="0"/>
              <a:t>Costs</a:t>
            </a:r>
            <a:endParaRPr lang="en-US" dirty="0"/>
          </a:p>
        </p:txBody>
      </p:sp>
      <p:sp>
        <p:nvSpPr>
          <p:cNvPr id="5" name="Content Placeholder 4"/>
          <p:cNvSpPr>
            <a:spLocks noGrp="1"/>
          </p:cNvSpPr>
          <p:nvPr>
            <p:ph idx="1"/>
          </p:nvPr>
        </p:nvSpPr>
        <p:spPr>
          <a:xfrm>
            <a:off x="457200" y="1600200"/>
            <a:ext cx="8229600" cy="5181600"/>
          </a:xfrm>
        </p:spPr>
        <p:txBody>
          <a:bodyPr>
            <a:normAutofit lnSpcReduction="10000"/>
          </a:bodyPr>
          <a:lstStyle/>
          <a:p>
            <a:pPr marL="0" indent="0">
              <a:buNone/>
            </a:pPr>
            <a:endParaRPr lang="en-US" dirty="0"/>
          </a:p>
          <a:p>
            <a:pPr marL="0" indent="0">
              <a:buNone/>
            </a:pPr>
            <a:endParaRPr lang="en-US" dirty="0"/>
          </a:p>
          <a:p>
            <a:endParaRPr lang="en-US" dirty="0" smtClean="0"/>
          </a:p>
          <a:p>
            <a:r>
              <a:rPr lang="en-US" dirty="0" smtClean="0"/>
              <a:t>Federal Investigations</a:t>
            </a:r>
          </a:p>
          <a:p>
            <a:r>
              <a:rPr lang="en-US" dirty="0" smtClean="0"/>
              <a:t>Legal costs for suits and liability</a:t>
            </a:r>
          </a:p>
          <a:p>
            <a:r>
              <a:rPr lang="en-US" dirty="0" smtClean="0"/>
              <a:t>Student/employee success and retention</a:t>
            </a:r>
          </a:p>
          <a:p>
            <a:r>
              <a:rPr lang="en-US" dirty="0" smtClean="0"/>
              <a:t>Victim support and recovery</a:t>
            </a:r>
          </a:p>
          <a:p>
            <a:pPr lvl="2"/>
            <a:r>
              <a:rPr lang="en-US" dirty="0" smtClean="0"/>
              <a:t>Sexual violence overwhelming affects youth under 25 years of age – negative impact on physical and emotional health</a:t>
            </a:r>
          </a:p>
          <a:p>
            <a:endParaRPr lang="en-US"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88490"/>
            <a:ext cx="6433984"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8309671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Outcomes</a:t>
            </a:r>
            <a:endParaRPr lang="en-US" dirty="0"/>
          </a:p>
        </p:txBody>
      </p:sp>
      <p:sp>
        <p:nvSpPr>
          <p:cNvPr id="3" name="Content Placeholder 2"/>
          <p:cNvSpPr>
            <a:spLocks noGrp="1"/>
          </p:cNvSpPr>
          <p:nvPr>
            <p:ph idx="1"/>
          </p:nvPr>
        </p:nvSpPr>
        <p:spPr/>
        <p:txBody>
          <a:bodyPr/>
          <a:lstStyle/>
          <a:p>
            <a:pPr lvl="1">
              <a:lnSpc>
                <a:spcPct val="115000"/>
              </a:lnSpc>
              <a:spcBef>
                <a:spcPts val="0"/>
              </a:spcBef>
              <a:buFont typeface="Arial" panose="020B0604020202020204" pitchFamily="34" charset="0"/>
              <a:buChar char="•"/>
            </a:pPr>
            <a:r>
              <a:rPr lang="en-US" dirty="0" smtClean="0">
                <a:ea typeface="Calibri"/>
                <a:cs typeface="Times New Roman"/>
              </a:rPr>
              <a:t>Recognize gender –based and sexual harassment, discrimination, and interpersonal violence</a:t>
            </a:r>
          </a:p>
          <a:p>
            <a:pPr lvl="1">
              <a:lnSpc>
                <a:spcPct val="115000"/>
              </a:lnSpc>
              <a:spcBef>
                <a:spcPts val="0"/>
              </a:spcBef>
              <a:buFont typeface="Arial" panose="020B0604020202020204" pitchFamily="34" charset="0"/>
              <a:buChar char="•"/>
            </a:pPr>
            <a:r>
              <a:rPr lang="en-US" dirty="0" smtClean="0">
                <a:ea typeface="Calibri"/>
                <a:cs typeface="Times New Roman"/>
              </a:rPr>
              <a:t>Empower employees in response and prevention of harassment and violence</a:t>
            </a:r>
          </a:p>
          <a:p>
            <a:pPr lvl="1">
              <a:lnSpc>
                <a:spcPct val="115000"/>
              </a:lnSpc>
              <a:spcBef>
                <a:spcPts val="0"/>
              </a:spcBef>
              <a:buFont typeface="Arial" panose="020B0604020202020204" pitchFamily="34" charset="0"/>
              <a:buChar char="•"/>
            </a:pPr>
            <a:r>
              <a:rPr lang="en-US" dirty="0" smtClean="0">
                <a:ea typeface="Calibri"/>
                <a:cs typeface="Times New Roman"/>
              </a:rPr>
              <a:t>Understand Shepherd policies and procedures</a:t>
            </a:r>
          </a:p>
          <a:p>
            <a:pPr lvl="1">
              <a:lnSpc>
                <a:spcPct val="115000"/>
              </a:lnSpc>
              <a:spcBef>
                <a:spcPts val="0"/>
              </a:spcBef>
              <a:buFont typeface="Arial" panose="020B0604020202020204" pitchFamily="34" charset="0"/>
              <a:buChar char="•"/>
            </a:pPr>
            <a:r>
              <a:rPr lang="en-US" dirty="0" smtClean="0">
                <a:ea typeface="Calibri"/>
                <a:cs typeface="Times New Roman"/>
              </a:rPr>
              <a:t>Recognize importance of Title IX reporting and referral to resources</a:t>
            </a:r>
          </a:p>
          <a:p>
            <a:pPr lvl="1">
              <a:lnSpc>
                <a:spcPct val="115000"/>
              </a:lnSpc>
              <a:spcBef>
                <a:spcPts val="0"/>
              </a:spcBef>
              <a:buFont typeface="Arial" panose="020B0604020202020204" pitchFamily="34" charset="0"/>
              <a:buChar char="•"/>
            </a:pPr>
            <a:r>
              <a:rPr lang="en-US" dirty="0" smtClean="0">
                <a:ea typeface="Calibri"/>
                <a:cs typeface="Times New Roman"/>
              </a:rPr>
              <a:t>Promote Shepherd community of respect</a:t>
            </a:r>
            <a:endParaRPr lang="en-US" dirty="0">
              <a:ea typeface="Calibri"/>
              <a:cs typeface="Times New Roman"/>
            </a:endParaRPr>
          </a:p>
          <a:p>
            <a:endParaRPr lang="en-US" dirty="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5734050"/>
            <a:ext cx="7162800" cy="1047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19461001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Clery</a:t>
            </a:r>
            <a:r>
              <a:rPr lang="en-US" dirty="0" smtClean="0"/>
              <a:t> Amendments &amp; VAWA Reauthorization (2015 effective)</a:t>
            </a:r>
            <a:br>
              <a:rPr lang="en-US" dirty="0" smtClean="0"/>
            </a:br>
            <a:endParaRPr lang="en-US" dirty="0"/>
          </a:p>
        </p:txBody>
      </p:sp>
      <p:sp>
        <p:nvSpPr>
          <p:cNvPr id="3" name="Content Placeholder 2"/>
          <p:cNvSpPr>
            <a:spLocks noGrp="1"/>
          </p:cNvSpPr>
          <p:nvPr>
            <p:ph sz="half" idx="1"/>
          </p:nvPr>
        </p:nvSpPr>
        <p:spPr>
          <a:xfrm>
            <a:off x="228600" y="2895600"/>
            <a:ext cx="4114800" cy="4114800"/>
          </a:xfrm>
        </p:spPr>
        <p:txBody>
          <a:bodyPr>
            <a:normAutofit fontScale="92500" lnSpcReduction="20000"/>
          </a:bodyPr>
          <a:lstStyle/>
          <a:p>
            <a:endParaRPr lang="en-US" sz="2600" dirty="0" smtClean="0"/>
          </a:p>
          <a:p>
            <a:endParaRPr lang="en-US" sz="2600" dirty="0"/>
          </a:p>
          <a:p>
            <a:r>
              <a:rPr lang="en-US" sz="2600" dirty="0" smtClean="0"/>
              <a:t>Victim Reporting Rights</a:t>
            </a:r>
          </a:p>
          <a:p>
            <a:r>
              <a:rPr lang="en-US" sz="2600" dirty="0" smtClean="0"/>
              <a:t>Gender violence (additions of Dating/Domestic Violence and Stalking)</a:t>
            </a:r>
          </a:p>
          <a:p>
            <a:r>
              <a:rPr lang="en-US" sz="2600" dirty="0" smtClean="0"/>
              <a:t>Training for incoming students/employees</a:t>
            </a:r>
          </a:p>
          <a:p>
            <a:r>
              <a:rPr lang="en-US" sz="2600" dirty="0" smtClean="0"/>
              <a:t>Ongoing awareness/prevention programs, risk reduction </a:t>
            </a:r>
          </a:p>
        </p:txBody>
      </p:sp>
      <p:sp>
        <p:nvSpPr>
          <p:cNvPr id="4" name="Content Placeholder 3"/>
          <p:cNvSpPr>
            <a:spLocks noGrp="1"/>
          </p:cNvSpPr>
          <p:nvPr>
            <p:ph sz="half" idx="2"/>
          </p:nvPr>
        </p:nvSpPr>
        <p:spPr>
          <a:xfrm>
            <a:off x="4648200" y="1600200"/>
            <a:ext cx="4038600" cy="5029200"/>
          </a:xfrm>
        </p:spPr>
        <p:txBody>
          <a:bodyPr>
            <a:normAutofit fontScale="92500" lnSpcReduction="20000"/>
          </a:bodyPr>
          <a:lstStyle/>
          <a:p>
            <a:r>
              <a:rPr lang="en-US" sz="2600" dirty="0"/>
              <a:t>Campus Process:</a:t>
            </a:r>
          </a:p>
          <a:p>
            <a:pPr lvl="1"/>
            <a:r>
              <a:rPr lang="en-US" sz="2600" dirty="0"/>
              <a:t>provide a prompt, fair &amp; impartial investigation &amp; resolution</a:t>
            </a:r>
          </a:p>
          <a:p>
            <a:pPr lvl="1"/>
            <a:r>
              <a:rPr lang="en-US" sz="2600" dirty="0"/>
              <a:t>conducted by officials who receive annual training</a:t>
            </a:r>
          </a:p>
          <a:p>
            <a:pPr lvl="1"/>
            <a:r>
              <a:rPr lang="en-US" sz="2600" dirty="0"/>
              <a:t>Accuser and the accused are entitled to:</a:t>
            </a:r>
          </a:p>
          <a:p>
            <a:pPr lvl="2"/>
            <a:r>
              <a:rPr lang="en-US" sz="2200" dirty="0"/>
              <a:t>advisor of choice </a:t>
            </a:r>
          </a:p>
          <a:p>
            <a:pPr lvl="2"/>
            <a:r>
              <a:rPr lang="en-US" sz="2200" dirty="0"/>
              <a:t>Notice of outcome/procedures to appeal/any change to the results;  and when such results become final</a:t>
            </a:r>
          </a:p>
          <a:p>
            <a:endParaRPr lang="en-US" dirty="0"/>
          </a:p>
          <a:p>
            <a:endParaRPr lang="en-US" dirty="0"/>
          </a:p>
        </p:txBody>
      </p:sp>
      <p:pic>
        <p:nvPicPr>
          <p:cNvPr id="1026" name="Picture 2" descr="https://cdn.magnapubs.com/media/newspics/mos-intersection-titleix-clery-sl15gc.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295400"/>
            <a:ext cx="3962400" cy="19812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3843494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 y="457200"/>
            <a:ext cx="7848600" cy="5562600"/>
          </a:xfrm>
          <a:prstGeom prst="rect">
            <a:avLst/>
          </a:prstGeom>
        </p:spPr>
      </p:pic>
    </p:spTree>
    <p:custDataLst>
      <p:tags r:id="rId1"/>
    </p:custDataLst>
    <p:extLst>
      <p:ext uri="{BB962C8B-B14F-4D97-AF65-F5344CB8AC3E}">
        <p14:creationId xmlns:p14="http://schemas.microsoft.com/office/powerpoint/2010/main" val="18061664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Techniques for Prevention</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Bystander Intervention </a:t>
            </a:r>
          </a:p>
          <a:p>
            <a:pPr lvl="1"/>
            <a:r>
              <a:rPr lang="en-US" dirty="0" smtClean="0"/>
              <a:t>Recognize that something is wrong</a:t>
            </a:r>
          </a:p>
          <a:p>
            <a:pPr lvl="1"/>
            <a:r>
              <a:rPr lang="en-US" dirty="0" smtClean="0"/>
              <a:t>Identify the problem</a:t>
            </a:r>
          </a:p>
          <a:p>
            <a:pPr lvl="1"/>
            <a:r>
              <a:rPr lang="en-US" dirty="0" smtClean="0"/>
              <a:t>Decide to Act and Develop a Strategy (Direct, Distract, Delegate)</a:t>
            </a:r>
          </a:p>
          <a:p>
            <a:pPr lvl="1"/>
            <a:r>
              <a:rPr lang="en-US" dirty="0" smtClean="0"/>
              <a:t> Intervene Safely</a:t>
            </a:r>
          </a:p>
          <a:p>
            <a:r>
              <a:rPr lang="en-US" dirty="0" smtClean="0"/>
              <a:t>Risk reduction – establishing boundaries</a:t>
            </a:r>
          </a:p>
          <a:p>
            <a:r>
              <a:rPr lang="en-US" dirty="0" smtClean="0"/>
              <a:t>Raising Awareness and Supporting Survivors</a:t>
            </a:r>
          </a:p>
          <a:p>
            <a:pPr lvl="1"/>
            <a:r>
              <a:rPr lang="en-US" dirty="0" smtClean="0"/>
              <a:t>Create safe, supportive environment</a:t>
            </a:r>
          </a:p>
          <a:p>
            <a:pPr lvl="1"/>
            <a:r>
              <a:rPr lang="en-US" dirty="0" smtClean="0"/>
              <a:t>Encourage reporting</a:t>
            </a:r>
          </a:p>
          <a:p>
            <a:r>
              <a:rPr lang="en-US" dirty="0" smtClean="0"/>
              <a:t>Shifting Culture</a:t>
            </a:r>
          </a:p>
          <a:p>
            <a:pPr lvl="1"/>
            <a:r>
              <a:rPr lang="en-US" dirty="0" smtClean="0"/>
              <a:t>Model respectful behavior</a:t>
            </a:r>
          </a:p>
          <a:p>
            <a:pPr lvl="1"/>
            <a:r>
              <a:rPr lang="en-US" dirty="0" smtClean="0"/>
              <a:t>challenge gender stereotyping</a:t>
            </a:r>
            <a:endParaRPr lang="en-US" dirty="0"/>
          </a:p>
        </p:txBody>
      </p:sp>
      <p:pic>
        <p:nvPicPr>
          <p:cNvPr id="4" name="Picture 3" descr="C:\Users\RJACKSON\AppData\Local\Microsoft\Windows\Temporary Internet Files\Content.Outlook\8WY2KAOF\Stand Up Logo 3.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15000" y="1141379"/>
            <a:ext cx="2628900" cy="1320482"/>
          </a:xfrm>
          <a:prstGeom prst="rect">
            <a:avLst/>
          </a:prstGeom>
          <a:solidFill>
            <a:srgbClr val="92D050"/>
          </a:solidFill>
          <a:ln>
            <a:noFill/>
          </a:ln>
        </p:spPr>
      </p:pic>
      <p:pic>
        <p:nvPicPr>
          <p:cNvPr id="2050" name="Picture 2" descr="C:\Users\alewin\Pictures\OXbuBW2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4114800"/>
            <a:ext cx="1950720" cy="195072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09600" y="6091187"/>
            <a:ext cx="7239000" cy="646331"/>
          </a:xfrm>
          <a:prstGeom prst="rect">
            <a:avLst/>
          </a:prstGeom>
          <a:noFill/>
        </p:spPr>
        <p:txBody>
          <a:bodyPr wrap="square" rtlCol="0">
            <a:spAutoFit/>
          </a:bodyPr>
          <a:lstStyle/>
          <a:p>
            <a:r>
              <a:rPr lang="en-US" dirty="0">
                <a:hlinkClick r:id="rId6"/>
              </a:rPr>
              <a:t>https://</a:t>
            </a:r>
            <a:r>
              <a:rPr lang="en-US" dirty="0" smtClean="0">
                <a:hlinkClick r:id="rId6"/>
              </a:rPr>
              <a:t>www.youtube.com/watch?v=AQB0eaBz6sg&amp;index=8&amp;list=PLcZFna672PJn2Al9cjCmkutVf3mmXwiOg</a:t>
            </a:r>
            <a:r>
              <a:rPr lang="en-US" dirty="0" smtClean="0"/>
              <a:t> </a:t>
            </a:r>
            <a:endParaRPr lang="en-US" dirty="0"/>
          </a:p>
        </p:txBody>
      </p:sp>
    </p:spTree>
    <p:custDataLst>
      <p:tags r:id="rId1"/>
    </p:custDataLst>
    <p:extLst>
      <p:ext uri="{BB962C8B-B14F-4D97-AF65-F5344CB8AC3E}">
        <p14:creationId xmlns:p14="http://schemas.microsoft.com/office/powerpoint/2010/main" val="2619474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Title IX </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Protects campus community from gender-based harassment/discrimination/violence; and retaliation..</a:t>
            </a:r>
          </a:p>
          <a:p>
            <a:pPr marL="0" indent="0">
              <a:buNone/>
            </a:pPr>
            <a:endParaRPr lang="en-US" dirty="0"/>
          </a:p>
          <a:p>
            <a:pPr marL="0" indent="0">
              <a:buNone/>
            </a:pPr>
            <a:r>
              <a:rPr lang="en-US" i="1" dirty="0" smtClean="0"/>
              <a:t>“No person in the United States shall, on the basis of sex, be excluded from participation in, be denied the benefits of, or be subjected to discrimination under any education program or activity receiving federal financial assistance.” </a:t>
            </a:r>
          </a:p>
          <a:p>
            <a:pPr marL="0" indent="0">
              <a:buNone/>
            </a:pPr>
            <a:r>
              <a:rPr lang="en-US" dirty="0">
                <a:solidFill>
                  <a:srgbClr val="FF00FF"/>
                </a:solidFill>
              </a:rPr>
              <a:t>	</a:t>
            </a:r>
            <a:r>
              <a:rPr lang="en-US" dirty="0" smtClean="0">
                <a:solidFill>
                  <a:srgbClr val="FF00FF"/>
                </a:solidFill>
              </a:rPr>
              <a:t>	</a:t>
            </a:r>
            <a:r>
              <a:rPr lang="en-US" dirty="0" smtClean="0"/>
              <a:t>- Education Amendments of 1972</a:t>
            </a:r>
          </a:p>
          <a:p>
            <a:pPr marL="0" indent="0">
              <a:buNone/>
            </a:pPr>
            <a:endParaRPr lang="en-US" dirty="0"/>
          </a:p>
          <a:p>
            <a:pPr marL="0" indent="0">
              <a:buNone/>
            </a:pPr>
            <a:endParaRPr lang="en-US" dirty="0"/>
          </a:p>
        </p:txBody>
      </p:sp>
    </p:spTree>
    <p:custDataLst>
      <p:tags r:id="rId1"/>
    </p:custDataLst>
    <p:extLst>
      <p:ext uri="{BB962C8B-B14F-4D97-AF65-F5344CB8AC3E}">
        <p14:creationId xmlns:p14="http://schemas.microsoft.com/office/powerpoint/2010/main" val="31824118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Title IX Application – Discrimination on Basis of Gender, including:</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Admissions/ Recruitment/ Financial Assistance</a:t>
            </a:r>
          </a:p>
          <a:p>
            <a:r>
              <a:rPr lang="en-US" dirty="0" smtClean="0"/>
              <a:t>Academics - STEM</a:t>
            </a:r>
          </a:p>
          <a:p>
            <a:r>
              <a:rPr lang="en-US" dirty="0" smtClean="0"/>
              <a:t>Athletics</a:t>
            </a:r>
          </a:p>
          <a:p>
            <a:r>
              <a:rPr lang="en-US" dirty="0" smtClean="0"/>
              <a:t>Sexual misconduct – harassment, violence, exploitation</a:t>
            </a:r>
          </a:p>
          <a:p>
            <a:r>
              <a:rPr lang="en-US" dirty="0" smtClean="0"/>
              <a:t>Gender-based harassment/discrimination </a:t>
            </a:r>
          </a:p>
          <a:p>
            <a:r>
              <a:rPr lang="en-US" dirty="0" smtClean="0"/>
              <a:t>Discipline </a:t>
            </a:r>
          </a:p>
          <a:p>
            <a:r>
              <a:rPr lang="en-US" dirty="0" smtClean="0"/>
              <a:t>Pregnancy and Parenting Status</a:t>
            </a:r>
          </a:p>
          <a:p>
            <a:r>
              <a:rPr lang="en-US" dirty="0" smtClean="0"/>
              <a:t>Employment</a:t>
            </a:r>
          </a:p>
          <a:p>
            <a:r>
              <a:rPr lang="en-US" dirty="0" smtClean="0"/>
              <a:t>Retaliation </a:t>
            </a:r>
            <a:endParaRPr lang="en-US" dirty="0"/>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4267200"/>
            <a:ext cx="2343150" cy="2333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24819081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normAutofit fontScale="90000"/>
          </a:bodyPr>
          <a:lstStyle/>
          <a:p>
            <a:r>
              <a:rPr lang="en-US" dirty="0" smtClean="0">
                <a:solidFill>
                  <a:srgbClr val="FF00FF"/>
                </a:solidFill>
              </a:rPr>
              <a:t/>
            </a:r>
            <a:br>
              <a:rPr lang="en-US" dirty="0" smtClean="0">
                <a:solidFill>
                  <a:srgbClr val="FF00FF"/>
                </a:solidFill>
              </a:rPr>
            </a:br>
            <a:r>
              <a:rPr lang="en-US" dirty="0" smtClean="0">
                <a:solidFill>
                  <a:srgbClr val="FF00FF"/>
                </a:solidFill>
              </a:rPr>
              <a:t/>
            </a:r>
            <a:br>
              <a:rPr lang="en-US" dirty="0" smtClean="0">
                <a:solidFill>
                  <a:srgbClr val="FF00FF"/>
                </a:solidFill>
              </a:rPr>
            </a:br>
            <a:r>
              <a:rPr lang="en-US" dirty="0" smtClean="0"/>
              <a:t>Sexual harassment and violence</a:t>
            </a:r>
            <a:endParaRPr lang="en-US" dirty="0"/>
          </a:p>
        </p:txBody>
      </p:sp>
      <p:sp>
        <p:nvSpPr>
          <p:cNvPr id="3" name="Content Placeholder 2"/>
          <p:cNvSpPr>
            <a:spLocks noGrp="1"/>
          </p:cNvSpPr>
          <p:nvPr>
            <p:ph idx="1"/>
          </p:nvPr>
        </p:nvSpPr>
        <p:spPr>
          <a:xfrm>
            <a:off x="381000" y="1981200"/>
            <a:ext cx="8229600" cy="4525963"/>
          </a:xfrm>
        </p:spPr>
        <p:txBody>
          <a:bodyPr/>
          <a:lstStyle/>
          <a:p>
            <a:pPr marL="0" indent="0">
              <a:buNone/>
            </a:pPr>
            <a:r>
              <a:rPr lang="en-US" dirty="0" smtClean="0"/>
              <a:t>Federal Case Law </a:t>
            </a:r>
            <a:endParaRPr lang="en-US" dirty="0"/>
          </a:p>
          <a:p>
            <a:r>
              <a:rPr lang="en-US" dirty="0" smtClean="0"/>
              <a:t>Supreme Court: sexual harassment, including sexual violence, is a form of sex discrimination when harassment affects access to educational programs/activities</a:t>
            </a:r>
          </a:p>
          <a:p>
            <a:pPr lvl="1"/>
            <a:r>
              <a:rPr lang="en-US" dirty="0" smtClean="0"/>
              <a:t>Knowledge + deliberate indifference = liability </a:t>
            </a:r>
          </a:p>
          <a:p>
            <a:pPr lvl="1"/>
            <a:r>
              <a:rPr lang="en-US" dirty="0" smtClean="0"/>
              <a:t>Sexual violence considered severe form of sexual harassment</a:t>
            </a:r>
          </a:p>
          <a:p>
            <a:pPr marL="0" indent="0">
              <a:buNone/>
            </a:pPr>
            <a:endParaRPr lang="en-US" dirty="0" smtClean="0"/>
          </a:p>
          <a:p>
            <a:endParaRPr lang="en-US" dirty="0" smtClean="0"/>
          </a:p>
          <a:p>
            <a:pPr marL="57150" indent="0">
              <a:buNone/>
            </a:pPr>
            <a:endParaRPr lang="en-US" dirty="0" smtClean="0"/>
          </a:p>
          <a:p>
            <a:pPr marL="0" indent="0">
              <a:buNone/>
            </a:pPr>
            <a:endParaRPr lang="en-US" dirty="0"/>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246185"/>
            <a:ext cx="4953000"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24199130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571498"/>
            <a:ext cx="8229600" cy="1143000"/>
          </a:xfrm>
        </p:spPr>
        <p:txBody>
          <a:bodyPr/>
          <a:lstStyle/>
          <a:p>
            <a:pPr algn="l"/>
            <a:r>
              <a:rPr lang="en-US" dirty="0" smtClean="0"/>
              <a:t>Title IX Enforcement </a:t>
            </a:r>
            <a:endParaRPr lang="en-US" dirty="0"/>
          </a:p>
        </p:txBody>
      </p:sp>
      <p:sp>
        <p:nvSpPr>
          <p:cNvPr id="5" name="Content Placeholder 4"/>
          <p:cNvSpPr>
            <a:spLocks noGrp="1"/>
          </p:cNvSpPr>
          <p:nvPr>
            <p:ph idx="1"/>
          </p:nvPr>
        </p:nvSpPr>
        <p:spPr>
          <a:xfrm>
            <a:off x="457200" y="2133600"/>
            <a:ext cx="8229600" cy="4525963"/>
          </a:xfrm>
        </p:spPr>
        <p:txBody>
          <a:bodyPr>
            <a:normAutofit fontScale="92500"/>
          </a:bodyPr>
          <a:lstStyle/>
          <a:p>
            <a:pPr marL="0" indent="0">
              <a:buNone/>
            </a:pPr>
            <a:r>
              <a:rPr lang="en-US" dirty="0" smtClean="0"/>
              <a:t>Dept. of Education(DOE) Office for Civil Rights (OCR) and Dept. of Justice Civil Rights Division </a:t>
            </a:r>
          </a:p>
          <a:p>
            <a:r>
              <a:rPr lang="en-US" dirty="0" smtClean="0"/>
              <a:t>OCR Issues guidance and Investigates Complaints</a:t>
            </a:r>
          </a:p>
          <a:p>
            <a:pPr lvl="1"/>
            <a:r>
              <a:rPr lang="en-US" dirty="0" smtClean="0"/>
              <a:t>Dear Colleague Letters</a:t>
            </a:r>
          </a:p>
          <a:p>
            <a:pPr lvl="1"/>
            <a:r>
              <a:rPr lang="en-US" dirty="0" smtClean="0"/>
              <a:t>Resolution Agreements</a:t>
            </a:r>
          </a:p>
          <a:p>
            <a:r>
              <a:rPr lang="en-US" dirty="0" smtClean="0"/>
              <a:t>Other Enforcement Mechanisms </a:t>
            </a:r>
          </a:p>
          <a:p>
            <a:pPr lvl="1"/>
            <a:r>
              <a:rPr lang="en-US" dirty="0" smtClean="0"/>
              <a:t>Private Action</a:t>
            </a:r>
          </a:p>
          <a:p>
            <a:pPr lvl="1"/>
            <a:r>
              <a:rPr lang="en-US" dirty="0" smtClean="0"/>
              <a:t>Institutional obligation/community expectation of safety/duty of care </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228598"/>
            <a:ext cx="2143125" cy="18288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15381190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229600" cy="944562"/>
          </a:xfrm>
        </p:spPr>
        <p:txBody>
          <a:bodyPr>
            <a:normAutofit fontScale="90000"/>
          </a:bodyPr>
          <a:lstStyle/>
          <a:p>
            <a:r>
              <a:rPr lang="en-US" dirty="0" smtClean="0"/>
              <a:t>Non-Discrimination and Civil Rights </a:t>
            </a:r>
            <a:br>
              <a:rPr lang="en-US" dirty="0" smtClean="0"/>
            </a:br>
            <a:endParaRPr lang="en-US" dirty="0"/>
          </a:p>
        </p:txBody>
      </p:sp>
      <p:sp>
        <p:nvSpPr>
          <p:cNvPr id="4" name="Text Placeholder 3"/>
          <p:cNvSpPr>
            <a:spLocks noGrp="1"/>
          </p:cNvSpPr>
          <p:nvPr>
            <p:ph type="body" idx="1"/>
          </p:nvPr>
        </p:nvSpPr>
        <p:spPr>
          <a:xfrm>
            <a:off x="304800" y="3200400"/>
            <a:ext cx="4040188" cy="639762"/>
          </a:xfrm>
        </p:spPr>
        <p:txBody>
          <a:bodyPr>
            <a:normAutofit/>
          </a:bodyPr>
          <a:lstStyle/>
          <a:p>
            <a:r>
              <a:rPr lang="en-US" sz="3200" dirty="0" smtClean="0"/>
              <a:t>Employment </a:t>
            </a:r>
            <a:endParaRPr lang="en-US" sz="3200" dirty="0"/>
          </a:p>
        </p:txBody>
      </p:sp>
      <p:sp>
        <p:nvSpPr>
          <p:cNvPr id="3" name="Content Placeholder 2"/>
          <p:cNvSpPr>
            <a:spLocks noGrp="1"/>
          </p:cNvSpPr>
          <p:nvPr>
            <p:ph sz="half" idx="2"/>
          </p:nvPr>
        </p:nvSpPr>
        <p:spPr>
          <a:xfrm>
            <a:off x="533400" y="3733800"/>
            <a:ext cx="4191000" cy="3951288"/>
          </a:xfrm>
        </p:spPr>
        <p:txBody>
          <a:bodyPr>
            <a:normAutofit/>
          </a:bodyPr>
          <a:lstStyle/>
          <a:p>
            <a:r>
              <a:rPr lang="en-US" dirty="0" smtClean="0"/>
              <a:t>Title VII of Civil Rights Act of 1964: Covers race, religion, sex, and national origin</a:t>
            </a:r>
            <a:endParaRPr lang="en-US" dirty="0"/>
          </a:p>
          <a:p>
            <a:pPr lvl="1"/>
            <a:r>
              <a:rPr lang="en-US" dirty="0" smtClean="0"/>
              <a:t>Employment consideration/selection whether full/part time </a:t>
            </a:r>
          </a:p>
          <a:p>
            <a:pPr lvl="1"/>
            <a:r>
              <a:rPr lang="en-US" dirty="0" smtClean="0"/>
              <a:t>Sex (pregnancy/marital status)</a:t>
            </a:r>
          </a:p>
          <a:p>
            <a:r>
              <a:rPr lang="en-US" dirty="0" smtClean="0"/>
              <a:t>ADA</a:t>
            </a:r>
            <a:endParaRPr lang="en-US" dirty="0"/>
          </a:p>
        </p:txBody>
      </p:sp>
      <p:sp>
        <p:nvSpPr>
          <p:cNvPr id="5" name="Text Placeholder 4"/>
          <p:cNvSpPr>
            <a:spLocks noGrp="1"/>
          </p:cNvSpPr>
          <p:nvPr>
            <p:ph type="body" sz="quarter" idx="3"/>
          </p:nvPr>
        </p:nvSpPr>
        <p:spPr>
          <a:xfrm>
            <a:off x="4648200" y="1143000"/>
            <a:ext cx="4041775" cy="639762"/>
          </a:xfrm>
        </p:spPr>
        <p:txBody>
          <a:bodyPr>
            <a:normAutofit/>
          </a:bodyPr>
          <a:lstStyle/>
          <a:p>
            <a:r>
              <a:rPr lang="en-US" sz="3200" dirty="0" smtClean="0"/>
              <a:t>Education </a:t>
            </a:r>
            <a:endParaRPr lang="en-US" sz="3200" dirty="0"/>
          </a:p>
        </p:txBody>
      </p:sp>
      <p:sp>
        <p:nvSpPr>
          <p:cNvPr id="6" name="Content Placeholder 5"/>
          <p:cNvSpPr>
            <a:spLocks noGrp="1"/>
          </p:cNvSpPr>
          <p:nvPr>
            <p:ph sz="quarter" idx="4"/>
          </p:nvPr>
        </p:nvSpPr>
        <p:spPr>
          <a:xfrm>
            <a:off x="4648200" y="1676400"/>
            <a:ext cx="4041775" cy="3951288"/>
          </a:xfrm>
        </p:spPr>
        <p:txBody>
          <a:bodyPr/>
          <a:lstStyle/>
          <a:p>
            <a:r>
              <a:rPr lang="en-US" dirty="0" smtClean="0"/>
              <a:t>Title VI covers race and national origin (recipients of federal funds)</a:t>
            </a:r>
          </a:p>
          <a:p>
            <a:r>
              <a:rPr lang="en-US" dirty="0" smtClean="0"/>
              <a:t>Title IV covers race, sex, religion, and national origin</a:t>
            </a:r>
          </a:p>
          <a:p>
            <a:r>
              <a:rPr lang="en-US" dirty="0" smtClean="0"/>
              <a:t>ADA (Section 504)</a:t>
            </a:r>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9800" y="4267200"/>
            <a:ext cx="2667267" cy="2184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000" y="990600"/>
            <a:ext cx="2514600" cy="21653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2694196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 y="2718494"/>
            <a:ext cx="5204530" cy="4139506"/>
          </a:xfrm>
        </p:spPr>
        <p:txBody>
          <a:bodyPr>
            <a:normAutofit fontScale="92500" lnSpcReduction="10000"/>
          </a:bodyPr>
          <a:lstStyle/>
          <a:p>
            <a:pPr marL="0" indent="0">
              <a:buNone/>
            </a:pPr>
            <a:endParaRPr lang="en-US" dirty="0" smtClean="0"/>
          </a:p>
          <a:p>
            <a:pPr marL="0" indent="0">
              <a:buNone/>
            </a:pPr>
            <a:endParaRPr lang="en-US" dirty="0" smtClean="0"/>
          </a:p>
          <a:p>
            <a:pPr marL="0" indent="0">
              <a:buNone/>
            </a:pPr>
            <a:r>
              <a:rPr lang="en-US" sz="2800" b="1" dirty="0" smtClean="0"/>
              <a:t>Shepherd </a:t>
            </a:r>
            <a:r>
              <a:rPr lang="en-US" sz="2800" b="1" dirty="0"/>
              <a:t>University </a:t>
            </a:r>
            <a:r>
              <a:rPr lang="en-US" sz="2800" b="1" dirty="0">
                <a:solidFill>
                  <a:srgbClr val="FF00FF"/>
                </a:solidFill>
              </a:rPr>
              <a:t/>
            </a:r>
            <a:br>
              <a:rPr lang="en-US" sz="2800" b="1" dirty="0">
                <a:solidFill>
                  <a:srgbClr val="FF00FF"/>
                </a:solidFill>
              </a:rPr>
            </a:br>
            <a:r>
              <a:rPr lang="en-US" sz="2800" b="1" dirty="0" smtClean="0"/>
              <a:t>Non-discrimination </a:t>
            </a:r>
            <a:r>
              <a:rPr lang="en-US" sz="2800" b="1" dirty="0"/>
              <a:t>&amp; Anti-harassment Statement </a:t>
            </a:r>
            <a:endParaRPr lang="en-US" sz="2800" b="1" dirty="0" smtClean="0">
              <a:hlinkClick r:id="rId4"/>
            </a:endParaRPr>
          </a:p>
          <a:p>
            <a:pPr marL="0" indent="0">
              <a:buNone/>
            </a:pPr>
            <a:r>
              <a:rPr lang="en-US" sz="2800" dirty="0" smtClean="0">
                <a:hlinkClick r:id="rId4"/>
              </a:rPr>
              <a:t>http</a:t>
            </a:r>
            <a:r>
              <a:rPr lang="en-US" sz="2800" dirty="0">
                <a:hlinkClick r:id="rId4"/>
              </a:rPr>
              <a:t>://</a:t>
            </a:r>
            <a:r>
              <a:rPr lang="en-US" sz="2800" dirty="0" smtClean="0">
                <a:hlinkClick r:id="rId4"/>
              </a:rPr>
              <a:t>www.shepherd.edu/title-ix</a:t>
            </a:r>
            <a:r>
              <a:rPr lang="en-US" sz="2800" dirty="0" smtClean="0"/>
              <a:t> </a:t>
            </a:r>
            <a:endParaRPr lang="en-US" sz="2800" dirty="0"/>
          </a:p>
          <a:p>
            <a:pPr marL="0" indent="0">
              <a:buNone/>
            </a:pPr>
            <a:r>
              <a:rPr lang="en-US" sz="2800" dirty="0" smtClean="0"/>
              <a:t>Title IX Policy </a:t>
            </a:r>
          </a:p>
          <a:p>
            <a:pPr marL="0" indent="0">
              <a:buNone/>
            </a:pPr>
            <a:r>
              <a:rPr lang="en-US" sz="2800" dirty="0" smtClean="0"/>
              <a:t>No tolerance for discrimination, harassment, violence, or retaliation</a:t>
            </a:r>
            <a:endParaRPr lang="en-US" sz="2800" dirty="0"/>
          </a:p>
        </p:txBody>
      </p:sp>
      <p:sp>
        <p:nvSpPr>
          <p:cNvPr id="2" name="TextBox 1"/>
          <p:cNvSpPr txBox="1"/>
          <p:nvPr/>
        </p:nvSpPr>
        <p:spPr>
          <a:xfrm>
            <a:off x="0" y="0"/>
            <a:ext cx="4419600" cy="3170099"/>
          </a:xfrm>
          <a:prstGeom prst="rect">
            <a:avLst/>
          </a:prstGeom>
          <a:noFill/>
        </p:spPr>
        <p:txBody>
          <a:bodyPr wrap="square" rtlCol="0">
            <a:spAutoFit/>
          </a:bodyPr>
          <a:lstStyle/>
          <a:p>
            <a:r>
              <a:rPr lang="en-US" sz="3200" b="1" dirty="0" smtClean="0"/>
              <a:t>Under Title IX</a:t>
            </a:r>
          </a:p>
          <a:p>
            <a:r>
              <a:rPr lang="en-US" sz="2800" u="sng" dirty="0" smtClean="0"/>
              <a:t>Institutions </a:t>
            </a:r>
            <a:r>
              <a:rPr lang="en-US" sz="2800" u="sng" dirty="0"/>
              <a:t>Must :</a:t>
            </a:r>
          </a:p>
          <a:p>
            <a:pPr marL="457200" indent="-457200">
              <a:buFont typeface="+mj-lt"/>
              <a:buAutoNum type="arabicPeriod"/>
            </a:pPr>
            <a:r>
              <a:rPr lang="en-US" sz="2800" dirty="0"/>
              <a:t>Designate TIX Coordinator</a:t>
            </a:r>
          </a:p>
          <a:p>
            <a:pPr marL="457200" indent="-457200">
              <a:buFont typeface="+mj-lt"/>
              <a:buAutoNum type="arabicPeriod"/>
            </a:pPr>
            <a:r>
              <a:rPr lang="en-US" sz="2800" dirty="0"/>
              <a:t>Disseminate non-discrimination policy,</a:t>
            </a:r>
          </a:p>
          <a:p>
            <a:pPr marL="457200" indent="-457200">
              <a:buFont typeface="+mj-lt"/>
              <a:buAutoNum type="arabicPeriod"/>
            </a:pPr>
            <a:r>
              <a:rPr lang="en-US" sz="2800" dirty="0"/>
              <a:t>Adopt, publish, distribute grievance procedures</a:t>
            </a:r>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04531" y="0"/>
            <a:ext cx="393946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25788551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ENGAGE_INTERACTION_ID_1" val="cc35fb02-569c-4961-8c2f-937c43c772fa"/>
  <p:tag name="ENGAGE_INTERACTION_INDEX_1" val="1"/>
  <p:tag name="ENGAGE_INTERACTION_TITLE_1" val="Title IX and Student Conduct"/>
  <p:tag name="ENGAGE_INTERACTION_FILENAME_1" val="C:\Users\alewin\Desktop\Training\Athletics Training\Title IX and Student Conduct.quiz"/>
  <p:tag name="EMBEDDEDCONTENT_LASTWRITETIMEUTC_1" val="2017-06-20 16:25:27Z"/>
  <p:tag name="ENGAGE_TAB_COUNT" val="1"/>
  <p:tag name="AQP_PASS_ACTION_1" val="5"/>
  <p:tag name="AQP_FAIL_ACTION_1" val="5"/>
  <p:tag name="AQP_TRAP_1" val="0"/>
  <p:tag name="ARTICULATE_USED_PAGE_ORIENTATION" val="1"/>
  <p:tag name="ARTICULATE_USED_PAGE_SIZE" val="1"/>
  <p:tag name="ARTICULATE_REFERENCE_ID" val="f86ac6f7-de7d-4932-a804-70b2f74de4d1"/>
  <p:tag name="ARTICULATE_DESIGN_ID_SAVA TRAINING FALL 2015" val="5Wua2TnUT3p"/>
  <p:tag name="TAG_BACKING_FORM_KEY" val="133154-c:\users\alewin\desktop\training\facultystaff training\title ix training for faculty and staff.pptx"/>
  <p:tag name="ARTICULATE_PRESENTER_VERSION" val="8"/>
  <p:tag name="ARTICULATE_PROJECT_OPEN" val="0"/>
  <p:tag name="ARTICULATE_SLIDE_COUNT" val="32"/>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9.xml><?xml version="1.0" encoding="utf-8"?>
<p:tagLst xmlns:a="http://schemas.openxmlformats.org/drawingml/2006/main" xmlns:r="http://schemas.openxmlformats.org/officeDocument/2006/relationships" xmlns:p="http://schemas.openxmlformats.org/presentationml/2006/main">
  <p:tag name="AUDIO_ID" val="298"/>
  <p:tag name="ARTICULATE_USED_LAYOUT" val="2"/>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1.xml><?xml version="1.0" encoding="utf-8"?>
<p:tagLst xmlns:a="http://schemas.openxmlformats.org/drawingml/2006/main" xmlns:r="http://schemas.openxmlformats.org/officeDocument/2006/relationships" xmlns:p="http://schemas.openxmlformats.org/presentationml/2006/main">
  <p:tag name="AUDIO_ID" val="295"/>
  <p:tag name="ARTICULATE_USED_LAYOUT" val="2"/>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3.xml><?xml version="1.0" encoding="utf-8"?>
<p:tagLst xmlns:a="http://schemas.openxmlformats.org/drawingml/2006/main" xmlns:r="http://schemas.openxmlformats.org/officeDocument/2006/relationships" xmlns:p="http://schemas.openxmlformats.org/presentationml/2006/main">
  <p:tag name="AUDIO_ID" val="257"/>
  <p:tag name="ARTICULATE_USED_LAYOUT" val="2"/>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5.xml><?xml version="1.0" encoding="utf-8"?>
<p:tagLst xmlns:a="http://schemas.openxmlformats.org/drawingml/2006/main" xmlns:r="http://schemas.openxmlformats.org/officeDocument/2006/relationships" xmlns:p="http://schemas.openxmlformats.org/presentationml/2006/main">
  <p:tag name="AUDIO_ID" val="301"/>
  <p:tag name="ARTICULATE_USED_LAYOUT" val="2"/>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7.xml><?xml version="1.0" encoding="utf-8"?>
<p:tagLst xmlns:a="http://schemas.openxmlformats.org/drawingml/2006/main" xmlns:r="http://schemas.openxmlformats.org/officeDocument/2006/relationships" xmlns:p="http://schemas.openxmlformats.org/presentationml/2006/main">
  <p:tag name="AUDIO_ID" val="262"/>
  <p:tag name="ARTICULATE_USED_LAYOUT" val="2"/>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3.xml><?xml version="1.0" encoding="utf-8"?>
<p:tagLst xmlns:a="http://schemas.openxmlformats.org/drawingml/2006/main" xmlns:r="http://schemas.openxmlformats.org/officeDocument/2006/relationships" xmlns:p="http://schemas.openxmlformats.org/presentationml/2006/main">
  <p:tag name="AUDIO_ID" val="268"/>
  <p:tag name="ARTICULATE_USED_LAYOUT" val="7"/>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5.xml><?xml version="1.0" encoding="utf-8"?>
<p:tagLst xmlns:a="http://schemas.openxmlformats.org/drawingml/2006/main" xmlns:r="http://schemas.openxmlformats.org/officeDocument/2006/relationships" xmlns:p="http://schemas.openxmlformats.org/presentationml/2006/main">
  <p:tag name="AUDIO_ID" val="263"/>
  <p:tag name="ARTICULATE_NAV_LEVEL" val="1"/>
  <p:tag name="ARTICULATE_TOC_EXPANDED" val="True"/>
  <p:tag name="ARTICULATE_SLIDE_PRESENTER_GUID" val="5752ba50-102c-49df-9f10-5446d2cf77c4"/>
  <p:tag name="ARTICULATE_SLIDE_PAUSE" val="1"/>
  <p:tag name="ARTICULATE_HIDE_SLIDE" val="0"/>
  <p:tag name="ARTICULATE_PLAYER_CONTROL_PREVIOUS" val="True"/>
  <p:tag name="ARTICULATE_PLAYER_CONTROL_NEXT" val="True"/>
  <p:tag name="ARTICULATE_USED_LAYOUT" val="3"/>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UDIO_ID" val="303"/>
  <p:tag name="ARTICULATE_USED_LAYOUT" val="2"/>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8.xml><?xml version="1.0" encoding="utf-8"?>
<p:tagLst xmlns:a="http://schemas.openxmlformats.org/drawingml/2006/main" xmlns:r="http://schemas.openxmlformats.org/officeDocument/2006/relationships" xmlns:p="http://schemas.openxmlformats.org/presentationml/2006/main">
  <p:tag name="AUDIO_ID" val="261"/>
  <p:tag name="ARTICULATE_USED_LAYOUT" val="2"/>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UDIO_ID" val="302"/>
  <p:tag name="ARTICULATE_USED_LAYOUT" val="2"/>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2.xml><?xml version="1.0" encoding="utf-8"?>
<p:tagLst xmlns:a="http://schemas.openxmlformats.org/drawingml/2006/main" xmlns:r="http://schemas.openxmlformats.org/officeDocument/2006/relationships" xmlns:p="http://schemas.openxmlformats.org/presentationml/2006/main">
  <p:tag name="AUDIO_ID" val="279"/>
  <p:tag name="ARTICULATE_USED_LAYOUT" val="2"/>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4.xml><?xml version="1.0" encoding="utf-8"?>
<p:tagLst xmlns:a="http://schemas.openxmlformats.org/drawingml/2006/main" xmlns:r="http://schemas.openxmlformats.org/officeDocument/2006/relationships" xmlns:p="http://schemas.openxmlformats.org/presentationml/2006/main">
  <p:tag name="AUDIO_ID" val="299"/>
  <p:tag name="ARTICULATE_USED_LAYOUT" val="2"/>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6.xml><?xml version="1.0" encoding="utf-8"?>
<p:tagLst xmlns:a="http://schemas.openxmlformats.org/drawingml/2006/main" xmlns:r="http://schemas.openxmlformats.org/officeDocument/2006/relationships" xmlns:p="http://schemas.openxmlformats.org/presentationml/2006/main">
  <p:tag name="AUDIO_ID" val="304"/>
  <p:tag name="ARTICULATE_USED_LAYOUT" val="2"/>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8.xml><?xml version="1.0" encoding="utf-8"?>
<p:tagLst xmlns:a="http://schemas.openxmlformats.org/drawingml/2006/main" xmlns:r="http://schemas.openxmlformats.org/officeDocument/2006/relationships" xmlns:p="http://schemas.openxmlformats.org/presentationml/2006/main">
  <p:tag name="AUDIO_ID" val="300"/>
  <p:tag name="ARTICULATE_USED_LAYOUT" val="2"/>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UDIO_ID" val="274"/>
  <p:tag name="ARTICULATE_USED_LAYOUT" val="2"/>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2.xml><?xml version="1.0" encoding="utf-8"?>
<p:tagLst xmlns:a="http://schemas.openxmlformats.org/drawingml/2006/main" xmlns:r="http://schemas.openxmlformats.org/officeDocument/2006/relationships" xmlns:p="http://schemas.openxmlformats.org/presentationml/2006/main">
  <p:tag name="AUDIO_ID" val="272"/>
  <p:tag name="ARTICULATE_USED_LAYOUT" val="2"/>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4.xml><?xml version="1.0" encoding="utf-8"?>
<p:tagLst xmlns:a="http://schemas.openxmlformats.org/drawingml/2006/main" xmlns:r="http://schemas.openxmlformats.org/officeDocument/2006/relationships" xmlns:p="http://schemas.openxmlformats.org/presentationml/2006/main">
  <p:tag name="AUDIO_ID" val="290"/>
  <p:tag name="ARTICULATE_USED_LAYOUT" val="2"/>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6.xml><?xml version="1.0" encoding="utf-8"?>
<p:tagLst xmlns:a="http://schemas.openxmlformats.org/drawingml/2006/main" xmlns:r="http://schemas.openxmlformats.org/officeDocument/2006/relationships" xmlns:p="http://schemas.openxmlformats.org/presentationml/2006/main">
  <p:tag name="AUDIO_ID" val="294"/>
  <p:tag name="ARTICULATE_USED_LAYOUT" val="4"/>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8.xml><?xml version="1.0" encoding="utf-8"?>
<p:tagLst xmlns:a="http://schemas.openxmlformats.org/drawingml/2006/main" xmlns:r="http://schemas.openxmlformats.org/officeDocument/2006/relationships" xmlns:p="http://schemas.openxmlformats.org/presentationml/2006/main">
  <p:tag name="AUDIO_ID" val="292"/>
  <p:tag name="ARTICULATE_USED_LAYOUT" val="2"/>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UDIO_ID" val="277"/>
  <p:tag name="ARTICULATE_USED_LAYOUT" val="2"/>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2.xml><?xml version="1.0" encoding="utf-8"?>
<p:tagLst xmlns:a="http://schemas.openxmlformats.org/drawingml/2006/main" xmlns:r="http://schemas.openxmlformats.org/officeDocument/2006/relationships" xmlns:p="http://schemas.openxmlformats.org/presentationml/2006/main">
  <p:tag name="AUDIO_ID" val="280"/>
  <p:tag name="ARTICULATE_USED_LAYOUT" val="2"/>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6.xml><?xml version="1.0" encoding="utf-8"?>
<p:tagLst xmlns:a="http://schemas.openxmlformats.org/drawingml/2006/main" xmlns:r="http://schemas.openxmlformats.org/officeDocument/2006/relationships" xmlns:p="http://schemas.openxmlformats.org/presentationml/2006/main">
  <p:tag name="AUDIO_ID" val="289"/>
  <p:tag name="ARTICULATE_USED_LAYOUT" val="4"/>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8.xml><?xml version="1.0" encoding="utf-8"?>
<p:tagLst xmlns:a="http://schemas.openxmlformats.org/drawingml/2006/main" xmlns:r="http://schemas.openxmlformats.org/officeDocument/2006/relationships" xmlns:p="http://schemas.openxmlformats.org/presentationml/2006/main">
  <p:tag name="AUDIO_ID" val="266"/>
  <p:tag name="ARTICULATE_USED_LAYOUT" val="2"/>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UDIO_ID" val="281"/>
  <p:tag name="ARTICULATE_USED_LAYOUT" val="4"/>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2.xml><?xml version="1.0" encoding="utf-8"?>
<p:tagLst xmlns:a="http://schemas.openxmlformats.org/drawingml/2006/main" xmlns:r="http://schemas.openxmlformats.org/officeDocument/2006/relationships" xmlns:p="http://schemas.openxmlformats.org/presentationml/2006/main">
  <p:tag name="AUDIO_ID" val="284"/>
  <p:tag name="ARTICULATE_USED_LAYOUT" val="2"/>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UDIO_ID" val="286"/>
  <p:tag name="ARTICULATE_USED_LAYOUT" val="2"/>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SAVA Training Fall 2015">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nspire">
  <a:themeElements>
    <a:clrScheme name="Inspire">
      <a:dk1>
        <a:srgbClr val="000000"/>
      </a:dk1>
      <a:lt1>
        <a:srgbClr val="FFFFFF"/>
      </a:lt1>
      <a:dk2>
        <a:srgbClr val="0298E1"/>
      </a:dk2>
      <a:lt2>
        <a:srgbClr val="CFD6DE"/>
      </a:lt2>
      <a:accent1>
        <a:srgbClr val="0087C9"/>
      </a:accent1>
      <a:accent2>
        <a:srgbClr val="36B2CA"/>
      </a:accent2>
      <a:accent3>
        <a:srgbClr val="0065AC"/>
      </a:accent3>
      <a:accent4>
        <a:srgbClr val="12254D"/>
      </a:accent4>
      <a:accent5>
        <a:srgbClr val="121316"/>
      </a:accent5>
      <a:accent6>
        <a:srgbClr val="A2B1C1"/>
      </a:accent6>
      <a:hlink>
        <a:srgbClr val="199596"/>
      </a:hlink>
      <a:folHlink>
        <a:srgbClr val="34C4CC"/>
      </a:folHlink>
    </a:clrScheme>
    <a:fontScheme name="Inspire">
      <a:majorFont>
        <a:latin typeface="Lato Light"/>
        <a:ea typeface="Helvetica Light"/>
        <a:cs typeface="Helvetica Light"/>
      </a:majorFont>
      <a:minorFont>
        <a:latin typeface="Lato Regular"/>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0000"/>
        </a:solidFill>
        <a:ln w="12700" cap="flat">
          <a:noFill/>
          <a:miter lim="400000"/>
        </a:ln>
        <a:effectLst/>
      </a:spPr>
      <a:bodyPr rot="0" spcFirstLastPara="1" vertOverflow="overflow" horzOverflow="overflow" vert="horz" wrap="square" lIns="50800" tIns="50800" rIns="50800" bIns="50800" numCol="1" spcCol="38100" rtlCol="0" anchor="ctr">
        <a:noAutofit/>
      </a:bodyPr>
      <a:lstStyle>
        <a:defPPr marL="0" marR="0" indent="0" algn="ctr" defTabSz="5842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stStyle>
      <a:style>
        <a:lnRef idx="0">
          <a:scrgbClr r="0" g="0" b="0"/>
        </a:lnRef>
        <a:fillRef idx="0">
          <a:scrgbClr r="0" g="0" b="0"/>
        </a:fillRef>
        <a:effectRef idx="0">
          <a:scrgbClr r="0" g="0" b="0"/>
        </a:effectRef>
        <a:fontRef idx="none"/>
      </a:style>
    </a:spDef>
    <a:lnDef>
      <a:spPr>
        <a:noFill/>
        <a:ln w="25400" cap="flat">
          <a:solidFill>
            <a:srgbClr val="FF0000"/>
          </a:solidFill>
          <a:prstDash val="solid"/>
          <a:miter lim="400000"/>
        </a:ln>
        <a:effectLst/>
      </a:spPr>
      <a:bodyPr/>
      <a:lstStyle/>
      <a:style>
        <a:lnRef idx="0">
          <a:scrgbClr r="0" g="0" b="0"/>
        </a:lnRef>
        <a:fillRef idx="0">
          <a:scrgbClr r="0" g="0" b="0"/>
        </a:fillRef>
        <a:effectRef idx="0">
          <a:scrgbClr r="0" g="0" b="0"/>
        </a:effectRef>
        <a:fontRef idx="none"/>
      </a:style>
    </a:lnDef>
    <a:txDef>
      <a:spPr>
        <a:ln w="12700">
          <a:miter lim="400000"/>
        </a:ln>
      </a:spPr>
      <a:bodyPr wrap="none" lIns="35717" tIns="36576" rIns="35717" bIns="36576" rtlCol="0" anchor="t" anchorCtr="0">
        <a:spAutoFit/>
      </a:bodyPr>
      <a:lstStyle>
        <a:defPPr>
          <a:defRPr sz="1700" dirty="0" err="1" smtClean="0"/>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ContentPassPackage>
  <PackageId>Template-00026-PPT</PackageId>
</ContentPassPackage>
</file>

<file path=customXml/itemProps1.xml><?xml version="1.0" encoding="utf-8"?>
<ds:datastoreItem xmlns:ds="http://schemas.openxmlformats.org/officeDocument/2006/customXml" ds:itemID="{3695F686-3F98-4DB9-9E7D-85D207FA7B1A}">
  <ds:schemaRefs/>
</ds:datastoreItem>
</file>

<file path=docProps/app.xml><?xml version="1.0" encoding="utf-8"?>
<Properties xmlns="http://schemas.openxmlformats.org/officeDocument/2006/extended-properties" xmlns:vt="http://schemas.openxmlformats.org/officeDocument/2006/docPropsVTypes">
  <Template/>
  <TotalTime>6511</TotalTime>
  <Words>1542</Words>
  <Application>Microsoft Office PowerPoint</Application>
  <PresentationFormat>On-screen Show (4:3)</PresentationFormat>
  <Paragraphs>311</Paragraphs>
  <Slides>32</Slides>
  <Notes>32</Notes>
  <HiddenSlides>0</HiddenSlides>
  <MMClips>0</MMClips>
  <ScaleCrop>false</ScaleCrop>
  <HeadingPairs>
    <vt:vector size="4" baseType="variant">
      <vt:variant>
        <vt:lpstr>Theme</vt:lpstr>
      </vt:variant>
      <vt:variant>
        <vt:i4>2</vt:i4>
      </vt:variant>
      <vt:variant>
        <vt:lpstr>Slide Titles</vt:lpstr>
      </vt:variant>
      <vt:variant>
        <vt:i4>32</vt:i4>
      </vt:variant>
    </vt:vector>
  </HeadingPairs>
  <TitlesOfParts>
    <vt:vector size="34" baseType="lpstr">
      <vt:lpstr>SAVA Training Fall 2015</vt:lpstr>
      <vt:lpstr>Inspire</vt:lpstr>
      <vt:lpstr>Introduction to Title IX:  Gender Equity in Education</vt:lpstr>
      <vt:lpstr>Overview on Policies, Resources, Reporting, and Prevention </vt:lpstr>
      <vt:lpstr>Outcomes</vt:lpstr>
      <vt:lpstr>Title IX </vt:lpstr>
      <vt:lpstr>Title IX Application – Discrimination on Basis of Gender, including:</vt:lpstr>
      <vt:lpstr>  Sexual harassment and violence</vt:lpstr>
      <vt:lpstr>Title IX Enforcement </vt:lpstr>
      <vt:lpstr>Non-Discrimination and Civil Rights  </vt:lpstr>
      <vt:lpstr>PowerPoint Presentation</vt:lpstr>
      <vt:lpstr>Title IX Policy (incorporates VAWA)</vt:lpstr>
      <vt:lpstr>Relationship Violence</vt:lpstr>
      <vt:lpstr>Sexual Harassment</vt:lpstr>
      <vt:lpstr>Hostile Environment Analysis</vt:lpstr>
      <vt:lpstr>Gender-based harassment</vt:lpstr>
      <vt:lpstr>Examples of Harassment  based on Gender</vt:lpstr>
      <vt:lpstr>Stalking</vt:lpstr>
      <vt:lpstr>Empower students and co-workers</vt:lpstr>
      <vt:lpstr>Sexual Exploitation </vt:lpstr>
      <vt:lpstr>Sexual Assault</vt:lpstr>
      <vt:lpstr>What it looks like on campus</vt:lpstr>
      <vt:lpstr>Consent</vt:lpstr>
      <vt:lpstr>Reality check</vt:lpstr>
      <vt:lpstr>Retaliation</vt:lpstr>
      <vt:lpstr>Title IX Notice: Shepherd Reporting</vt:lpstr>
      <vt:lpstr>Title IX Response and Resolution</vt:lpstr>
      <vt:lpstr>What do I do if someone reports to me?</vt:lpstr>
      <vt:lpstr>Resources</vt:lpstr>
      <vt:lpstr>Importance of Referral</vt:lpstr>
      <vt:lpstr>Costs</vt:lpstr>
      <vt:lpstr>Clery Amendments &amp; VAWA Reauthorization (2015 effective) </vt:lpstr>
      <vt:lpstr>PowerPoint Presentation</vt:lpstr>
      <vt:lpstr>Techniques for Prevention</vt:lpstr>
    </vt:vector>
  </TitlesOfParts>
  <Company>Shepherd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IX: Resources and Reporting</dc:title>
  <dc:creator>Annie Lewin</dc:creator>
  <cp:lastModifiedBy>Annie Lewin</cp:lastModifiedBy>
  <cp:revision>187</cp:revision>
  <cp:lastPrinted>2016-11-22T12:59:59Z</cp:lastPrinted>
  <dcterms:created xsi:type="dcterms:W3CDTF">2016-06-17T18:09:05Z</dcterms:created>
  <dcterms:modified xsi:type="dcterms:W3CDTF">2017-11-08T19:37:46Z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Title IX Training for Faculty and Staff</vt:lpwstr>
  </property>
  <property fmtid="{D5CDD505-2E9C-101B-9397-08002B2CF9AE}" pid="3" name="ArticulateUseProject">
    <vt:lpwstr>1</vt:lpwstr>
  </property>
  <property fmtid="{D5CDD505-2E9C-101B-9397-08002B2CF9AE}" pid="4" name="ArticulateProjectVersion">
    <vt:lpwstr>8</vt:lpwstr>
  </property>
  <property fmtid="{D5CDD505-2E9C-101B-9397-08002B2CF9AE}" pid="5" name="ArticulateGUID">
    <vt:lpwstr>29F71005-8D61-415B-A07F-6B416C2290F8</vt:lpwstr>
  </property>
  <property fmtid="{D5CDD505-2E9C-101B-9397-08002B2CF9AE}" pid="6" name="ArticulateProjectFull">
    <vt:lpwstr>C:\Users\alewin\Desktop\Training\FacultyStaff Training\Title IX Training for Faculty and Staff.ppta</vt:lpwstr>
  </property>
</Properties>
</file>