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7" r:id="rId5"/>
    <p:sldId id="259" r:id="rId6"/>
    <p:sldId id="260" r:id="rId7"/>
    <p:sldId id="268" r:id="rId8"/>
    <p:sldId id="261" r:id="rId9"/>
    <p:sldId id="262" r:id="rId10"/>
    <p:sldId id="263" r:id="rId11"/>
    <p:sldId id="269" r:id="rId12"/>
    <p:sldId id="264" r:id="rId13"/>
    <p:sldId id="265"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435" autoAdjust="0"/>
  </p:normalViewPr>
  <p:slideViewPr>
    <p:cSldViewPr snapToGrid="0" snapToObjects="1">
      <p:cViewPr varScale="1">
        <p:scale>
          <a:sx n="112" d="100"/>
          <a:sy n="112" d="100"/>
        </p:scale>
        <p:origin x="-6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AF8FF7-F897-B44A-ACA0-51FFB76FB045}"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304652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F8FF7-F897-B44A-ACA0-51FFB76FB045}"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329147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F8FF7-F897-B44A-ACA0-51FFB76FB045}"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292260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F8FF7-F897-B44A-ACA0-51FFB76FB045}"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3375782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AF8FF7-F897-B44A-ACA0-51FFB76FB045}" type="datetimeFigureOut">
              <a:rPr lang="en-US" smtClean="0"/>
              <a:t>12/4/14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260699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AF8FF7-F897-B44A-ACA0-51FFB76FB045}"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236418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AF8FF7-F897-B44A-ACA0-51FFB76FB045}" type="datetimeFigureOut">
              <a:rPr lang="en-US" smtClean="0"/>
              <a:t>12/4/14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402570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AF8FF7-F897-B44A-ACA0-51FFB76FB045}" type="datetimeFigureOut">
              <a:rPr lang="en-US" smtClean="0"/>
              <a:t>12/4/14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4601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F8FF7-F897-B44A-ACA0-51FFB76FB045}" type="datetimeFigureOut">
              <a:rPr lang="en-US" smtClean="0"/>
              <a:t>12/4/14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62617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F8FF7-F897-B44A-ACA0-51FFB76FB045}"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878300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F8FF7-F897-B44A-ACA0-51FFB76FB045}" type="datetimeFigureOut">
              <a:rPr lang="en-US" smtClean="0"/>
              <a:t>12/4/14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94AFA-1D8F-A149-98B9-85323466B427}" type="slidenum">
              <a:rPr lang="en-US" smtClean="0"/>
              <a:t>‹#›</a:t>
            </a:fld>
            <a:endParaRPr lang="en-US"/>
          </a:p>
        </p:txBody>
      </p:sp>
    </p:spTree>
    <p:extLst>
      <p:ext uri="{BB962C8B-B14F-4D97-AF65-F5344CB8AC3E}">
        <p14:creationId xmlns:p14="http://schemas.microsoft.com/office/powerpoint/2010/main" val="30334608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F8FF7-F897-B44A-ACA0-51FFB76FB045}" type="datetimeFigureOut">
              <a:rPr lang="en-US" smtClean="0"/>
              <a:t>12/4/14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94AFA-1D8F-A149-98B9-85323466B427}" type="slidenum">
              <a:rPr lang="en-US" smtClean="0"/>
              <a:t>‹#›</a:t>
            </a:fld>
            <a:endParaRPr lang="en-US"/>
          </a:p>
        </p:txBody>
      </p:sp>
    </p:spTree>
    <p:extLst>
      <p:ext uri="{BB962C8B-B14F-4D97-AF65-F5344CB8AC3E}">
        <p14:creationId xmlns:p14="http://schemas.microsoft.com/office/powerpoint/2010/main" val="1824260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rveygizmov4.helpgizmo.com/help/article/link/hidden-values" TargetMode="External"/><Relationship Id="rId3" Type="http://schemas.openxmlformats.org/officeDocument/2006/relationships/hyperlink" Target="http://www.sona-systems.com/help/surveygizmo.as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urveygizmo.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External Study Credit Granting with </a:t>
            </a:r>
            <a:r>
              <a:rPr lang="en-US" b="1" dirty="0" err="1" smtClean="0"/>
              <a:t>SurveyGizmo</a:t>
            </a:r>
            <a:endParaRPr lang="en-US" dirty="0"/>
          </a:p>
        </p:txBody>
      </p:sp>
      <p:sp>
        <p:nvSpPr>
          <p:cNvPr id="3" name="Subtitle 2"/>
          <p:cNvSpPr>
            <a:spLocks noGrp="1"/>
          </p:cNvSpPr>
          <p:nvPr>
            <p:ph type="subTitle" idx="1"/>
          </p:nvPr>
        </p:nvSpPr>
        <p:spPr/>
        <p:txBody>
          <a:bodyPr/>
          <a:lstStyle/>
          <a:p>
            <a:r>
              <a:rPr lang="en-US" dirty="0" smtClean="0"/>
              <a:t>Shepherd University</a:t>
            </a:r>
          </a:p>
          <a:p>
            <a:r>
              <a:rPr lang="en-US" dirty="0" smtClean="0"/>
              <a:t>Department of Psychology</a:t>
            </a:r>
            <a:endParaRPr lang="en-US" dirty="0"/>
          </a:p>
        </p:txBody>
      </p:sp>
    </p:spTree>
    <p:extLst>
      <p:ext uri="{BB962C8B-B14F-4D97-AF65-F5344CB8AC3E}">
        <p14:creationId xmlns:p14="http://schemas.microsoft.com/office/powerpoint/2010/main" val="19864072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4c</a:t>
            </a:r>
            <a:endParaRPr lang="en-US" dirty="0"/>
          </a:p>
        </p:txBody>
      </p:sp>
      <p:sp>
        <p:nvSpPr>
          <p:cNvPr id="3" name="Content Placeholder 2"/>
          <p:cNvSpPr>
            <a:spLocks noGrp="1"/>
          </p:cNvSpPr>
          <p:nvPr>
            <p:ph idx="1"/>
          </p:nvPr>
        </p:nvSpPr>
        <p:spPr>
          <a:xfrm>
            <a:off x="457200" y="1600201"/>
            <a:ext cx="8229600" cy="1863435"/>
          </a:xfrm>
        </p:spPr>
        <p:txBody>
          <a:bodyPr>
            <a:normAutofit fontScale="70000" lnSpcReduction="20000"/>
          </a:bodyPr>
          <a:lstStyle/>
          <a:p>
            <a:pPr marL="0" lvl="0" indent="0">
              <a:buNone/>
            </a:pPr>
            <a:r>
              <a:rPr lang="en-US" dirty="0" smtClean="0"/>
              <a:t>To proceed, you will need the “redirect” link from Sona. Log </a:t>
            </a:r>
            <a:r>
              <a:rPr lang="en-US" dirty="0"/>
              <a:t>into Sona and pull up your study. Under Study Information, beside the label “Website”, you’ll see two links labeled “</a:t>
            </a:r>
            <a:r>
              <a:rPr lang="en-US" dirty="0" err="1"/>
              <a:t>SurveyGizmo</a:t>
            </a:r>
            <a:r>
              <a:rPr lang="en-US" dirty="0"/>
              <a:t> URL Redirect” (top) and “Completion URL:” (bottom). Click on the “</a:t>
            </a:r>
            <a:r>
              <a:rPr lang="en-US" dirty="0" err="1"/>
              <a:t>SurveyGizmo</a:t>
            </a:r>
            <a:r>
              <a:rPr lang="en-US" dirty="0"/>
              <a:t> URL Redirect” </a:t>
            </a:r>
            <a:r>
              <a:rPr lang="en-US" dirty="0" smtClean="0"/>
              <a:t>link </a:t>
            </a:r>
            <a:r>
              <a:rPr lang="en-US" dirty="0"/>
              <a:t>text and copy </a:t>
            </a:r>
            <a:r>
              <a:rPr lang="en-US" dirty="0" smtClean="0"/>
              <a:t>it </a:t>
            </a:r>
            <a:r>
              <a:rPr lang="en-US" dirty="0" smtClean="0"/>
              <a:t>(see below)</a:t>
            </a:r>
            <a:r>
              <a:rPr lang="en-US" dirty="0" smtClean="0"/>
              <a:t>. </a:t>
            </a:r>
            <a:r>
              <a:rPr lang="en-US" dirty="0" smtClean="0"/>
              <a:t>Switch back </a:t>
            </a:r>
            <a:r>
              <a:rPr lang="en-US" dirty="0"/>
              <a:t>to </a:t>
            </a:r>
            <a:r>
              <a:rPr lang="en-US" dirty="0" err="1" smtClean="0"/>
              <a:t>SurveyGizmo</a:t>
            </a:r>
            <a:r>
              <a:rPr lang="en-US" dirty="0" smtClean="0"/>
              <a:t>.</a:t>
            </a:r>
            <a:endParaRPr lang="en-US" dirty="0"/>
          </a:p>
        </p:txBody>
      </p:sp>
      <p:grpSp>
        <p:nvGrpSpPr>
          <p:cNvPr id="7" name="Group 6"/>
          <p:cNvGrpSpPr/>
          <p:nvPr/>
        </p:nvGrpSpPr>
        <p:grpSpPr>
          <a:xfrm>
            <a:off x="2506636" y="3785151"/>
            <a:ext cx="3949533" cy="2672616"/>
            <a:chOff x="2882900" y="2286000"/>
            <a:chExt cx="3378200" cy="2286000"/>
          </a:xfrm>
        </p:grpSpPr>
        <p:pic>
          <p:nvPicPr>
            <p:cNvPr id="5" name="Picture 4"/>
            <p:cNvPicPr/>
            <p:nvPr/>
          </p:nvPicPr>
          <p:blipFill rotWithShape="1">
            <a:blip r:embed="rId2">
              <a:extLst>
                <a:ext uri="{28A0092B-C50C-407E-A947-70E740481C1C}">
                  <a14:useLocalDpi xmlns:a14="http://schemas.microsoft.com/office/drawing/2010/main" val="0"/>
                </a:ext>
              </a:extLst>
            </a:blip>
            <a:srcRect t="9091"/>
            <a:stretch/>
          </p:blipFill>
          <p:spPr bwMode="auto">
            <a:xfrm>
              <a:off x="2882900" y="2286000"/>
              <a:ext cx="3378200" cy="2286000"/>
            </a:xfrm>
            <a:prstGeom prst="rect">
              <a:avLst/>
            </a:prstGeom>
            <a:noFill/>
            <a:ln>
              <a:noFill/>
            </a:ln>
            <a:extLst>
              <a:ext uri="{53640926-AAD7-44d8-BBD7-CCE9431645EC}">
                <a14:shadowObscured xmlns:a14="http://schemas.microsoft.com/office/drawing/2010/main"/>
              </a:ext>
            </a:extLst>
          </p:spPr>
        </p:pic>
        <p:cxnSp>
          <p:nvCxnSpPr>
            <p:cNvPr id="6" name="Straight Arrow Connector 5"/>
            <p:cNvCxnSpPr/>
            <p:nvPr/>
          </p:nvCxnSpPr>
          <p:spPr>
            <a:xfrm flipH="1">
              <a:off x="4229100" y="3124000"/>
              <a:ext cx="685800" cy="800100"/>
            </a:xfrm>
            <a:prstGeom prst="straightConnector1">
              <a:avLst/>
            </a:prstGeom>
            <a:ln w="76200" cmpd="sng">
              <a:solidFill>
                <a:srgbClr val="C0504D"/>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706265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4d</a:t>
            </a:r>
            <a:endParaRPr lang="en-US" dirty="0"/>
          </a:p>
        </p:txBody>
      </p:sp>
      <p:sp>
        <p:nvSpPr>
          <p:cNvPr id="3" name="Content Placeholder 2"/>
          <p:cNvSpPr>
            <a:spLocks noGrp="1"/>
          </p:cNvSpPr>
          <p:nvPr>
            <p:ph idx="1"/>
          </p:nvPr>
        </p:nvSpPr>
        <p:spPr>
          <a:xfrm>
            <a:off x="457200" y="1600201"/>
            <a:ext cx="8229600" cy="1121453"/>
          </a:xfrm>
        </p:spPr>
        <p:txBody>
          <a:bodyPr>
            <a:normAutofit fontScale="77500" lnSpcReduction="20000"/>
          </a:bodyPr>
          <a:lstStyle/>
          <a:p>
            <a:pPr marL="0" lvl="0" indent="0">
              <a:buNone/>
            </a:pPr>
            <a:r>
              <a:rPr lang="en-US" dirty="0"/>
              <a:t>In the </a:t>
            </a:r>
            <a:r>
              <a:rPr lang="en-US" dirty="0" err="1" smtClean="0"/>
              <a:t>SurveyGizmo</a:t>
            </a:r>
            <a:r>
              <a:rPr lang="en-US" dirty="0" smtClean="0"/>
              <a:t> dialog </a:t>
            </a:r>
            <a:r>
              <a:rPr lang="en-US" dirty="0"/>
              <a:t>that </a:t>
            </a:r>
            <a:r>
              <a:rPr lang="en-US" dirty="0" smtClean="0"/>
              <a:t>came up when you saved this action, paste </a:t>
            </a:r>
            <a:r>
              <a:rPr lang="en-US" dirty="0"/>
              <a:t>the Sona web link into the URL field. </a:t>
            </a:r>
            <a:r>
              <a:rPr lang="en-US" dirty="0" smtClean="0"/>
              <a:t>In </a:t>
            </a:r>
            <a:r>
              <a:rPr lang="en-US" dirty="0"/>
              <a:t>the Delay box, </a:t>
            </a:r>
            <a:r>
              <a:rPr lang="en-US" dirty="0" smtClean="0"/>
              <a:t>make sure the delay is set to 0 (zero) seconds.</a:t>
            </a:r>
            <a:endParaRPr lang="en-US" dirty="0"/>
          </a:p>
        </p:txBody>
      </p:sp>
      <p:grpSp>
        <p:nvGrpSpPr>
          <p:cNvPr id="11" name="Group 10"/>
          <p:cNvGrpSpPr/>
          <p:nvPr/>
        </p:nvGrpSpPr>
        <p:grpSpPr>
          <a:xfrm>
            <a:off x="2854763" y="3135000"/>
            <a:ext cx="3611002" cy="2832231"/>
            <a:chOff x="4689612" y="3810746"/>
            <a:chExt cx="3088640" cy="2422525"/>
          </a:xfrm>
        </p:grpSpPr>
        <p:pic>
          <p:nvPicPr>
            <p:cNvPr id="8" name="Picture 7"/>
            <p:cNvPicPr/>
            <p:nvPr/>
          </p:nvPicPr>
          <p:blipFill rotWithShape="1">
            <a:blip r:embed="rId2">
              <a:extLst>
                <a:ext uri="{28A0092B-C50C-407E-A947-70E740481C1C}">
                  <a14:useLocalDpi xmlns:a14="http://schemas.microsoft.com/office/drawing/2010/main" val="0"/>
                </a:ext>
              </a:extLst>
            </a:blip>
            <a:srcRect t="8622"/>
            <a:stretch/>
          </p:blipFill>
          <p:spPr bwMode="auto">
            <a:xfrm>
              <a:off x="4689612" y="3810746"/>
              <a:ext cx="3088640" cy="2422525"/>
            </a:xfrm>
            <a:prstGeom prst="rect">
              <a:avLst/>
            </a:prstGeom>
            <a:noFill/>
            <a:ln>
              <a:noFill/>
            </a:ln>
            <a:extLst>
              <a:ext uri="{53640926-AAD7-44d8-BBD7-CCE9431645EC}">
                <a14:shadowObscured xmlns:a14="http://schemas.microsoft.com/office/drawing/2010/main"/>
              </a:ext>
            </a:extLst>
          </p:spPr>
        </p:pic>
        <p:cxnSp>
          <p:nvCxnSpPr>
            <p:cNvPr id="9" name="Straight Arrow Connector 8"/>
            <p:cNvCxnSpPr/>
            <p:nvPr/>
          </p:nvCxnSpPr>
          <p:spPr>
            <a:xfrm flipH="1">
              <a:off x="6684017" y="4240569"/>
              <a:ext cx="342900" cy="914400"/>
            </a:xfrm>
            <a:prstGeom prst="straightConnector1">
              <a:avLst/>
            </a:prstGeom>
            <a:ln w="76200" cmpd="sng">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6233932" y="5500910"/>
              <a:ext cx="949960" cy="78740"/>
            </a:xfrm>
            <a:prstGeom prst="straightConnector1">
              <a:avLst/>
            </a:prstGeom>
            <a:ln w="76200" cmpd="sng">
              <a:solidFill>
                <a:srgbClr val="C0504D"/>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816048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4e</a:t>
            </a:r>
            <a:endParaRPr lang="en-US" dirty="0"/>
          </a:p>
        </p:txBody>
      </p:sp>
      <p:sp>
        <p:nvSpPr>
          <p:cNvPr id="3" name="Content Placeholder 2"/>
          <p:cNvSpPr>
            <a:spLocks noGrp="1"/>
          </p:cNvSpPr>
          <p:nvPr>
            <p:ph idx="1"/>
          </p:nvPr>
        </p:nvSpPr>
        <p:spPr>
          <a:xfrm>
            <a:off x="457200" y="1600201"/>
            <a:ext cx="8229600" cy="1601663"/>
          </a:xfrm>
        </p:spPr>
        <p:txBody>
          <a:bodyPr>
            <a:normAutofit fontScale="70000" lnSpcReduction="20000"/>
          </a:bodyPr>
          <a:lstStyle/>
          <a:p>
            <a:pPr marL="0" lvl="0" indent="0">
              <a:buNone/>
            </a:pPr>
            <a:r>
              <a:rPr lang="en-US" dirty="0"/>
              <a:t>Scroll down to the bottom of that same dialog. In the “Select a question to map” pull-down list, select the one that reads “Sona Survey Code”, then click the green Add Field button. In the field that appears, type “</a:t>
            </a:r>
            <a:r>
              <a:rPr lang="en-US" dirty="0" err="1"/>
              <a:t>survey_code</a:t>
            </a:r>
            <a:r>
              <a:rPr lang="en-US" dirty="0"/>
              <a:t>” (no quotes) and click the green Save Action button at the bottom</a:t>
            </a:r>
            <a:r>
              <a:rPr lang="en-US" dirty="0" smtClean="0"/>
              <a:t>.</a:t>
            </a:r>
            <a:endParaRPr lang="en-US" dirty="0"/>
          </a:p>
        </p:txBody>
      </p:sp>
      <p:grpSp>
        <p:nvGrpSpPr>
          <p:cNvPr id="11" name="Group 10"/>
          <p:cNvGrpSpPr/>
          <p:nvPr/>
        </p:nvGrpSpPr>
        <p:grpSpPr>
          <a:xfrm>
            <a:off x="2338585" y="3201864"/>
            <a:ext cx="4304765" cy="3463713"/>
            <a:chOff x="2338585" y="3201864"/>
            <a:chExt cx="4304765" cy="3463713"/>
          </a:xfrm>
        </p:grpSpPr>
        <p:pic>
          <p:nvPicPr>
            <p:cNvPr id="4" name="Picture 3"/>
            <p:cNvPicPr/>
            <p:nvPr/>
          </p:nvPicPr>
          <p:blipFill rotWithShape="1">
            <a:blip r:embed="rId2">
              <a:extLst>
                <a:ext uri="{28A0092B-C50C-407E-A947-70E740481C1C}">
                  <a14:useLocalDpi xmlns:a14="http://schemas.microsoft.com/office/drawing/2010/main" val="0"/>
                </a:ext>
              </a:extLst>
            </a:blip>
            <a:srcRect t="8942"/>
            <a:stretch/>
          </p:blipFill>
          <p:spPr bwMode="auto">
            <a:xfrm>
              <a:off x="2338585" y="3201864"/>
              <a:ext cx="4304765" cy="3363983"/>
            </a:xfrm>
            <a:prstGeom prst="rect">
              <a:avLst/>
            </a:prstGeom>
            <a:noFill/>
            <a:ln>
              <a:noFill/>
            </a:ln>
            <a:extLst>
              <a:ext uri="{53640926-AAD7-44d8-BBD7-CCE9431645EC}">
                <a14:shadowObscured xmlns:a14="http://schemas.microsoft.com/office/drawing/2010/main"/>
              </a:ext>
            </a:extLst>
          </p:spPr>
        </p:pic>
        <p:cxnSp>
          <p:nvCxnSpPr>
            <p:cNvPr id="5" name="Straight Arrow Connector 4"/>
            <p:cNvCxnSpPr/>
            <p:nvPr/>
          </p:nvCxnSpPr>
          <p:spPr>
            <a:xfrm flipH="1">
              <a:off x="4968881" y="4809669"/>
              <a:ext cx="955828" cy="796523"/>
            </a:xfrm>
            <a:prstGeom prst="straightConnector1">
              <a:avLst/>
            </a:prstGeom>
            <a:ln w="76200" cmpd="sng">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4497827" y="6027987"/>
              <a:ext cx="728416" cy="637590"/>
            </a:xfrm>
            <a:prstGeom prst="straightConnector1">
              <a:avLst/>
            </a:prstGeom>
            <a:ln w="76200" cmpd="sng">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452858" y="5187758"/>
              <a:ext cx="0" cy="976792"/>
            </a:xfrm>
            <a:prstGeom prst="straightConnector1">
              <a:avLst/>
            </a:prstGeom>
            <a:ln w="76200" cmpd="sng">
              <a:solidFill>
                <a:srgbClr val="C0504D"/>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48444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endParaRPr lang="en-US" dirty="0"/>
          </a:p>
        </p:txBody>
      </p:sp>
      <p:sp>
        <p:nvSpPr>
          <p:cNvPr id="3" name="Content Placeholder 2"/>
          <p:cNvSpPr>
            <a:spLocks noGrp="1"/>
          </p:cNvSpPr>
          <p:nvPr>
            <p:ph idx="1"/>
          </p:nvPr>
        </p:nvSpPr>
        <p:spPr>
          <a:xfrm>
            <a:off x="457200" y="1600201"/>
            <a:ext cx="8229600" cy="1655702"/>
          </a:xfrm>
        </p:spPr>
        <p:txBody>
          <a:bodyPr>
            <a:normAutofit fontScale="77500" lnSpcReduction="20000"/>
          </a:bodyPr>
          <a:lstStyle/>
          <a:p>
            <a:pPr marL="0" lvl="0" indent="0">
              <a:buNone/>
            </a:pPr>
            <a:r>
              <a:rPr lang="en-US" dirty="0" smtClean="0"/>
              <a:t>Last, delete the thank-you message that appears above your redirect action. The zero-second delay you entered in the last step means that, right after they click “Submit” </a:t>
            </a:r>
            <a:r>
              <a:rPr lang="en-US" dirty="0" smtClean="0"/>
              <a:t>on the </a:t>
            </a:r>
            <a:r>
              <a:rPr lang="en-US" dirty="0" smtClean="0"/>
              <a:t>debriefing screen, they’ll be taken right back to Sona.</a:t>
            </a:r>
            <a:endParaRPr lang="en-US" dirty="0"/>
          </a:p>
        </p:txBody>
      </p:sp>
      <p:grpSp>
        <p:nvGrpSpPr>
          <p:cNvPr id="6" name="Group 5"/>
          <p:cNvGrpSpPr/>
          <p:nvPr/>
        </p:nvGrpSpPr>
        <p:grpSpPr>
          <a:xfrm>
            <a:off x="2406144" y="3255903"/>
            <a:ext cx="4673044" cy="3363984"/>
            <a:chOff x="2406144" y="3255903"/>
            <a:chExt cx="4673044" cy="3363984"/>
          </a:xfrm>
        </p:grpSpPr>
        <p:pic>
          <p:nvPicPr>
            <p:cNvPr id="4" name="Picture 3"/>
            <p:cNvPicPr/>
            <p:nvPr/>
          </p:nvPicPr>
          <p:blipFill rotWithShape="1">
            <a:blip r:embed="rId2">
              <a:extLst>
                <a:ext uri="{28A0092B-C50C-407E-A947-70E740481C1C}">
                  <a14:useLocalDpi xmlns:a14="http://schemas.microsoft.com/office/drawing/2010/main" val="0"/>
                </a:ext>
              </a:extLst>
            </a:blip>
            <a:srcRect t="8622"/>
            <a:stretch/>
          </p:blipFill>
          <p:spPr bwMode="auto">
            <a:xfrm>
              <a:off x="2406144" y="3255903"/>
              <a:ext cx="4288969" cy="3363984"/>
            </a:xfrm>
            <a:prstGeom prst="rect">
              <a:avLst/>
            </a:prstGeom>
            <a:noFill/>
            <a:ln>
              <a:noFill/>
            </a:ln>
            <a:extLst>
              <a:ext uri="{53640926-AAD7-44d8-BBD7-CCE9431645EC}">
                <a14:shadowObscured xmlns:a14="http://schemas.microsoft.com/office/drawing/2010/main"/>
              </a:ext>
            </a:extLst>
          </p:spPr>
        </p:pic>
        <p:cxnSp>
          <p:nvCxnSpPr>
            <p:cNvPr id="5" name="Straight Arrow Connector 4"/>
            <p:cNvCxnSpPr/>
            <p:nvPr/>
          </p:nvCxnSpPr>
          <p:spPr>
            <a:xfrm flipH="1">
              <a:off x="6123360" y="3971162"/>
              <a:ext cx="955828" cy="796523"/>
            </a:xfrm>
            <a:prstGeom prst="straightConnector1">
              <a:avLst/>
            </a:prstGeom>
            <a:ln w="76200" cmpd="sng">
              <a:solidFill>
                <a:srgbClr val="C0504D"/>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272496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There is up-to-date help available on the </a:t>
            </a:r>
            <a:r>
              <a:rPr lang="en-US" dirty="0" err="1"/>
              <a:t>SurveyGizmo</a:t>
            </a:r>
            <a:r>
              <a:rPr lang="en-US" dirty="0"/>
              <a:t> website. </a:t>
            </a:r>
          </a:p>
          <a:p>
            <a:pPr marL="0" indent="0">
              <a:buNone/>
            </a:pPr>
            <a:r>
              <a:rPr lang="en-US" u="sng" dirty="0">
                <a:hlinkClick r:id="rId2"/>
              </a:rPr>
              <a:t>http://surveygizmov4.helpgizmo.com/help/article/link/hidden-values</a:t>
            </a:r>
            <a:endParaRPr lang="en-US" dirty="0"/>
          </a:p>
          <a:p>
            <a:pPr marL="0" indent="0">
              <a:buNone/>
            </a:pPr>
            <a:r>
              <a:rPr lang="en-US" dirty="0"/>
              <a:t>These instructions were developed from some out-of-date instructions supplied by Sona.</a:t>
            </a:r>
          </a:p>
          <a:p>
            <a:pPr marL="0" indent="0">
              <a:buNone/>
            </a:pPr>
            <a:r>
              <a:rPr lang="en-US" u="sng" dirty="0">
                <a:hlinkClick r:id="rId3"/>
              </a:rPr>
              <a:t>http://www.sona-systems.com/help/</a:t>
            </a:r>
            <a:r>
              <a:rPr lang="en-US" u="sng" dirty="0" smtClean="0">
                <a:hlinkClick r:id="rId3"/>
              </a:rPr>
              <a:t>surveygizmo.asp</a:t>
            </a:r>
            <a:endParaRPr lang="en-US" dirty="0"/>
          </a:p>
        </p:txBody>
      </p:sp>
    </p:spTree>
    <p:extLst>
      <p:ext uri="{BB962C8B-B14F-4D97-AF65-F5344CB8AC3E}">
        <p14:creationId xmlns:p14="http://schemas.microsoft.com/office/powerpoint/2010/main" val="30735414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Following are instructions for using the </a:t>
            </a:r>
            <a:r>
              <a:rPr lang="en-US" dirty="0" err="1"/>
              <a:t>SurveyGizmo</a:t>
            </a:r>
            <a:r>
              <a:rPr lang="en-US" dirty="0"/>
              <a:t> survey website with the Sona system in such a way that Sona users can click a link from your Sona study, take your survey on </a:t>
            </a:r>
            <a:r>
              <a:rPr lang="en-US" dirty="0" err="1"/>
              <a:t>SurveyGizmo</a:t>
            </a:r>
            <a:r>
              <a:rPr lang="en-US" dirty="0"/>
              <a:t>, then </a:t>
            </a:r>
            <a:r>
              <a:rPr lang="en-US" dirty="0" smtClean="0"/>
              <a:t>automatically return </a:t>
            </a:r>
            <a:r>
              <a:rPr lang="en-US" dirty="0"/>
              <a:t>to Sona and receive credit. Note that if the </a:t>
            </a:r>
            <a:r>
              <a:rPr lang="en-US" dirty="0" err="1"/>
              <a:t>SurveyGizmo</a:t>
            </a:r>
            <a:r>
              <a:rPr lang="en-US" dirty="0"/>
              <a:t> interface changes, </a:t>
            </a:r>
            <a:r>
              <a:rPr lang="en-US" dirty="0" smtClean="0"/>
              <a:t>these instructions </a:t>
            </a:r>
            <a:r>
              <a:rPr lang="en-US" dirty="0"/>
              <a:t>may become obsolete</a:t>
            </a:r>
            <a:r>
              <a:rPr lang="en-US" dirty="0" smtClean="0"/>
              <a:t>.</a:t>
            </a:r>
          </a:p>
          <a:p>
            <a:pPr marL="0" indent="0">
              <a:buNone/>
            </a:pPr>
            <a:endParaRPr lang="en-US" dirty="0"/>
          </a:p>
          <a:p>
            <a:pPr marL="0" indent="0">
              <a:buNone/>
            </a:pPr>
            <a:r>
              <a:rPr lang="en-US" dirty="0" smtClean="0">
                <a:hlinkClick r:id="rId2"/>
              </a:rPr>
              <a:t>http://www.surveygizmo.com/</a:t>
            </a:r>
            <a:endParaRPr lang="en-US" dirty="0"/>
          </a:p>
        </p:txBody>
      </p:sp>
    </p:spTree>
    <p:extLst>
      <p:ext uri="{BB962C8B-B14F-4D97-AF65-F5344CB8AC3E}">
        <p14:creationId xmlns:p14="http://schemas.microsoft.com/office/powerpoint/2010/main" val="36008176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a:t>
            </a:r>
            <a:endParaRPr lang="en-US" dirty="0"/>
          </a:p>
        </p:txBody>
      </p:sp>
      <p:sp>
        <p:nvSpPr>
          <p:cNvPr id="3" name="Content Placeholder 2"/>
          <p:cNvSpPr>
            <a:spLocks noGrp="1"/>
          </p:cNvSpPr>
          <p:nvPr>
            <p:ph idx="1"/>
          </p:nvPr>
        </p:nvSpPr>
        <p:spPr>
          <a:xfrm>
            <a:off x="457199" y="1600200"/>
            <a:ext cx="8536155" cy="4525963"/>
          </a:xfrm>
        </p:spPr>
        <p:txBody>
          <a:bodyPr>
            <a:normAutofit fontScale="62500" lnSpcReduction="20000"/>
          </a:bodyPr>
          <a:lstStyle/>
          <a:p>
            <a:pPr marL="0" lvl="0" indent="0">
              <a:buNone/>
            </a:pPr>
            <a:r>
              <a:rPr lang="en-US" dirty="0"/>
              <a:t>Go ahead and create your survey in </a:t>
            </a:r>
            <a:r>
              <a:rPr lang="en-US" dirty="0" err="1"/>
              <a:t>SurveyGizmo</a:t>
            </a:r>
            <a:r>
              <a:rPr lang="en-US" dirty="0"/>
              <a:t>. While viewing your survey, you can click on the Share tab to get the URL (web link) to your survey. You will use this in Sona, but add “?</a:t>
            </a:r>
            <a:r>
              <a:rPr lang="en-US" dirty="0" err="1"/>
              <a:t>scode</a:t>
            </a:r>
            <a:r>
              <a:rPr lang="en-US" dirty="0"/>
              <a:t>=%SURVEY_CODE</a:t>
            </a:r>
            <a:r>
              <a:rPr lang="en-US" dirty="0" smtClean="0"/>
              <a:t>%” (</a:t>
            </a:r>
            <a:r>
              <a:rPr lang="en-US" dirty="0"/>
              <a:t>without quotes) to the end. So if the </a:t>
            </a:r>
            <a:r>
              <a:rPr lang="en-US" dirty="0" err="1"/>
              <a:t>SurveyGizmo</a:t>
            </a:r>
            <a:r>
              <a:rPr lang="en-US" dirty="0"/>
              <a:t> URL is: http://</a:t>
            </a:r>
            <a:r>
              <a:rPr lang="en-US" dirty="0" err="1"/>
              <a:t>www.surveygizmo.com</a:t>
            </a:r>
            <a:r>
              <a:rPr lang="en-US" dirty="0"/>
              <a:t>/s3/12345/my-survey then change it to http://</a:t>
            </a:r>
            <a:r>
              <a:rPr lang="en-US" dirty="0" err="1"/>
              <a:t>www.surveygizmo.com</a:t>
            </a:r>
            <a:r>
              <a:rPr lang="en-US" dirty="0"/>
              <a:t>/s3/12345/</a:t>
            </a:r>
            <a:r>
              <a:rPr lang="en-US" dirty="0" err="1"/>
              <a:t>my-survey?scode</a:t>
            </a:r>
            <a:r>
              <a:rPr lang="en-US" dirty="0"/>
              <a:t>=%SURVEY_CODE</a:t>
            </a:r>
            <a:r>
              <a:rPr lang="en-US" dirty="0" smtClean="0"/>
              <a:t>%</a:t>
            </a:r>
            <a:endParaRPr lang="en-US" dirty="0"/>
          </a:p>
          <a:p>
            <a:pPr marL="0" indent="0">
              <a:buNone/>
            </a:pPr>
            <a:r>
              <a:rPr lang="en-US" dirty="0"/>
              <a:t/>
            </a:r>
            <a:br>
              <a:rPr lang="en-US" dirty="0"/>
            </a:br>
            <a:r>
              <a:rPr lang="en-US" dirty="0"/>
              <a:t>When you set up your external survey study in Sona, this is the URL you will paste into the “Study URL” field (under Advanced Settings).</a:t>
            </a:r>
          </a:p>
          <a:p>
            <a:pPr marL="0" indent="0">
              <a:buNone/>
            </a:pPr>
            <a:r>
              <a:rPr lang="en-US" dirty="0"/>
              <a:t/>
            </a:r>
            <a:br>
              <a:rPr lang="en-US" dirty="0"/>
            </a:br>
            <a:r>
              <a:rPr lang="en-US" dirty="0" smtClean="0"/>
              <a:t>When </a:t>
            </a:r>
            <a:r>
              <a:rPr lang="en-US" dirty="0"/>
              <a:t>your participant clicks on this link, Sona will generate a numeric </a:t>
            </a:r>
            <a:r>
              <a:rPr lang="en-US" dirty="0" smtClean="0"/>
              <a:t>Survey ID that </a:t>
            </a:r>
            <a:r>
              <a:rPr lang="en-US" dirty="0"/>
              <a:t>will replace %SURVEY_CODE% in the URL and that </a:t>
            </a:r>
            <a:r>
              <a:rPr lang="en-US" dirty="0" err="1"/>
              <a:t>SurveyGizmo</a:t>
            </a:r>
            <a:r>
              <a:rPr lang="en-US" dirty="0"/>
              <a:t> can use to identify that person.</a:t>
            </a:r>
            <a:r>
              <a:rPr lang="en-US" dirty="0" smtClean="0">
                <a:effectLst/>
              </a:rPr>
              <a:t> This code gets passed back to Sona when they complete the survey and that is used by Sona to automatically give the person credit for completing the study.</a:t>
            </a:r>
            <a:endParaRPr lang="en-US" dirty="0"/>
          </a:p>
        </p:txBody>
      </p:sp>
    </p:spTree>
    <p:extLst>
      <p:ext uri="{BB962C8B-B14F-4D97-AF65-F5344CB8AC3E}">
        <p14:creationId xmlns:p14="http://schemas.microsoft.com/office/powerpoint/2010/main" val="9625284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1b</a:t>
            </a:r>
            <a:endParaRPr lang="en-US"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dirty="0" smtClean="0"/>
              <a:t>The content of your survey will depend on your study. How to set up the questions is beyond the scope of this document. However, you should make sure that the first page a participant sees is your informed consent form. At the bottom, insert a line that reads something like this:</a:t>
            </a:r>
            <a:br>
              <a:rPr lang="en-US" dirty="0" smtClean="0"/>
            </a:br>
            <a:endParaRPr lang="en-US" dirty="0" smtClean="0"/>
          </a:p>
          <a:p>
            <a:pPr marL="0" lvl="0" indent="0">
              <a:buNone/>
            </a:pPr>
            <a:r>
              <a:rPr lang="en-US" sz="2900" dirty="0" smtClean="0">
                <a:latin typeface="Courier"/>
                <a:cs typeface="Courier"/>
              </a:rPr>
              <a:t>By clicking the “Next” button below, you are consenting to participate in this research study.</a:t>
            </a:r>
          </a:p>
          <a:p>
            <a:pPr marL="0" lvl="0" indent="0">
              <a:buNone/>
            </a:pPr>
            <a:endParaRPr lang="en-US" dirty="0" smtClean="0"/>
          </a:p>
          <a:p>
            <a:pPr marL="0" lvl="0" indent="0">
              <a:buNone/>
            </a:pPr>
            <a:r>
              <a:rPr lang="en-US" dirty="0" smtClean="0"/>
              <a:t>The last page (right before the automatically-generated “Thank you” page) should contain your debriefing script. That should end with something like this:</a:t>
            </a:r>
            <a:br>
              <a:rPr lang="en-US" dirty="0" smtClean="0"/>
            </a:br>
            <a:endParaRPr lang="en-US" dirty="0" smtClean="0"/>
          </a:p>
          <a:p>
            <a:pPr marL="0" lvl="0" indent="0">
              <a:buNone/>
            </a:pPr>
            <a:r>
              <a:rPr lang="en-US" sz="2900" dirty="0" smtClean="0">
                <a:latin typeface="Courier"/>
                <a:cs typeface="Courier"/>
              </a:rPr>
              <a:t>Please click the “Submit” button below to return to the Sona login page and receive credit for participating in this study.</a:t>
            </a:r>
            <a:endParaRPr lang="en-US" sz="2900" dirty="0">
              <a:latin typeface="Courier"/>
              <a:cs typeface="Courier"/>
            </a:endParaRPr>
          </a:p>
        </p:txBody>
      </p:sp>
    </p:spTree>
    <p:extLst>
      <p:ext uri="{BB962C8B-B14F-4D97-AF65-F5344CB8AC3E}">
        <p14:creationId xmlns:p14="http://schemas.microsoft.com/office/powerpoint/2010/main" val="22185203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endParaRPr lang="en-US" dirty="0"/>
          </a:p>
        </p:txBody>
      </p:sp>
      <p:sp>
        <p:nvSpPr>
          <p:cNvPr id="3" name="Content Placeholder 2"/>
          <p:cNvSpPr>
            <a:spLocks noGrp="1"/>
          </p:cNvSpPr>
          <p:nvPr>
            <p:ph idx="1"/>
          </p:nvPr>
        </p:nvSpPr>
        <p:spPr>
          <a:xfrm>
            <a:off x="457200" y="1600201"/>
            <a:ext cx="8229600" cy="2347070"/>
          </a:xfrm>
        </p:spPr>
        <p:txBody>
          <a:bodyPr>
            <a:normAutofit fontScale="55000" lnSpcReduction="20000"/>
          </a:bodyPr>
          <a:lstStyle/>
          <a:p>
            <a:pPr marL="0" lvl="0" indent="0">
              <a:buNone/>
            </a:pPr>
            <a:r>
              <a:rPr lang="en-US" dirty="0"/>
              <a:t>You must now set up your </a:t>
            </a:r>
            <a:r>
              <a:rPr lang="en-US" dirty="0" err="1"/>
              <a:t>SurveyGizmo</a:t>
            </a:r>
            <a:r>
              <a:rPr lang="en-US" dirty="0"/>
              <a:t> survey to accept </a:t>
            </a:r>
            <a:r>
              <a:rPr lang="en-US" dirty="0" smtClean="0"/>
              <a:t>the Survey ID code from Sona, </a:t>
            </a:r>
            <a:r>
              <a:rPr lang="en-US" dirty="0"/>
              <a:t>store it in a hidden field while they complete your survey, and then pass it back to Sona at the end. Log into </a:t>
            </a:r>
            <a:r>
              <a:rPr lang="en-US" dirty="0" err="1"/>
              <a:t>SurveyGizmo</a:t>
            </a:r>
            <a:r>
              <a:rPr lang="en-US" dirty="0"/>
              <a:t>, pull up your survey, and click the Build tab (used to edit your survey). You’re going to start by adding an Action to first page, which </a:t>
            </a:r>
            <a:r>
              <a:rPr lang="en-US" dirty="0" smtClean="0"/>
              <a:t>should contain </a:t>
            </a:r>
            <a:r>
              <a:rPr lang="en-US" dirty="0"/>
              <a:t>your informed consent </a:t>
            </a:r>
            <a:r>
              <a:rPr lang="en-US" dirty="0" smtClean="0"/>
              <a:t>text. </a:t>
            </a:r>
            <a:r>
              <a:rPr lang="en-US" dirty="0" smtClean="0"/>
              <a:t>On </a:t>
            </a:r>
            <a:r>
              <a:rPr lang="en-US" dirty="0"/>
              <a:t>“Page One”, just under where you have your consent text, next to “Add New:”, click “Action</a:t>
            </a:r>
            <a:r>
              <a:rPr lang="en-US" dirty="0" smtClean="0"/>
              <a:t>” </a:t>
            </a:r>
            <a:r>
              <a:rPr lang="en-US" dirty="0" smtClean="0"/>
              <a:t>(below, left)</a:t>
            </a:r>
            <a:r>
              <a:rPr lang="en-US" dirty="0" smtClean="0"/>
              <a:t>. In </a:t>
            </a:r>
            <a:r>
              <a:rPr lang="en-US" dirty="0"/>
              <a:t>the New Action dialog, type “Sona Survey Code” (no quotes) into the “What do you want to name your action?” box. Leave the “Hidden Value” radio button checked, </a:t>
            </a:r>
            <a:r>
              <a:rPr lang="en-US" dirty="0" smtClean="0"/>
              <a:t>and </a:t>
            </a:r>
            <a:r>
              <a:rPr lang="en-US" dirty="0"/>
              <a:t>click “Save Action and Edit” at the </a:t>
            </a:r>
            <a:r>
              <a:rPr lang="en-US" dirty="0" smtClean="0"/>
              <a:t>bottom </a:t>
            </a:r>
            <a:r>
              <a:rPr lang="en-US" dirty="0" smtClean="0"/>
              <a:t>(below, right)</a:t>
            </a:r>
            <a:r>
              <a:rPr lang="en-US" dirty="0" smtClean="0"/>
              <a:t>.</a:t>
            </a:r>
            <a:endParaRPr lang="en-US" dirty="0"/>
          </a:p>
        </p:txBody>
      </p:sp>
      <p:grpSp>
        <p:nvGrpSpPr>
          <p:cNvPr id="4" name="Group 3"/>
          <p:cNvGrpSpPr>
            <a:grpSpLocks noChangeAspect="1"/>
          </p:cNvGrpSpPr>
          <p:nvPr/>
        </p:nvGrpSpPr>
        <p:grpSpPr>
          <a:xfrm>
            <a:off x="673392" y="3766528"/>
            <a:ext cx="3744911" cy="2886538"/>
            <a:chOff x="-1" y="250559"/>
            <a:chExt cx="3182107" cy="245237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217" r="18"/>
            <a:stretch/>
          </p:blipFill>
          <p:spPr bwMode="auto">
            <a:xfrm>
              <a:off x="-1" y="250559"/>
              <a:ext cx="3182107" cy="2452370"/>
            </a:xfrm>
            <a:prstGeom prst="rect">
              <a:avLst/>
            </a:prstGeom>
            <a:noFill/>
            <a:ln>
              <a:noFill/>
            </a:ln>
          </p:spPr>
        </p:pic>
        <p:cxnSp>
          <p:nvCxnSpPr>
            <p:cNvPr id="6" name="Straight Arrow Connector 5"/>
            <p:cNvCxnSpPr/>
            <p:nvPr/>
          </p:nvCxnSpPr>
          <p:spPr>
            <a:xfrm flipH="1">
              <a:off x="2080414" y="1114241"/>
              <a:ext cx="685800" cy="685800"/>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4558488" y="3766528"/>
            <a:ext cx="3718422" cy="2886538"/>
            <a:chOff x="4572000" y="3766528"/>
            <a:chExt cx="3298190" cy="2560320"/>
          </a:xfrm>
        </p:grpSpPr>
        <p:grpSp>
          <p:nvGrpSpPr>
            <p:cNvPr id="7" name="Group 6"/>
            <p:cNvGrpSpPr>
              <a:grpSpLocks noChangeAspect="1"/>
            </p:cNvGrpSpPr>
            <p:nvPr/>
          </p:nvGrpSpPr>
          <p:grpSpPr>
            <a:xfrm>
              <a:off x="4572000" y="3766528"/>
              <a:ext cx="3298190" cy="2560320"/>
              <a:chOff x="0" y="228306"/>
              <a:chExt cx="3070923" cy="2383515"/>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9579" r="8"/>
              <a:stretch/>
            </p:blipFill>
            <p:spPr bwMode="auto">
              <a:xfrm>
                <a:off x="0" y="228306"/>
                <a:ext cx="3070923" cy="2383515"/>
              </a:xfrm>
              <a:prstGeom prst="rect">
                <a:avLst/>
              </a:prstGeom>
              <a:noFill/>
              <a:ln>
                <a:noFill/>
              </a:ln>
            </p:spPr>
          </p:pic>
          <p:cxnSp>
            <p:nvCxnSpPr>
              <p:cNvPr id="9" name="Straight Arrow Connector 8"/>
              <p:cNvCxnSpPr/>
              <p:nvPr/>
            </p:nvCxnSpPr>
            <p:spPr>
              <a:xfrm flipH="1" flipV="1">
                <a:off x="1915588" y="807633"/>
                <a:ext cx="806147" cy="170181"/>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cxnSp>
          <p:nvCxnSpPr>
            <p:cNvPr id="10" name="Straight Arrow Connector 9"/>
            <p:cNvCxnSpPr/>
            <p:nvPr/>
          </p:nvCxnSpPr>
          <p:spPr>
            <a:xfrm flipH="1" flipV="1">
              <a:off x="6629353" y="4805735"/>
              <a:ext cx="800100" cy="114300"/>
            </a:xfrm>
            <a:prstGeom prst="straightConnector1">
              <a:avLst/>
            </a:prstGeom>
            <a:ln w="76200" cmpd="sng">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7581853" y="5193085"/>
              <a:ext cx="41910" cy="806450"/>
            </a:xfrm>
            <a:prstGeom prst="straightConnector1">
              <a:avLst/>
            </a:prstGeom>
            <a:ln w="76200" cmpd="sng">
              <a:solidFill>
                <a:srgbClr val="C0504D"/>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160377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a:t>
            </a:r>
            <a:endParaRPr lang="en-US" dirty="0"/>
          </a:p>
        </p:txBody>
      </p:sp>
      <p:sp>
        <p:nvSpPr>
          <p:cNvPr id="3" name="Content Placeholder 2"/>
          <p:cNvSpPr>
            <a:spLocks noGrp="1"/>
          </p:cNvSpPr>
          <p:nvPr>
            <p:ph idx="1"/>
          </p:nvPr>
        </p:nvSpPr>
        <p:spPr>
          <a:xfrm>
            <a:off x="457200" y="1600201"/>
            <a:ext cx="8229600" cy="1858567"/>
          </a:xfrm>
        </p:spPr>
        <p:txBody>
          <a:bodyPr>
            <a:normAutofit fontScale="77500" lnSpcReduction="20000"/>
          </a:bodyPr>
          <a:lstStyle/>
          <a:p>
            <a:pPr marL="0" lvl="0" indent="0">
              <a:buNone/>
            </a:pPr>
            <a:r>
              <a:rPr lang="en-US" dirty="0" smtClean="0"/>
              <a:t>In </a:t>
            </a:r>
            <a:r>
              <a:rPr lang="en-US" dirty="0"/>
              <a:t>the “Sona Survey Code” </a:t>
            </a:r>
            <a:r>
              <a:rPr lang="en-US" dirty="0" smtClean="0"/>
              <a:t>dialog that comes up, </a:t>
            </a:r>
            <a:r>
              <a:rPr lang="en-US" dirty="0"/>
              <a:t>just under the “Populate with the following:” box, click the small link that says “Insert merge code</a:t>
            </a:r>
            <a:r>
              <a:rPr lang="en-US" dirty="0" smtClean="0"/>
              <a:t>” </a:t>
            </a:r>
            <a:r>
              <a:rPr lang="en-US" dirty="0" smtClean="0"/>
              <a:t>(below, left)</a:t>
            </a:r>
            <a:r>
              <a:rPr lang="en-US" dirty="0" smtClean="0"/>
              <a:t>. </a:t>
            </a:r>
            <a:r>
              <a:rPr lang="en-US" dirty="0"/>
              <a:t>From the pull-down menu that appears, select “URL Variable” (under Advanced) and click the “Insert” </a:t>
            </a:r>
            <a:r>
              <a:rPr lang="en-US" dirty="0" smtClean="0"/>
              <a:t>button (below, right).</a:t>
            </a:r>
            <a:endParaRPr lang="en-US" dirty="0"/>
          </a:p>
        </p:txBody>
      </p:sp>
      <p:grpSp>
        <p:nvGrpSpPr>
          <p:cNvPr id="8" name="Group 7"/>
          <p:cNvGrpSpPr/>
          <p:nvPr/>
        </p:nvGrpSpPr>
        <p:grpSpPr>
          <a:xfrm>
            <a:off x="846544" y="3621425"/>
            <a:ext cx="3663000" cy="2863361"/>
            <a:chOff x="846544" y="3621425"/>
            <a:chExt cx="3663000" cy="2863361"/>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2" t="8950" r="9"/>
            <a:stretch/>
          </p:blipFill>
          <p:spPr bwMode="auto">
            <a:xfrm>
              <a:off x="846544" y="3621425"/>
              <a:ext cx="3663000" cy="2863361"/>
            </a:xfrm>
            <a:prstGeom prst="rect">
              <a:avLst/>
            </a:prstGeom>
            <a:noFill/>
            <a:ln>
              <a:noFill/>
            </a:ln>
          </p:spPr>
        </p:pic>
        <p:cxnSp>
          <p:nvCxnSpPr>
            <p:cNvPr id="15" name="Straight Arrow Connector 14"/>
            <p:cNvCxnSpPr/>
            <p:nvPr/>
          </p:nvCxnSpPr>
          <p:spPr>
            <a:xfrm flipV="1">
              <a:off x="3696726" y="5098669"/>
              <a:ext cx="426380" cy="673804"/>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4755830" y="3621425"/>
            <a:ext cx="3679334" cy="2863361"/>
            <a:chOff x="4755830" y="3621425"/>
            <a:chExt cx="3679334" cy="2863361"/>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9322"/>
            <a:stretch/>
          </p:blipFill>
          <p:spPr bwMode="auto">
            <a:xfrm>
              <a:off x="4755830" y="3621425"/>
              <a:ext cx="3679334" cy="2863361"/>
            </a:xfrm>
            <a:prstGeom prst="rect">
              <a:avLst/>
            </a:prstGeom>
            <a:noFill/>
            <a:ln>
              <a:noFill/>
            </a:ln>
          </p:spPr>
        </p:pic>
        <p:cxnSp>
          <p:nvCxnSpPr>
            <p:cNvPr id="18" name="Straight Arrow Connector 17"/>
            <p:cNvCxnSpPr/>
            <p:nvPr/>
          </p:nvCxnSpPr>
          <p:spPr>
            <a:xfrm flipV="1">
              <a:off x="6289775" y="5155369"/>
              <a:ext cx="863939" cy="617104"/>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8081017" y="5322908"/>
              <a:ext cx="0" cy="740370"/>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340508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3b</a:t>
            </a:r>
            <a:endParaRPr lang="en-US" dirty="0"/>
          </a:p>
        </p:txBody>
      </p:sp>
      <p:sp>
        <p:nvSpPr>
          <p:cNvPr id="3" name="Content Placeholder 2"/>
          <p:cNvSpPr>
            <a:spLocks noGrp="1"/>
          </p:cNvSpPr>
          <p:nvPr>
            <p:ph idx="1"/>
          </p:nvPr>
        </p:nvSpPr>
        <p:spPr>
          <a:xfrm>
            <a:off x="457200" y="1600201"/>
            <a:ext cx="8229600" cy="1813206"/>
          </a:xfrm>
        </p:spPr>
        <p:txBody>
          <a:bodyPr>
            <a:normAutofit fontScale="85000" lnSpcReduction="20000"/>
          </a:bodyPr>
          <a:lstStyle/>
          <a:p>
            <a:pPr marL="0" lvl="0" indent="0">
              <a:buNone/>
            </a:pPr>
            <a:r>
              <a:rPr lang="en-US" dirty="0" smtClean="0"/>
              <a:t>After you click the “Insert” button in the last step, some </a:t>
            </a:r>
            <a:r>
              <a:rPr lang="en-US" dirty="0"/>
              <a:t>text will appear in the </a:t>
            </a:r>
            <a:r>
              <a:rPr lang="en-US" dirty="0"/>
              <a:t>“Populate with the following:” </a:t>
            </a:r>
            <a:r>
              <a:rPr lang="en-US" dirty="0" smtClean="0"/>
              <a:t>box just </a:t>
            </a:r>
            <a:r>
              <a:rPr lang="en-US" dirty="0" smtClean="0"/>
              <a:t>above that. Change </a:t>
            </a:r>
            <a:r>
              <a:rPr lang="en-US" dirty="0"/>
              <a:t>“xxx” to “</a:t>
            </a:r>
            <a:r>
              <a:rPr lang="en-US" dirty="0" err="1"/>
              <a:t>scode</a:t>
            </a:r>
            <a:r>
              <a:rPr lang="en-US" dirty="0"/>
              <a:t>” so that the box contains [</a:t>
            </a:r>
            <a:r>
              <a:rPr lang="en-US" dirty="0" err="1"/>
              <a:t>url</a:t>
            </a:r>
            <a:r>
              <a:rPr lang="en-US" dirty="0"/>
              <a:t>("</a:t>
            </a:r>
            <a:r>
              <a:rPr lang="en-US" dirty="0" err="1"/>
              <a:t>scode</a:t>
            </a:r>
            <a:r>
              <a:rPr lang="en-US" dirty="0"/>
              <a:t>")]. Click the green Save Action button at the </a:t>
            </a:r>
            <a:r>
              <a:rPr lang="en-US" dirty="0" smtClean="0"/>
              <a:t>bottom.</a:t>
            </a:r>
            <a:endParaRPr lang="en-US" dirty="0"/>
          </a:p>
        </p:txBody>
      </p:sp>
      <p:grpSp>
        <p:nvGrpSpPr>
          <p:cNvPr id="4" name="Group 3"/>
          <p:cNvGrpSpPr/>
          <p:nvPr/>
        </p:nvGrpSpPr>
        <p:grpSpPr>
          <a:xfrm>
            <a:off x="2916163" y="3621425"/>
            <a:ext cx="3679334" cy="2863361"/>
            <a:chOff x="2916163" y="3621425"/>
            <a:chExt cx="3679334" cy="2863361"/>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9322"/>
            <a:stretch/>
          </p:blipFill>
          <p:spPr bwMode="auto">
            <a:xfrm>
              <a:off x="2916163" y="3621425"/>
              <a:ext cx="3679334" cy="2863361"/>
            </a:xfrm>
            <a:prstGeom prst="rect">
              <a:avLst/>
            </a:prstGeom>
            <a:noFill/>
            <a:ln>
              <a:noFill/>
            </a:ln>
          </p:spPr>
        </p:pic>
        <p:cxnSp>
          <p:nvCxnSpPr>
            <p:cNvPr id="19" name="Straight Arrow Connector 18"/>
            <p:cNvCxnSpPr/>
            <p:nvPr/>
          </p:nvCxnSpPr>
          <p:spPr>
            <a:xfrm flipH="1">
              <a:off x="4961419" y="4132740"/>
              <a:ext cx="740519" cy="617104"/>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320730" y="5402288"/>
              <a:ext cx="0" cy="740370"/>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286099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a:t>
            </a:r>
            <a:endParaRPr lang="en-US" dirty="0"/>
          </a:p>
        </p:txBody>
      </p:sp>
      <p:sp>
        <p:nvSpPr>
          <p:cNvPr id="3" name="Content Placeholder 2"/>
          <p:cNvSpPr>
            <a:spLocks noGrp="1"/>
          </p:cNvSpPr>
          <p:nvPr>
            <p:ph idx="1"/>
          </p:nvPr>
        </p:nvSpPr>
        <p:spPr>
          <a:xfrm>
            <a:off x="457200" y="1600201"/>
            <a:ext cx="8229600" cy="1263913"/>
          </a:xfrm>
        </p:spPr>
        <p:txBody>
          <a:bodyPr>
            <a:normAutofit fontScale="70000" lnSpcReduction="20000"/>
          </a:bodyPr>
          <a:lstStyle/>
          <a:p>
            <a:pPr marL="0" lvl="0" indent="0">
              <a:buNone/>
            </a:pPr>
            <a:r>
              <a:rPr lang="en-US" dirty="0"/>
              <a:t>Now, you will need to add something to the end of your survey to take the user back to Sona and tell Sona that they have completed your </a:t>
            </a:r>
            <a:r>
              <a:rPr lang="en-US" dirty="0" smtClean="0"/>
              <a:t>survey. Scroll </a:t>
            </a:r>
            <a:r>
              <a:rPr lang="en-US" dirty="0"/>
              <a:t>down to your Thank You Page and, beside “Add New:”, click “Action</a:t>
            </a:r>
            <a:r>
              <a:rPr lang="en-US" dirty="0" smtClean="0"/>
              <a:t>”.</a:t>
            </a:r>
            <a:endParaRPr lang="en-US" dirty="0"/>
          </a:p>
        </p:txBody>
      </p:sp>
      <p:grpSp>
        <p:nvGrpSpPr>
          <p:cNvPr id="4" name="Group 3"/>
          <p:cNvGrpSpPr>
            <a:grpSpLocks noChangeAspect="1"/>
          </p:cNvGrpSpPr>
          <p:nvPr/>
        </p:nvGrpSpPr>
        <p:grpSpPr>
          <a:xfrm>
            <a:off x="2198357" y="2864114"/>
            <a:ext cx="4895252" cy="3811830"/>
            <a:chOff x="0" y="237067"/>
            <a:chExt cx="3405975" cy="265176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294"/>
            <a:stretch/>
          </p:blipFill>
          <p:spPr bwMode="auto">
            <a:xfrm>
              <a:off x="0" y="237067"/>
              <a:ext cx="3405975" cy="2651760"/>
            </a:xfrm>
            <a:prstGeom prst="rect">
              <a:avLst/>
            </a:prstGeom>
            <a:noFill/>
            <a:ln>
              <a:noFill/>
            </a:ln>
          </p:spPr>
        </p:pic>
        <p:cxnSp>
          <p:nvCxnSpPr>
            <p:cNvPr id="6" name="Straight Arrow Connector 5"/>
            <p:cNvCxnSpPr/>
            <p:nvPr/>
          </p:nvCxnSpPr>
          <p:spPr>
            <a:xfrm flipH="1">
              <a:off x="2057652" y="1587500"/>
              <a:ext cx="457200" cy="685800"/>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294680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4b</a:t>
            </a:r>
            <a:endParaRPr lang="en-US" dirty="0"/>
          </a:p>
        </p:txBody>
      </p:sp>
      <p:sp>
        <p:nvSpPr>
          <p:cNvPr id="3" name="Content Placeholder 2"/>
          <p:cNvSpPr>
            <a:spLocks noGrp="1"/>
          </p:cNvSpPr>
          <p:nvPr>
            <p:ph idx="1"/>
          </p:nvPr>
        </p:nvSpPr>
        <p:spPr>
          <a:xfrm>
            <a:off x="457200" y="1600201"/>
            <a:ext cx="8229600" cy="1399013"/>
          </a:xfrm>
        </p:spPr>
        <p:txBody>
          <a:bodyPr>
            <a:normAutofit fontScale="77500" lnSpcReduction="20000"/>
          </a:bodyPr>
          <a:lstStyle/>
          <a:p>
            <a:pPr marL="0" lvl="0" indent="0">
              <a:buNone/>
            </a:pPr>
            <a:r>
              <a:rPr lang="en-US" dirty="0" smtClean="0"/>
              <a:t>In </a:t>
            </a:r>
            <a:r>
              <a:rPr lang="en-US" dirty="0"/>
              <a:t>the New Action dialog, type in a name for this action </a:t>
            </a:r>
            <a:r>
              <a:rPr lang="en-US" dirty="0" smtClean="0"/>
              <a:t>(“</a:t>
            </a:r>
            <a:r>
              <a:rPr lang="en-US" dirty="0"/>
              <a:t>Sona Redirect”) and, under “What do you need to do?”, select the “URL Redirect” radio button. Then click the green Save Action and Edit button at the bottom</a:t>
            </a:r>
            <a:r>
              <a:rPr lang="en-US" dirty="0" smtClean="0"/>
              <a:t>.</a:t>
            </a:r>
            <a:endParaRPr lang="en-US" dirty="0"/>
          </a:p>
        </p:txBody>
      </p:sp>
      <p:grpSp>
        <p:nvGrpSpPr>
          <p:cNvPr id="10" name="Group 9"/>
          <p:cNvGrpSpPr/>
          <p:nvPr/>
        </p:nvGrpSpPr>
        <p:grpSpPr>
          <a:xfrm>
            <a:off x="2184568" y="2999213"/>
            <a:ext cx="4536007" cy="3539613"/>
            <a:chOff x="2184568" y="2999213"/>
            <a:chExt cx="4536007" cy="3539613"/>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107"/>
            <a:stretch/>
          </p:blipFill>
          <p:spPr bwMode="auto">
            <a:xfrm>
              <a:off x="2184568" y="2999213"/>
              <a:ext cx="4536007" cy="3539613"/>
            </a:xfrm>
            <a:prstGeom prst="rect">
              <a:avLst/>
            </a:prstGeom>
            <a:noFill/>
            <a:ln>
              <a:noFill/>
            </a:ln>
          </p:spPr>
        </p:pic>
        <p:cxnSp>
          <p:nvCxnSpPr>
            <p:cNvPr id="6" name="Straight Arrow Connector 5"/>
            <p:cNvCxnSpPr/>
            <p:nvPr/>
          </p:nvCxnSpPr>
          <p:spPr>
            <a:xfrm flipV="1">
              <a:off x="3154996" y="3917173"/>
              <a:ext cx="1067046" cy="762848"/>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4906850" y="5042797"/>
              <a:ext cx="1067046" cy="0"/>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6276623" y="5290627"/>
              <a:ext cx="0" cy="828232"/>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026158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244</TotalTime>
  <Words>959</Words>
  <Application>Microsoft Macintosh PowerPoint</Application>
  <PresentationFormat>On-screen Show (4:3)</PresentationFormat>
  <Paragraphs>39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External Study Credit Granting with SurveyGizmo</vt:lpstr>
      <vt:lpstr>Introduction</vt:lpstr>
      <vt:lpstr>1a</vt:lpstr>
      <vt:lpstr>1b</vt:lpstr>
      <vt:lpstr>2</vt:lpstr>
      <vt:lpstr>3a</vt:lpstr>
      <vt:lpstr>3b</vt:lpstr>
      <vt:lpstr>4a</vt:lpstr>
      <vt:lpstr>4b</vt:lpstr>
      <vt:lpstr>4c</vt:lpstr>
      <vt:lpstr>4d</vt:lpstr>
      <vt:lpstr>4e</vt:lpstr>
      <vt:lpstr>5</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Study Credit Granting with SurveyGizmo</dc:title>
  <dc:creator>Chris Lovelace</dc:creator>
  <cp:lastModifiedBy>Chris Lovelace</cp:lastModifiedBy>
  <cp:revision>36</cp:revision>
  <dcterms:created xsi:type="dcterms:W3CDTF">2014-08-21T00:24:06Z</dcterms:created>
  <dcterms:modified xsi:type="dcterms:W3CDTF">2014-12-04T18:16:43Z</dcterms:modified>
</cp:coreProperties>
</file>