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9" r:id="rId2"/>
    <p:sldId id="298" r:id="rId3"/>
    <p:sldId id="307" r:id="rId4"/>
    <p:sldId id="306" r:id="rId5"/>
    <p:sldId id="308" r:id="rId6"/>
    <p:sldId id="309" r:id="rId7"/>
    <p:sldId id="310" r:id="rId8"/>
    <p:sldId id="279" r:id="rId9"/>
    <p:sldId id="305" r:id="rId1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5" d="100"/>
          <a:sy n="135" d="100"/>
        </p:scale>
        <p:origin x="-1000"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FA2CB41E-303A-4D0D-AD01-70C0332FBE89}" type="datetimeFigureOut">
              <a:rPr lang="en-US" smtClean="0"/>
              <a:t>3/26/18</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6E1896D9-A2B4-408F-A2BE-C4BCA6E7DD0F}" type="slidenum">
              <a:rPr lang="en-US" smtClean="0"/>
              <a:t>‹#›</a:t>
            </a:fld>
            <a:endParaRPr lang="en-US" dirty="0"/>
          </a:p>
        </p:txBody>
      </p:sp>
    </p:spTree>
    <p:extLst>
      <p:ext uri="{BB962C8B-B14F-4D97-AF65-F5344CB8AC3E}">
        <p14:creationId xmlns:p14="http://schemas.microsoft.com/office/powerpoint/2010/main" val="998408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09875B76-9EA3-F245-A89A-B331FB4C5325}" type="datetimeFigureOut">
              <a:rPr lang="en-US" smtClean="0"/>
              <a:t>3/26/18</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1440" tIns="45720" rIns="91440" bIns="45720" rtlCol="0" anchor="b"/>
          <a:lstStyle>
            <a:lvl1pPr algn="r">
              <a:defRPr sz="1200"/>
            </a:lvl1pPr>
          </a:lstStyle>
          <a:p>
            <a:fld id="{80233531-A08C-AE48-B834-1EF61BF74D79}" type="slidenum">
              <a:rPr lang="en-US" smtClean="0"/>
              <a:t>‹#›</a:t>
            </a:fld>
            <a:endParaRPr lang="en-US"/>
          </a:p>
        </p:txBody>
      </p:sp>
    </p:spTree>
    <p:extLst>
      <p:ext uri="{BB962C8B-B14F-4D97-AF65-F5344CB8AC3E}">
        <p14:creationId xmlns:p14="http://schemas.microsoft.com/office/powerpoint/2010/main" val="28709200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endParaRPr lang="en-US" sz="2400" dirty="0" smtClean="0">
              <a:solidFill>
                <a:schemeClr val="tx2"/>
              </a:solidFill>
            </a:endParaRPr>
          </a:p>
        </p:txBody>
      </p:sp>
      <p:sp>
        <p:nvSpPr>
          <p:cNvPr id="4" name="Slide Number Placeholder 3"/>
          <p:cNvSpPr>
            <a:spLocks noGrp="1"/>
          </p:cNvSpPr>
          <p:nvPr>
            <p:ph type="sldNum" sz="quarter" idx="10"/>
          </p:nvPr>
        </p:nvSpPr>
        <p:spPr/>
        <p:txBody>
          <a:bodyPr/>
          <a:lstStyle/>
          <a:p>
            <a:fld id="{80233531-A08C-AE48-B834-1EF61BF74D79}" type="slidenum">
              <a:rPr lang="en-US" smtClean="0"/>
              <a:t>1</a:t>
            </a:fld>
            <a:endParaRPr lang="en-US"/>
          </a:p>
        </p:txBody>
      </p:sp>
    </p:spTree>
    <p:extLst>
      <p:ext uri="{BB962C8B-B14F-4D97-AF65-F5344CB8AC3E}">
        <p14:creationId xmlns:p14="http://schemas.microsoft.com/office/powerpoint/2010/main" val="240970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233531-A08C-AE48-B834-1EF61BF74D79}" type="slidenum">
              <a:rPr lang="en-US" smtClean="0"/>
              <a:t>2</a:t>
            </a:fld>
            <a:endParaRPr lang="en-US"/>
          </a:p>
        </p:txBody>
      </p:sp>
    </p:spTree>
    <p:extLst>
      <p:ext uri="{BB962C8B-B14F-4D97-AF65-F5344CB8AC3E}">
        <p14:creationId xmlns:p14="http://schemas.microsoft.com/office/powerpoint/2010/main" val="2695235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 our all-faculty</a:t>
            </a:r>
            <a:r>
              <a:rPr lang="en-US" baseline="0" dirty="0" smtClean="0"/>
              <a:t> meeting in September, the taskforce had representatives from each academic department, a representative from the deans’ council, faculty senate, the library, graduate studies and the CTL.</a:t>
            </a:r>
          </a:p>
          <a:p>
            <a:r>
              <a:rPr lang="en-US" baseline="0" dirty="0" smtClean="0"/>
              <a:t>We’ve adhered to our timeline, which is presented here.  Working collaboratively a tremendous amount of data was presented to the taskforce for consideration, including national trends to identify grouping that would make sense.  This included organizational structures from over 50 institutions who are part of our COPLAC and HEPC and IPEDS peer groups.  </a:t>
            </a:r>
            <a:endParaRPr lang="en-US" dirty="0"/>
          </a:p>
        </p:txBody>
      </p:sp>
      <p:sp>
        <p:nvSpPr>
          <p:cNvPr id="4" name="Slide Number Placeholder 3"/>
          <p:cNvSpPr>
            <a:spLocks noGrp="1"/>
          </p:cNvSpPr>
          <p:nvPr>
            <p:ph type="sldNum" sz="quarter" idx="10"/>
          </p:nvPr>
        </p:nvSpPr>
        <p:spPr/>
        <p:txBody>
          <a:bodyPr/>
          <a:lstStyle/>
          <a:p>
            <a:fld id="{80233531-A08C-AE48-B834-1EF61BF74D79}" type="slidenum">
              <a:rPr lang="en-US" smtClean="0"/>
              <a:t>3</a:t>
            </a:fld>
            <a:endParaRPr lang="en-US"/>
          </a:p>
        </p:txBody>
      </p:sp>
    </p:spTree>
    <p:extLst>
      <p:ext uri="{BB962C8B-B14F-4D97-AF65-F5344CB8AC3E}">
        <p14:creationId xmlns:p14="http://schemas.microsoft.com/office/powerpoint/2010/main" val="2695235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While the catalyst</a:t>
            </a:r>
            <a:r>
              <a:rPr lang="en-US" baseline="0" dirty="0" smtClean="0"/>
              <a:t> for this project was initially financial, restructuring is helping us to build and prepare for the University of the Future! </a:t>
            </a:r>
            <a:r>
              <a:rPr lang="en-US" sz="1200" kern="1200" dirty="0" smtClean="0">
                <a:solidFill>
                  <a:schemeClr val="tx1"/>
                </a:solidFill>
                <a:effectLst/>
                <a:latin typeface="+mn-lt"/>
                <a:ea typeface="+mn-ea"/>
                <a:cs typeface="+mn-cs"/>
              </a:rPr>
              <a:t>The goal of academic restructuring is to find the configuration of academic programs that positions the university to meet the academic needs of its students, to provide opportunities for our faculty, and create ways of enhancing the academic quality of the institution and of course its financial health.</a:t>
            </a:r>
          </a:p>
        </p:txBody>
      </p:sp>
      <p:sp>
        <p:nvSpPr>
          <p:cNvPr id="4" name="Slide Number Placeholder 3"/>
          <p:cNvSpPr>
            <a:spLocks noGrp="1"/>
          </p:cNvSpPr>
          <p:nvPr>
            <p:ph type="sldNum" sz="quarter" idx="10"/>
          </p:nvPr>
        </p:nvSpPr>
        <p:spPr/>
        <p:txBody>
          <a:bodyPr/>
          <a:lstStyle/>
          <a:p>
            <a:fld id="{80233531-A08C-AE48-B834-1EF61BF74D79}" type="slidenum">
              <a:rPr lang="en-US" smtClean="0"/>
              <a:t>4</a:t>
            </a:fld>
            <a:endParaRPr lang="en-US"/>
          </a:p>
        </p:txBody>
      </p:sp>
    </p:spTree>
    <p:extLst>
      <p:ext uri="{BB962C8B-B14F-4D97-AF65-F5344CB8AC3E}">
        <p14:creationId xmlns:p14="http://schemas.microsoft.com/office/powerpoint/2010/main" val="1546381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Programs or of the model</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It is an economical model that may allow a larger stipend for the department chairs.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If departments combined to have an average of 10-15 faculty it would allow for an easier time finding representation on each committee and campus service opportunity (divide and conquer).</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Reduction of units may also help campus committees be more streamlined and efficient (smaller numbers).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Bringing A&amp;S academic units together may provide a stronger coordination of liberal arts – not that these are not "professional studies" areas, but that liberal arts in its totality is the foundation of a well-rounded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education. That's what Shepherd excels in.  Mission integrated across the board.</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0233531-A08C-AE48-B834-1EF61BF74D79}" type="slidenum">
              <a:rPr lang="en-US" smtClean="0"/>
              <a:t>5</a:t>
            </a:fld>
            <a:endParaRPr lang="en-US"/>
          </a:p>
        </p:txBody>
      </p:sp>
    </p:spTree>
    <p:extLst>
      <p:ext uri="{BB962C8B-B14F-4D97-AF65-F5344CB8AC3E}">
        <p14:creationId xmlns:p14="http://schemas.microsoft.com/office/powerpoint/2010/main" val="154638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effectLst/>
            </a:endParaRPr>
          </a:p>
          <a:p>
            <a:pPr lvl="1" fontAlgn="base"/>
            <a:r>
              <a:rPr lang="en-US" sz="1200" kern="1200" dirty="0" smtClean="0">
                <a:solidFill>
                  <a:schemeClr val="tx1"/>
                </a:solidFill>
                <a:effectLst/>
                <a:latin typeface="+mn-lt"/>
                <a:ea typeface="+mn-ea"/>
                <a:cs typeface="+mn-cs"/>
              </a:rPr>
              <a:t>As much as possible, equalizes enrollment in the two colleges to allow for equitable administrative representation and workload.</a:t>
            </a:r>
            <a:endParaRPr lang="en-US" sz="1100" kern="1200" dirty="0" smtClean="0">
              <a:solidFill>
                <a:schemeClr val="tx1"/>
              </a:solidFill>
              <a:effectLst/>
              <a:latin typeface="+mn-lt"/>
              <a:ea typeface="+mn-ea"/>
              <a:cs typeface="+mn-cs"/>
            </a:endParaRPr>
          </a:p>
          <a:p>
            <a:pPr lvl="1" fontAlgn="base"/>
            <a:r>
              <a:rPr lang="en-US" sz="1200" kern="1200" dirty="0" smtClean="0">
                <a:solidFill>
                  <a:schemeClr val="tx1"/>
                </a:solidFill>
                <a:effectLst/>
                <a:latin typeface="+mn-lt"/>
                <a:ea typeface="+mn-ea"/>
                <a:cs typeface="+mn-cs"/>
              </a:rPr>
              <a:t>As much as possible, equalizes number of faculty across schools to allow for equitable administrative representation and workload.</a:t>
            </a:r>
            <a:endParaRPr lang="en-US" sz="1100" kern="1200" dirty="0" smtClean="0">
              <a:solidFill>
                <a:schemeClr val="tx1"/>
              </a:solidFill>
              <a:effectLst/>
              <a:latin typeface="+mn-lt"/>
              <a:ea typeface="+mn-ea"/>
              <a:cs typeface="+mn-cs"/>
            </a:endParaRPr>
          </a:p>
          <a:p>
            <a:pPr lvl="1" fontAlgn="base"/>
            <a:r>
              <a:rPr lang="en-US" sz="1200" kern="1200" dirty="0" smtClean="0">
                <a:solidFill>
                  <a:schemeClr val="tx1"/>
                </a:solidFill>
                <a:effectLst/>
                <a:latin typeface="+mn-lt"/>
                <a:ea typeface="+mn-ea"/>
                <a:cs typeface="+mn-cs"/>
              </a:rPr>
              <a:t>Multiple administrative layers (Deans, Directors, and Chairs) provides clear chain-of-command for decision-making and delineation of administrative responsibilities but also streamlines administrative structure.</a:t>
            </a:r>
            <a:endParaRPr lang="en-US" sz="1100" kern="1200" dirty="0" smtClean="0">
              <a:solidFill>
                <a:schemeClr val="tx1"/>
              </a:solidFill>
              <a:effectLst/>
              <a:latin typeface="+mn-lt"/>
              <a:ea typeface="+mn-ea"/>
              <a:cs typeface="+mn-cs"/>
            </a:endParaRPr>
          </a:p>
          <a:p>
            <a:pPr lvl="1" fontAlgn="base"/>
            <a:r>
              <a:rPr lang="en-US" sz="1200" kern="1200" dirty="0" smtClean="0">
                <a:solidFill>
                  <a:schemeClr val="tx1"/>
                </a:solidFill>
                <a:effectLst/>
                <a:latin typeface="+mn-lt"/>
                <a:ea typeface="+mn-ea"/>
                <a:cs typeface="+mn-cs"/>
              </a:rPr>
              <a:t>Multiple administrative layers mean that additional administrative posts such as associate or assistant provost positions are unnecessary.</a:t>
            </a:r>
            <a:endParaRPr lang="en-US" sz="1100" kern="1200" dirty="0" smtClean="0">
              <a:solidFill>
                <a:schemeClr val="tx1"/>
              </a:solidFill>
              <a:effectLst/>
              <a:latin typeface="+mn-lt"/>
              <a:ea typeface="+mn-ea"/>
              <a:cs typeface="+mn-cs"/>
            </a:endParaRPr>
          </a:p>
          <a:p>
            <a:pPr lvl="1" fontAlgn="base"/>
            <a:r>
              <a:rPr lang="en-US" sz="1200" kern="1200" dirty="0" smtClean="0">
                <a:solidFill>
                  <a:schemeClr val="tx1"/>
                </a:solidFill>
                <a:effectLst/>
                <a:latin typeface="+mn-lt"/>
                <a:ea typeface="+mn-ea"/>
                <a:cs typeface="+mn-cs"/>
              </a:rPr>
              <a:t>Having directors could bring more attention to adequate delegation of release time </a:t>
            </a:r>
            <a:endParaRPr lang="en-US" sz="1100" kern="1200" dirty="0" smtClean="0">
              <a:solidFill>
                <a:schemeClr val="tx1"/>
              </a:solidFill>
              <a:effectLst/>
              <a:latin typeface="+mn-lt"/>
              <a:ea typeface="+mn-ea"/>
              <a:cs typeface="+mn-cs"/>
            </a:endParaRPr>
          </a:p>
          <a:p>
            <a:pPr lvl="1" fontAlgn="base"/>
            <a:r>
              <a:rPr lang="en-US" sz="1200" kern="1200" dirty="0" smtClean="0">
                <a:solidFill>
                  <a:schemeClr val="tx1"/>
                </a:solidFill>
                <a:effectLst/>
                <a:latin typeface="+mn-lt"/>
                <a:ea typeface="+mn-ea"/>
                <a:cs typeface="+mn-cs"/>
              </a:rPr>
              <a:t>School structure with directors allows for branding/marketing of unique programs.</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Significant cost savings.</a:t>
            </a:r>
            <a:r>
              <a:rPr lang="en-US" dirty="0" smtClean="0">
                <a:effectLst/>
              </a:rPr>
              <a:t> </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0233531-A08C-AE48-B834-1EF61BF74D79}" type="slidenum">
              <a:rPr lang="en-US" smtClean="0"/>
              <a:t>6</a:t>
            </a:fld>
            <a:endParaRPr lang="en-US"/>
          </a:p>
        </p:txBody>
      </p:sp>
    </p:spTree>
    <p:extLst>
      <p:ext uri="{BB962C8B-B14F-4D97-AF65-F5344CB8AC3E}">
        <p14:creationId xmlns:p14="http://schemas.microsoft.com/office/powerpoint/2010/main" val="1546381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Core curriculum provides integration.  Pre-professional and liberal arts together in a College provide dialogue and input when improvements/modifications are needed.</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Size of units matches focus on liberal education.</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Education and most of the secondary student majors are in one College.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Minimizes disruption to campus – emotionally and physically.</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Easier to implement than other models.  May cost less to change (budgets, signage, forms, etc.)</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Professional programs are highlighted within Colleges.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Keeps most liberal arts and professional disciplines visible; identities not buried in large administrative units.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No one current department is insular for purposes of university policies such as Promotion and Tenure and other College decisions.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College titles are similar to industry standards/other campuses.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Minimizes work that would need to be redistributed.</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Reduces number of direct reports to any one administrator.</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Orphaned units have been pulled in to one area (RBA, Honors, etc.).</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No need for Assistant Deans.  Schools having Directors.</a:t>
            </a:r>
            <a:endParaRPr lang="en-US" sz="1100" kern="1200" dirty="0" smtClean="0">
              <a:solidFill>
                <a:schemeClr val="tx1"/>
              </a:solidFill>
              <a:effectLst/>
              <a:latin typeface="+mn-lt"/>
              <a:ea typeface="+mn-ea"/>
              <a:cs typeface="+mn-cs"/>
            </a:endParaRPr>
          </a:p>
          <a:p>
            <a:endParaRPr lang="en-US" dirty="0" smtClean="0">
              <a:effectLst/>
            </a:endParaRPr>
          </a:p>
        </p:txBody>
      </p:sp>
      <p:sp>
        <p:nvSpPr>
          <p:cNvPr id="4" name="Slide Number Placeholder 3"/>
          <p:cNvSpPr>
            <a:spLocks noGrp="1"/>
          </p:cNvSpPr>
          <p:nvPr>
            <p:ph type="sldNum" sz="quarter" idx="10"/>
          </p:nvPr>
        </p:nvSpPr>
        <p:spPr/>
        <p:txBody>
          <a:bodyPr/>
          <a:lstStyle/>
          <a:p>
            <a:fld id="{80233531-A08C-AE48-B834-1EF61BF74D79}" type="slidenum">
              <a:rPr lang="en-US" smtClean="0"/>
              <a:t>7</a:t>
            </a:fld>
            <a:endParaRPr lang="en-US"/>
          </a:p>
        </p:txBody>
      </p:sp>
    </p:spTree>
    <p:extLst>
      <p:ext uri="{BB962C8B-B14F-4D97-AF65-F5344CB8AC3E}">
        <p14:creationId xmlns:p14="http://schemas.microsoft.com/office/powerpoint/2010/main" val="154638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91F6CC-F069-4B56-A0DC-26E9BF7A1728}" type="datetimeFigureOut">
              <a:rPr lang="en-US" smtClean="0"/>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B007ED-CA2B-4866-A09A-06DAC394F725}" type="slidenum">
              <a:rPr lang="en-US" smtClean="0"/>
              <a:t>‹#›</a:t>
            </a:fld>
            <a:endParaRPr lang="en-US" dirty="0"/>
          </a:p>
        </p:txBody>
      </p:sp>
    </p:spTree>
    <p:extLst>
      <p:ext uri="{BB962C8B-B14F-4D97-AF65-F5344CB8AC3E}">
        <p14:creationId xmlns:p14="http://schemas.microsoft.com/office/powerpoint/2010/main" val="261352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1F6CC-F069-4B56-A0DC-26E9BF7A1728}" type="datetimeFigureOut">
              <a:rPr lang="en-US" smtClean="0"/>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B007ED-CA2B-4866-A09A-06DAC394F725}" type="slidenum">
              <a:rPr lang="en-US" smtClean="0"/>
              <a:t>‹#›</a:t>
            </a:fld>
            <a:endParaRPr lang="en-US" dirty="0"/>
          </a:p>
        </p:txBody>
      </p:sp>
    </p:spTree>
    <p:extLst>
      <p:ext uri="{BB962C8B-B14F-4D97-AF65-F5344CB8AC3E}">
        <p14:creationId xmlns:p14="http://schemas.microsoft.com/office/powerpoint/2010/main" val="2062334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1F6CC-F069-4B56-A0DC-26E9BF7A1728}" type="datetimeFigureOut">
              <a:rPr lang="en-US" smtClean="0"/>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B007ED-CA2B-4866-A09A-06DAC394F725}" type="slidenum">
              <a:rPr lang="en-US" smtClean="0"/>
              <a:t>‹#›</a:t>
            </a:fld>
            <a:endParaRPr lang="en-US" dirty="0"/>
          </a:p>
        </p:txBody>
      </p:sp>
    </p:spTree>
    <p:extLst>
      <p:ext uri="{BB962C8B-B14F-4D97-AF65-F5344CB8AC3E}">
        <p14:creationId xmlns:p14="http://schemas.microsoft.com/office/powerpoint/2010/main" val="311470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1F6CC-F069-4B56-A0DC-26E9BF7A1728}" type="datetimeFigureOut">
              <a:rPr lang="en-US" smtClean="0"/>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B007ED-CA2B-4866-A09A-06DAC394F725}" type="slidenum">
              <a:rPr lang="en-US" smtClean="0"/>
              <a:t>‹#›</a:t>
            </a:fld>
            <a:endParaRPr lang="en-US" dirty="0"/>
          </a:p>
        </p:txBody>
      </p:sp>
    </p:spTree>
    <p:extLst>
      <p:ext uri="{BB962C8B-B14F-4D97-AF65-F5344CB8AC3E}">
        <p14:creationId xmlns:p14="http://schemas.microsoft.com/office/powerpoint/2010/main" val="3996161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91F6CC-F069-4B56-A0DC-26E9BF7A1728}" type="datetimeFigureOut">
              <a:rPr lang="en-US" smtClean="0"/>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B007ED-CA2B-4866-A09A-06DAC394F725}" type="slidenum">
              <a:rPr lang="en-US" smtClean="0"/>
              <a:t>‹#›</a:t>
            </a:fld>
            <a:endParaRPr lang="en-US" dirty="0"/>
          </a:p>
        </p:txBody>
      </p:sp>
    </p:spTree>
    <p:extLst>
      <p:ext uri="{BB962C8B-B14F-4D97-AF65-F5344CB8AC3E}">
        <p14:creationId xmlns:p14="http://schemas.microsoft.com/office/powerpoint/2010/main" val="88879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91F6CC-F069-4B56-A0DC-26E9BF7A1728}" type="datetimeFigureOut">
              <a:rPr lang="en-US" smtClean="0"/>
              <a:t>3/26/18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B007ED-CA2B-4866-A09A-06DAC394F725}" type="slidenum">
              <a:rPr lang="en-US" smtClean="0"/>
              <a:t>‹#›</a:t>
            </a:fld>
            <a:endParaRPr lang="en-US" dirty="0"/>
          </a:p>
        </p:txBody>
      </p:sp>
    </p:spTree>
    <p:extLst>
      <p:ext uri="{BB962C8B-B14F-4D97-AF65-F5344CB8AC3E}">
        <p14:creationId xmlns:p14="http://schemas.microsoft.com/office/powerpoint/2010/main" val="27058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91F6CC-F069-4B56-A0DC-26E9BF7A1728}" type="datetimeFigureOut">
              <a:rPr lang="en-US" smtClean="0"/>
              <a:t>3/26/18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B007ED-CA2B-4866-A09A-06DAC394F725}" type="slidenum">
              <a:rPr lang="en-US" smtClean="0"/>
              <a:t>‹#›</a:t>
            </a:fld>
            <a:endParaRPr lang="en-US" dirty="0"/>
          </a:p>
        </p:txBody>
      </p:sp>
    </p:spTree>
    <p:extLst>
      <p:ext uri="{BB962C8B-B14F-4D97-AF65-F5344CB8AC3E}">
        <p14:creationId xmlns:p14="http://schemas.microsoft.com/office/powerpoint/2010/main" val="145518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91F6CC-F069-4B56-A0DC-26E9BF7A1728}" type="datetimeFigureOut">
              <a:rPr lang="en-US" smtClean="0"/>
              <a:t>3/26/18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B007ED-CA2B-4866-A09A-06DAC394F725}" type="slidenum">
              <a:rPr lang="en-US" smtClean="0"/>
              <a:t>‹#›</a:t>
            </a:fld>
            <a:endParaRPr lang="en-US" dirty="0"/>
          </a:p>
        </p:txBody>
      </p:sp>
    </p:spTree>
    <p:extLst>
      <p:ext uri="{BB962C8B-B14F-4D97-AF65-F5344CB8AC3E}">
        <p14:creationId xmlns:p14="http://schemas.microsoft.com/office/powerpoint/2010/main" val="130861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1F6CC-F069-4B56-A0DC-26E9BF7A1728}" type="datetimeFigureOut">
              <a:rPr lang="en-US" smtClean="0"/>
              <a:t>3/26/18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B007ED-CA2B-4866-A09A-06DAC394F725}" type="slidenum">
              <a:rPr lang="en-US" smtClean="0"/>
              <a:t>‹#›</a:t>
            </a:fld>
            <a:endParaRPr lang="en-US" dirty="0"/>
          </a:p>
        </p:txBody>
      </p:sp>
    </p:spTree>
    <p:extLst>
      <p:ext uri="{BB962C8B-B14F-4D97-AF65-F5344CB8AC3E}">
        <p14:creationId xmlns:p14="http://schemas.microsoft.com/office/powerpoint/2010/main" val="96946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1F6CC-F069-4B56-A0DC-26E9BF7A1728}" type="datetimeFigureOut">
              <a:rPr lang="en-US" smtClean="0"/>
              <a:t>3/26/18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B007ED-CA2B-4866-A09A-06DAC394F725}" type="slidenum">
              <a:rPr lang="en-US" smtClean="0"/>
              <a:t>‹#›</a:t>
            </a:fld>
            <a:endParaRPr lang="en-US" dirty="0"/>
          </a:p>
        </p:txBody>
      </p:sp>
    </p:spTree>
    <p:extLst>
      <p:ext uri="{BB962C8B-B14F-4D97-AF65-F5344CB8AC3E}">
        <p14:creationId xmlns:p14="http://schemas.microsoft.com/office/powerpoint/2010/main" val="28701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1F6CC-F069-4B56-A0DC-26E9BF7A1728}" type="datetimeFigureOut">
              <a:rPr lang="en-US" smtClean="0"/>
              <a:t>3/26/18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B007ED-CA2B-4866-A09A-06DAC394F725}" type="slidenum">
              <a:rPr lang="en-US" smtClean="0"/>
              <a:t>‹#›</a:t>
            </a:fld>
            <a:endParaRPr lang="en-US" dirty="0"/>
          </a:p>
        </p:txBody>
      </p:sp>
    </p:spTree>
    <p:extLst>
      <p:ext uri="{BB962C8B-B14F-4D97-AF65-F5344CB8AC3E}">
        <p14:creationId xmlns:p14="http://schemas.microsoft.com/office/powerpoint/2010/main" val="14336972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1F6CC-F069-4B56-A0DC-26E9BF7A1728}" type="datetimeFigureOut">
              <a:rPr lang="en-US" smtClean="0"/>
              <a:t>3/26/18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007ED-CA2B-4866-A09A-06DAC394F725}" type="slidenum">
              <a:rPr lang="en-US" smtClean="0"/>
              <a:t>‹#›</a:t>
            </a:fld>
            <a:endParaRPr lang="en-US" dirty="0"/>
          </a:p>
        </p:txBody>
      </p:sp>
    </p:spTree>
    <p:extLst>
      <p:ext uri="{BB962C8B-B14F-4D97-AF65-F5344CB8AC3E}">
        <p14:creationId xmlns:p14="http://schemas.microsoft.com/office/powerpoint/2010/main" val="2379857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hyperlink" Target="https://www.surveymonkey.com/survey-taken/?sm=nOVbQNf24YJUGrNSR_2FLrF0fGZbZZMV_2BLC9pxI4Y3_2BKKGaK2xn9k4XhmY18ew97JCayT8pUXaJmND2mBZH9vGm736a_2FOxTh8DXSQ5429L_2FVo_3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9"/>
          <p:cNvSpPr/>
          <p:nvPr/>
        </p:nvSpPr>
        <p:spPr>
          <a:xfrm>
            <a:off x="7772400" y="5478508"/>
            <a:ext cx="838200" cy="990110"/>
          </a:xfrm>
          <a:prstGeom prst="flowChartDelay">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5478508"/>
            <a:ext cx="8001000" cy="99011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Delay 3"/>
          <p:cNvSpPr/>
          <p:nvPr/>
        </p:nvSpPr>
        <p:spPr>
          <a:xfrm>
            <a:off x="7750629" y="5573513"/>
            <a:ext cx="766027" cy="8001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1771" y="5573513"/>
            <a:ext cx="8001000" cy="8001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7685315" y="5601435"/>
            <a:ext cx="744256" cy="744256"/>
          </a:xfrm>
          <a:prstGeom prst="rect">
            <a:avLst/>
          </a:prstGeom>
        </p:spPr>
      </p:pic>
      <p:pic>
        <p:nvPicPr>
          <p:cNvPr id="12" name="Content Placeholder 3" descr="DJI_0042-800x449.jpg"/>
          <p:cNvPicPr>
            <a:picLocks noChangeAspect="1"/>
          </p:cNvPicPr>
          <p:nvPr/>
        </p:nvPicPr>
        <p:blipFill>
          <a:blip r:embed="rId4">
            <a:extLst>
              <a:ext uri="{28A0092B-C50C-407E-A947-70E740481C1C}">
                <a14:useLocalDpi xmlns:a14="http://schemas.microsoft.com/office/drawing/2010/main" val="0"/>
              </a:ext>
            </a:extLst>
          </a:blip>
          <a:srcRect t="1006" b="1006"/>
          <a:stretch>
            <a:fillRect/>
          </a:stretch>
        </p:blipFill>
        <p:spPr>
          <a:xfrm>
            <a:off x="609600" y="1219200"/>
            <a:ext cx="7623179" cy="4023338"/>
          </a:xfrm>
          <a:prstGeom prst="rect">
            <a:avLst/>
          </a:prstGeom>
        </p:spPr>
      </p:pic>
      <p:sp>
        <p:nvSpPr>
          <p:cNvPr id="8" name="TextBox 7"/>
          <p:cNvSpPr txBox="1"/>
          <p:nvPr/>
        </p:nvSpPr>
        <p:spPr>
          <a:xfrm>
            <a:off x="304800" y="457200"/>
            <a:ext cx="8229600" cy="1077218"/>
          </a:xfrm>
          <a:prstGeom prst="rect">
            <a:avLst/>
          </a:prstGeom>
          <a:noFill/>
        </p:spPr>
        <p:txBody>
          <a:bodyPr wrap="square" rtlCol="0">
            <a:spAutoFit/>
          </a:bodyPr>
          <a:lstStyle/>
          <a:p>
            <a:pPr algn="ctr"/>
            <a:r>
              <a:rPr lang="en-US" sz="3200" b="1" dirty="0" smtClean="0">
                <a:solidFill>
                  <a:schemeClr val="tx2"/>
                </a:solidFill>
              </a:rPr>
              <a:t>Campus </a:t>
            </a:r>
            <a:r>
              <a:rPr lang="en-US" sz="3200" b="1" dirty="0" smtClean="0">
                <a:solidFill>
                  <a:schemeClr val="tx2"/>
                </a:solidFill>
              </a:rPr>
              <a:t>Meeting:  Academic Restructuring</a:t>
            </a:r>
            <a:endParaRPr lang="en-US" sz="3200" b="1" dirty="0" smtClean="0">
              <a:solidFill>
                <a:schemeClr val="tx2"/>
              </a:solidFill>
            </a:endParaRPr>
          </a:p>
          <a:p>
            <a:pPr algn="ctr"/>
            <a:r>
              <a:rPr lang="en-US" sz="3200" b="1" dirty="0" smtClean="0">
                <a:solidFill>
                  <a:schemeClr val="tx2"/>
                </a:solidFill>
              </a:rPr>
              <a:t>March 26, 2018</a:t>
            </a:r>
          </a:p>
        </p:txBody>
      </p:sp>
    </p:spTree>
    <p:extLst>
      <p:ext uri="{BB962C8B-B14F-4D97-AF65-F5344CB8AC3E}">
        <p14:creationId xmlns:p14="http://schemas.microsoft.com/office/powerpoint/2010/main" val="36102616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9"/>
          <p:cNvSpPr/>
          <p:nvPr/>
        </p:nvSpPr>
        <p:spPr>
          <a:xfrm>
            <a:off x="7772400" y="5478508"/>
            <a:ext cx="838200" cy="990110"/>
          </a:xfrm>
          <a:prstGeom prst="flowChartDelay">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5478508"/>
            <a:ext cx="8001000" cy="99011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Delay 3"/>
          <p:cNvSpPr/>
          <p:nvPr/>
        </p:nvSpPr>
        <p:spPr>
          <a:xfrm>
            <a:off x="7750629" y="5573513"/>
            <a:ext cx="766027" cy="8001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1771" y="5573513"/>
            <a:ext cx="8001000" cy="8001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7685315" y="5601435"/>
            <a:ext cx="744256" cy="744256"/>
          </a:xfrm>
          <a:prstGeom prst="rect">
            <a:avLst/>
          </a:prstGeom>
        </p:spPr>
      </p:pic>
      <p:sp>
        <p:nvSpPr>
          <p:cNvPr id="2" name="TextBox 1"/>
          <p:cNvSpPr txBox="1"/>
          <p:nvPr/>
        </p:nvSpPr>
        <p:spPr>
          <a:xfrm>
            <a:off x="324775" y="381000"/>
            <a:ext cx="7732668" cy="553998"/>
          </a:xfrm>
          <a:prstGeom prst="rect">
            <a:avLst/>
          </a:prstGeom>
          <a:noFill/>
        </p:spPr>
        <p:txBody>
          <a:bodyPr wrap="square" rtlCol="0">
            <a:spAutoFit/>
          </a:bodyPr>
          <a:lstStyle/>
          <a:p>
            <a:r>
              <a:rPr lang="en-US" sz="3000" b="1" dirty="0" smtClean="0">
                <a:solidFill>
                  <a:schemeClr val="tx2"/>
                </a:solidFill>
              </a:rPr>
              <a:t>OUR TASK from the SU-Board of Governors</a:t>
            </a:r>
            <a:endParaRPr lang="en-US" sz="2000" dirty="0"/>
          </a:p>
        </p:txBody>
      </p:sp>
      <p:sp>
        <p:nvSpPr>
          <p:cNvPr id="9" name="TextBox 8"/>
          <p:cNvSpPr txBox="1"/>
          <p:nvPr/>
        </p:nvSpPr>
        <p:spPr>
          <a:xfrm>
            <a:off x="381000" y="1219200"/>
            <a:ext cx="7924800" cy="2277547"/>
          </a:xfrm>
          <a:prstGeom prst="rect">
            <a:avLst/>
          </a:prstGeom>
          <a:noFill/>
        </p:spPr>
        <p:txBody>
          <a:bodyPr wrap="square" rtlCol="0">
            <a:spAutoFit/>
          </a:bodyPr>
          <a:lstStyle/>
          <a:p>
            <a:endParaRPr lang="en-US" b="1" dirty="0" smtClean="0"/>
          </a:p>
          <a:p>
            <a:r>
              <a:rPr lang="en-US" b="1" dirty="0" smtClean="0"/>
              <a:t>RESOLVED </a:t>
            </a:r>
            <a:r>
              <a:rPr lang="en-US" b="1" dirty="0"/>
              <a:t>FURTHER</a:t>
            </a:r>
            <a:r>
              <a:rPr lang="en-US" dirty="0"/>
              <a:t>, That the Shepherd University Board of Governors directs the President to implement steps to complete a comprehensive review, in appropriate consultation with faculty and staff, of the academic and administrative structures of the University to improve efficiencies and effectiveness in the operations and management of the University, and to bring recommendations to the Board not later than </a:t>
            </a:r>
            <a:r>
              <a:rPr lang="en-US" b="1" dirty="0">
                <a:solidFill>
                  <a:srgbClr val="FF0000"/>
                </a:solidFill>
              </a:rPr>
              <a:t>May 1, 2018. </a:t>
            </a:r>
          </a:p>
          <a:p>
            <a:pPr lvl="1"/>
            <a:endParaRPr lang="en-US" altLang="en-US" sz="1600" dirty="0">
              <a:latin typeface="Book Antiqua" panose="02040602050305030304" pitchFamily="18" charset="0"/>
              <a:ea typeface="Geneva"/>
              <a:cs typeface="Geneva"/>
            </a:endParaRPr>
          </a:p>
        </p:txBody>
      </p:sp>
    </p:spTree>
    <p:extLst>
      <p:ext uri="{BB962C8B-B14F-4D97-AF65-F5344CB8AC3E}">
        <p14:creationId xmlns:p14="http://schemas.microsoft.com/office/powerpoint/2010/main" val="9125686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9"/>
          <p:cNvSpPr/>
          <p:nvPr/>
        </p:nvSpPr>
        <p:spPr>
          <a:xfrm>
            <a:off x="7772400" y="5478508"/>
            <a:ext cx="838200" cy="990110"/>
          </a:xfrm>
          <a:prstGeom prst="flowChartDelay">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5478508"/>
            <a:ext cx="8001000" cy="99011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Delay 3"/>
          <p:cNvSpPr/>
          <p:nvPr/>
        </p:nvSpPr>
        <p:spPr>
          <a:xfrm>
            <a:off x="7750629" y="5573513"/>
            <a:ext cx="766027" cy="8001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1771" y="5573513"/>
            <a:ext cx="8001000" cy="8001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7685315" y="5601435"/>
            <a:ext cx="744256" cy="744256"/>
          </a:xfrm>
          <a:prstGeom prst="rect">
            <a:avLst/>
          </a:prstGeom>
        </p:spPr>
      </p:pic>
      <p:sp>
        <p:nvSpPr>
          <p:cNvPr id="2" name="TextBox 1"/>
          <p:cNvSpPr txBox="1"/>
          <p:nvPr/>
        </p:nvSpPr>
        <p:spPr>
          <a:xfrm>
            <a:off x="324775" y="381000"/>
            <a:ext cx="7732668" cy="553998"/>
          </a:xfrm>
          <a:prstGeom prst="rect">
            <a:avLst/>
          </a:prstGeom>
          <a:noFill/>
        </p:spPr>
        <p:txBody>
          <a:bodyPr wrap="square" rtlCol="0">
            <a:spAutoFit/>
          </a:bodyPr>
          <a:lstStyle/>
          <a:p>
            <a:r>
              <a:rPr lang="en-US" sz="3000" b="1" dirty="0" smtClean="0">
                <a:solidFill>
                  <a:schemeClr val="tx2"/>
                </a:solidFill>
              </a:rPr>
              <a:t>Process &amp; Timeline</a:t>
            </a:r>
            <a:endParaRPr lang="en-US" sz="2000" dirty="0"/>
          </a:p>
        </p:txBody>
      </p:sp>
      <p:sp>
        <p:nvSpPr>
          <p:cNvPr id="9" name="TextBox 8"/>
          <p:cNvSpPr txBox="1"/>
          <p:nvPr/>
        </p:nvSpPr>
        <p:spPr>
          <a:xfrm>
            <a:off x="457200" y="1219201"/>
            <a:ext cx="8534400" cy="4031873"/>
          </a:xfrm>
          <a:prstGeom prst="rect">
            <a:avLst/>
          </a:prstGeom>
          <a:noFill/>
        </p:spPr>
        <p:txBody>
          <a:bodyPr wrap="square" rtlCol="0">
            <a:spAutoFit/>
          </a:bodyPr>
          <a:lstStyle/>
          <a:p>
            <a:pPr lvl="1"/>
            <a:endParaRPr lang="en-US" altLang="en-US" sz="1600" dirty="0" smtClean="0">
              <a:latin typeface="Book Antiqua" panose="02040602050305030304" pitchFamily="18" charset="0"/>
              <a:ea typeface="Geneva"/>
              <a:cs typeface="Geneva"/>
            </a:endParaRPr>
          </a:p>
          <a:p>
            <a:pPr marL="342900" indent="-342900">
              <a:buFont typeface="Arial"/>
              <a:buChar char="•"/>
            </a:pPr>
            <a:r>
              <a:rPr lang="en-US" sz="2000" dirty="0" smtClean="0"/>
              <a:t>OCTOBER </a:t>
            </a:r>
            <a:r>
              <a:rPr lang="en-US" sz="2000" dirty="0"/>
              <a:t>2017:  Taskforce Formed. Reps from all academic departments</a:t>
            </a:r>
            <a:r>
              <a:rPr lang="en-US" sz="2000" dirty="0" smtClean="0"/>
              <a:t>. Met approximately every two week and in sub-groups.</a:t>
            </a:r>
          </a:p>
          <a:p>
            <a:pPr marL="342900" indent="-342900">
              <a:buFont typeface="Arial"/>
              <a:buChar char="•"/>
            </a:pPr>
            <a:endParaRPr lang="en-US" sz="2000" dirty="0"/>
          </a:p>
          <a:p>
            <a:pPr marL="342900" indent="-342900">
              <a:buFont typeface="Arial"/>
              <a:buChar char="•"/>
            </a:pPr>
            <a:r>
              <a:rPr lang="en-US" sz="2000" dirty="0" smtClean="0"/>
              <a:t>NOV-JAN: Examined peer, historical, and institutional financial data.</a:t>
            </a:r>
          </a:p>
          <a:p>
            <a:pPr marL="342900" indent="-342900">
              <a:buFont typeface="Arial"/>
              <a:buChar char="•"/>
            </a:pPr>
            <a:endParaRPr lang="en-US" sz="2000" dirty="0" smtClean="0"/>
          </a:p>
          <a:p>
            <a:pPr marL="342900" indent="-342900">
              <a:buFont typeface="Arial"/>
              <a:buChar char="•"/>
            </a:pPr>
            <a:r>
              <a:rPr lang="en-US" sz="2000" dirty="0" smtClean="0"/>
              <a:t>JAN-FEB 2018: Models are developed by sub-groups with financial information.</a:t>
            </a:r>
          </a:p>
          <a:p>
            <a:pPr marL="342900" indent="-342900">
              <a:buFont typeface="Arial"/>
              <a:buChar char="•"/>
            </a:pPr>
            <a:endParaRPr lang="en-US" sz="2000" dirty="0" smtClean="0"/>
          </a:p>
          <a:p>
            <a:pPr marL="342900" indent="-342900">
              <a:buFont typeface="Arial"/>
              <a:buChar char="•"/>
            </a:pPr>
            <a:r>
              <a:rPr lang="en-US" sz="2000" dirty="0" smtClean="0"/>
              <a:t>MARCH 2018: Models and survey sent to the campus for consideration.</a:t>
            </a:r>
          </a:p>
          <a:p>
            <a:pPr marL="342900" indent="-342900">
              <a:buFont typeface="Arial"/>
              <a:buChar char="•"/>
            </a:pPr>
            <a:endParaRPr lang="en-US" sz="2000" dirty="0"/>
          </a:p>
          <a:p>
            <a:pPr marL="342900" indent="-342900">
              <a:buFont typeface="Arial"/>
              <a:buChar char="•"/>
            </a:pPr>
            <a:r>
              <a:rPr lang="en-US" sz="2000" dirty="0" smtClean="0"/>
              <a:t>APRIL </a:t>
            </a:r>
            <a:r>
              <a:rPr lang="en-US" sz="2000" dirty="0"/>
              <a:t>2018:  Proposal is presented to the Spring Assembly</a:t>
            </a:r>
            <a:r>
              <a:rPr lang="en-US" sz="2000" dirty="0" smtClean="0"/>
              <a:t>.</a:t>
            </a:r>
            <a:endParaRPr lang="en-US" sz="2000" dirty="0"/>
          </a:p>
          <a:p>
            <a:pPr marL="342900" indent="-342900">
              <a:buFont typeface="Arial"/>
              <a:buChar char="•"/>
            </a:pPr>
            <a:endParaRPr lang="en-US" sz="2000" dirty="0"/>
          </a:p>
        </p:txBody>
      </p:sp>
    </p:spTree>
    <p:extLst>
      <p:ext uri="{BB962C8B-B14F-4D97-AF65-F5344CB8AC3E}">
        <p14:creationId xmlns:p14="http://schemas.microsoft.com/office/powerpoint/2010/main" val="14127340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9"/>
          <p:cNvSpPr/>
          <p:nvPr/>
        </p:nvSpPr>
        <p:spPr>
          <a:xfrm>
            <a:off x="7772400" y="5478508"/>
            <a:ext cx="838200" cy="990110"/>
          </a:xfrm>
          <a:prstGeom prst="flowChartDelay">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5478508"/>
            <a:ext cx="8001000" cy="99011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Delay 3"/>
          <p:cNvSpPr/>
          <p:nvPr/>
        </p:nvSpPr>
        <p:spPr>
          <a:xfrm>
            <a:off x="7750629" y="5573513"/>
            <a:ext cx="766027" cy="8001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1771" y="5573513"/>
            <a:ext cx="8001000" cy="8001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7685315" y="5601435"/>
            <a:ext cx="744256" cy="744256"/>
          </a:xfrm>
          <a:prstGeom prst="rect">
            <a:avLst/>
          </a:prstGeom>
        </p:spPr>
      </p:pic>
      <p:sp>
        <p:nvSpPr>
          <p:cNvPr id="2" name="TextBox 1"/>
          <p:cNvSpPr txBox="1"/>
          <p:nvPr/>
        </p:nvSpPr>
        <p:spPr>
          <a:xfrm>
            <a:off x="304800" y="381000"/>
            <a:ext cx="7732668" cy="553998"/>
          </a:xfrm>
          <a:prstGeom prst="rect">
            <a:avLst/>
          </a:prstGeom>
          <a:noFill/>
        </p:spPr>
        <p:txBody>
          <a:bodyPr wrap="square" rtlCol="0">
            <a:spAutoFit/>
          </a:bodyPr>
          <a:lstStyle/>
          <a:p>
            <a:r>
              <a:rPr lang="en-US" sz="3000" b="1" dirty="0" smtClean="0">
                <a:solidFill>
                  <a:schemeClr val="tx2"/>
                </a:solidFill>
              </a:rPr>
              <a:t>Benefits of Restructuring</a:t>
            </a:r>
            <a:endParaRPr lang="en-US" sz="3000" b="1" dirty="0" smtClean="0">
              <a:solidFill>
                <a:schemeClr val="tx2"/>
              </a:solidFill>
            </a:endParaRPr>
          </a:p>
        </p:txBody>
      </p:sp>
      <p:sp>
        <p:nvSpPr>
          <p:cNvPr id="9" name="TextBox 8"/>
          <p:cNvSpPr txBox="1"/>
          <p:nvPr/>
        </p:nvSpPr>
        <p:spPr>
          <a:xfrm>
            <a:off x="381000" y="1295400"/>
            <a:ext cx="8077200"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Collaborative opportunities for faculty and students, including new and innovative majors, minors, areas of concentration and degrees.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Highlight Shepherd’s academic strengths, including professional and/or accredited programs.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Reinforce the University’s mission as it relates to the liberal arts and our high-enrolled professional programs.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Branding, marketing and philanthropic opportunities.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Efficiencies will allow for a streamlined committee structure and possible increased compensation for chairs and </a:t>
            </a:r>
            <a:endParaRPr lang="en-US" sz="2000" dirty="0"/>
          </a:p>
          <a:p>
            <a:endParaRPr lang="en-US" sz="2000" dirty="0"/>
          </a:p>
          <a:p>
            <a:endParaRPr lang="en-US" sz="2000" dirty="0" smtClean="0"/>
          </a:p>
          <a:p>
            <a:endParaRPr lang="en-US" sz="2000" dirty="0" smtClean="0"/>
          </a:p>
        </p:txBody>
      </p:sp>
    </p:spTree>
    <p:extLst>
      <p:ext uri="{BB962C8B-B14F-4D97-AF65-F5344CB8AC3E}">
        <p14:creationId xmlns:p14="http://schemas.microsoft.com/office/powerpoint/2010/main" val="11133385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9"/>
          <p:cNvSpPr/>
          <p:nvPr/>
        </p:nvSpPr>
        <p:spPr>
          <a:xfrm>
            <a:off x="7772400" y="5478508"/>
            <a:ext cx="838200" cy="990110"/>
          </a:xfrm>
          <a:prstGeom prst="flowChartDelay">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5478508"/>
            <a:ext cx="8001000" cy="99011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Delay 3"/>
          <p:cNvSpPr/>
          <p:nvPr/>
        </p:nvSpPr>
        <p:spPr>
          <a:xfrm>
            <a:off x="7750629" y="5573513"/>
            <a:ext cx="766027" cy="8001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1771" y="5573513"/>
            <a:ext cx="8001000" cy="8001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7685315" y="5601435"/>
            <a:ext cx="744256" cy="744256"/>
          </a:xfrm>
          <a:prstGeom prst="rect">
            <a:avLst/>
          </a:prstGeom>
        </p:spPr>
      </p:pic>
      <p:sp>
        <p:nvSpPr>
          <p:cNvPr id="2" name="TextBox 1"/>
          <p:cNvSpPr txBox="1"/>
          <p:nvPr/>
        </p:nvSpPr>
        <p:spPr>
          <a:xfrm>
            <a:off x="304800" y="381000"/>
            <a:ext cx="7732668" cy="553998"/>
          </a:xfrm>
          <a:prstGeom prst="rect">
            <a:avLst/>
          </a:prstGeom>
          <a:noFill/>
        </p:spPr>
        <p:txBody>
          <a:bodyPr wrap="square" rtlCol="0">
            <a:spAutoFit/>
          </a:bodyPr>
          <a:lstStyle/>
          <a:p>
            <a:r>
              <a:rPr lang="en-US" sz="3000" b="1" dirty="0" smtClean="0">
                <a:solidFill>
                  <a:schemeClr val="tx2"/>
                </a:solidFill>
              </a:rPr>
              <a:t>MODEL 1:  Highlights</a:t>
            </a:r>
            <a:endParaRPr lang="en-US" sz="3000" b="1" dirty="0" smtClean="0">
              <a:solidFill>
                <a:schemeClr val="tx2"/>
              </a:solidFill>
            </a:endParaRPr>
          </a:p>
        </p:txBody>
      </p:sp>
      <p:sp>
        <p:nvSpPr>
          <p:cNvPr id="9" name="TextBox 8"/>
          <p:cNvSpPr txBox="1"/>
          <p:nvPr/>
        </p:nvSpPr>
        <p:spPr>
          <a:xfrm>
            <a:off x="381000" y="1295400"/>
            <a:ext cx="8077200"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College of Arts &amp; Sciences </a:t>
            </a:r>
          </a:p>
          <a:p>
            <a:pPr marL="285750" indent="-285750">
              <a:buFont typeface="Arial" panose="020B0604020202020204" pitchFamily="34" charset="0"/>
              <a:buChar char="•"/>
            </a:pPr>
            <a:r>
              <a:rPr lang="en-US" sz="2000" dirty="0" smtClean="0"/>
              <a:t>College of Business and Center for Regional Innovation</a:t>
            </a:r>
          </a:p>
          <a:p>
            <a:pPr marL="285750" indent="-285750">
              <a:buFont typeface="Arial" panose="020B0604020202020204" pitchFamily="34" charset="0"/>
              <a:buChar char="•"/>
            </a:pPr>
            <a:r>
              <a:rPr lang="en-US" sz="2000" dirty="0" smtClean="0"/>
              <a:t>College of Graduate and Professional Studies with two schools:  Education &amp; Social Work • Nursing, Health and Sport Science.</a:t>
            </a:r>
          </a:p>
          <a:p>
            <a:pPr marL="285750" indent="-285750">
              <a:buFont typeface="Arial" panose="020B0604020202020204" pitchFamily="34" charset="0"/>
              <a:buChar char="•"/>
            </a:pPr>
            <a:r>
              <a:rPr lang="en-US" sz="2000" dirty="0" smtClean="0"/>
              <a:t>CTL (includes the library)</a:t>
            </a:r>
          </a:p>
          <a:p>
            <a:endParaRPr lang="en-US" sz="2000" dirty="0"/>
          </a:p>
          <a:p>
            <a:endParaRPr lang="en-US" sz="2000" dirty="0" smtClean="0"/>
          </a:p>
          <a:p>
            <a:endParaRPr lang="en-US" sz="2000" dirty="0" smtClean="0"/>
          </a:p>
        </p:txBody>
      </p:sp>
    </p:spTree>
    <p:extLst>
      <p:ext uri="{BB962C8B-B14F-4D97-AF65-F5344CB8AC3E}">
        <p14:creationId xmlns:p14="http://schemas.microsoft.com/office/powerpoint/2010/main" val="28640181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9"/>
          <p:cNvSpPr/>
          <p:nvPr/>
        </p:nvSpPr>
        <p:spPr>
          <a:xfrm>
            <a:off x="7772400" y="5478508"/>
            <a:ext cx="838200" cy="990110"/>
          </a:xfrm>
          <a:prstGeom prst="flowChartDelay">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5478508"/>
            <a:ext cx="8001000" cy="99011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Delay 3"/>
          <p:cNvSpPr/>
          <p:nvPr/>
        </p:nvSpPr>
        <p:spPr>
          <a:xfrm>
            <a:off x="7750629" y="5573513"/>
            <a:ext cx="766027" cy="8001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1771" y="5573513"/>
            <a:ext cx="8001000" cy="8001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7685315" y="5601435"/>
            <a:ext cx="744256" cy="744256"/>
          </a:xfrm>
          <a:prstGeom prst="rect">
            <a:avLst/>
          </a:prstGeom>
        </p:spPr>
      </p:pic>
      <p:sp>
        <p:nvSpPr>
          <p:cNvPr id="2" name="TextBox 1"/>
          <p:cNvSpPr txBox="1"/>
          <p:nvPr/>
        </p:nvSpPr>
        <p:spPr>
          <a:xfrm>
            <a:off x="304800" y="381000"/>
            <a:ext cx="7732668" cy="553998"/>
          </a:xfrm>
          <a:prstGeom prst="rect">
            <a:avLst/>
          </a:prstGeom>
          <a:noFill/>
        </p:spPr>
        <p:txBody>
          <a:bodyPr wrap="square" rtlCol="0">
            <a:spAutoFit/>
          </a:bodyPr>
          <a:lstStyle/>
          <a:p>
            <a:r>
              <a:rPr lang="en-US" sz="3000" b="1" dirty="0" smtClean="0">
                <a:solidFill>
                  <a:schemeClr val="tx2"/>
                </a:solidFill>
              </a:rPr>
              <a:t>MODEL 2:  Highlights</a:t>
            </a:r>
            <a:endParaRPr lang="en-US" sz="3000" b="1" dirty="0" smtClean="0">
              <a:solidFill>
                <a:schemeClr val="tx2"/>
              </a:solidFill>
            </a:endParaRPr>
          </a:p>
        </p:txBody>
      </p:sp>
      <p:sp>
        <p:nvSpPr>
          <p:cNvPr id="9" name="TextBox 8"/>
          <p:cNvSpPr txBox="1"/>
          <p:nvPr/>
        </p:nvSpPr>
        <p:spPr>
          <a:xfrm>
            <a:off x="381000" y="1295400"/>
            <a:ext cx="8077200"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College of Arts and Sciences with four schools.  </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College of Professional Studies with three schools.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CTL (includes the Library).</a:t>
            </a:r>
          </a:p>
          <a:p>
            <a:pPr marL="285750" indent="-285750">
              <a:buFont typeface="Arial" panose="020B0604020202020204" pitchFamily="34" charset="0"/>
              <a:buChar char="•"/>
            </a:pPr>
            <a:endParaRPr lang="en-US" sz="2000" dirty="0" smtClean="0"/>
          </a:p>
          <a:p>
            <a:endParaRPr lang="en-US" sz="2000" dirty="0" smtClean="0"/>
          </a:p>
        </p:txBody>
      </p:sp>
    </p:spTree>
    <p:extLst>
      <p:ext uri="{BB962C8B-B14F-4D97-AF65-F5344CB8AC3E}">
        <p14:creationId xmlns:p14="http://schemas.microsoft.com/office/powerpoint/2010/main" val="11573964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9"/>
          <p:cNvSpPr/>
          <p:nvPr/>
        </p:nvSpPr>
        <p:spPr>
          <a:xfrm>
            <a:off x="7772400" y="5478508"/>
            <a:ext cx="838200" cy="990110"/>
          </a:xfrm>
          <a:prstGeom prst="flowChartDelay">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5478508"/>
            <a:ext cx="8001000" cy="99011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Delay 3"/>
          <p:cNvSpPr/>
          <p:nvPr/>
        </p:nvSpPr>
        <p:spPr>
          <a:xfrm>
            <a:off x="7750629" y="5573513"/>
            <a:ext cx="766027" cy="8001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1771" y="5573513"/>
            <a:ext cx="8001000" cy="8001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7685315" y="5601435"/>
            <a:ext cx="744256" cy="744256"/>
          </a:xfrm>
          <a:prstGeom prst="rect">
            <a:avLst/>
          </a:prstGeom>
        </p:spPr>
      </p:pic>
      <p:sp>
        <p:nvSpPr>
          <p:cNvPr id="2" name="TextBox 1"/>
          <p:cNvSpPr txBox="1"/>
          <p:nvPr/>
        </p:nvSpPr>
        <p:spPr>
          <a:xfrm>
            <a:off x="304800" y="381000"/>
            <a:ext cx="7732668" cy="553998"/>
          </a:xfrm>
          <a:prstGeom prst="rect">
            <a:avLst/>
          </a:prstGeom>
          <a:noFill/>
        </p:spPr>
        <p:txBody>
          <a:bodyPr wrap="square" rtlCol="0">
            <a:spAutoFit/>
          </a:bodyPr>
          <a:lstStyle/>
          <a:p>
            <a:r>
              <a:rPr lang="en-US" sz="3000" b="1" dirty="0" smtClean="0">
                <a:solidFill>
                  <a:schemeClr val="tx2"/>
                </a:solidFill>
              </a:rPr>
              <a:t>MODEL 3:  Highlights</a:t>
            </a:r>
            <a:endParaRPr lang="en-US" sz="3000" b="1" dirty="0" smtClean="0">
              <a:solidFill>
                <a:schemeClr val="tx2"/>
              </a:solidFill>
            </a:endParaRPr>
          </a:p>
        </p:txBody>
      </p:sp>
      <p:sp>
        <p:nvSpPr>
          <p:cNvPr id="9" name="TextBox 8"/>
          <p:cNvSpPr txBox="1"/>
          <p:nvPr/>
        </p:nvSpPr>
        <p:spPr>
          <a:xfrm>
            <a:off x="381000" y="1295400"/>
            <a:ext cx="8610600"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College of Arts, Humanities and Education with a School of Education, and School of Visual and Performing Arts, and 3 departments.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College of Business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College of Nursing, Health and Sport Science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College of Science, Engineering and Mathematics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College of Social and Behavioral Sciences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College of Graduate Studies and Continuing Education</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Center for Teaching and Learning (includes the library) </a:t>
            </a:r>
          </a:p>
          <a:p>
            <a:endParaRPr lang="en-US" sz="2000" dirty="0" smtClean="0"/>
          </a:p>
        </p:txBody>
      </p:sp>
    </p:spTree>
    <p:extLst>
      <p:ext uri="{BB962C8B-B14F-4D97-AF65-F5344CB8AC3E}">
        <p14:creationId xmlns:p14="http://schemas.microsoft.com/office/powerpoint/2010/main" val="23898302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9"/>
          <p:cNvSpPr/>
          <p:nvPr/>
        </p:nvSpPr>
        <p:spPr>
          <a:xfrm>
            <a:off x="7772400" y="5478508"/>
            <a:ext cx="838200" cy="990110"/>
          </a:xfrm>
          <a:prstGeom prst="flowChartDelay">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5478508"/>
            <a:ext cx="8001000" cy="99011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Delay 3"/>
          <p:cNvSpPr/>
          <p:nvPr/>
        </p:nvSpPr>
        <p:spPr>
          <a:xfrm>
            <a:off x="7750629" y="5573513"/>
            <a:ext cx="766027" cy="8001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1771" y="5573513"/>
            <a:ext cx="8001000" cy="8001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7685315" y="5601435"/>
            <a:ext cx="744256" cy="744256"/>
          </a:xfrm>
          <a:prstGeom prst="rect">
            <a:avLst/>
          </a:prstGeom>
        </p:spPr>
      </p:pic>
      <p:sp>
        <p:nvSpPr>
          <p:cNvPr id="2" name="TextBox 1"/>
          <p:cNvSpPr txBox="1"/>
          <p:nvPr/>
        </p:nvSpPr>
        <p:spPr>
          <a:xfrm>
            <a:off x="324775" y="381000"/>
            <a:ext cx="7732668" cy="553998"/>
          </a:xfrm>
          <a:prstGeom prst="rect">
            <a:avLst/>
          </a:prstGeom>
          <a:noFill/>
        </p:spPr>
        <p:txBody>
          <a:bodyPr wrap="square" rtlCol="0">
            <a:spAutoFit/>
          </a:bodyPr>
          <a:lstStyle/>
          <a:p>
            <a:r>
              <a:rPr lang="en-US" sz="3000" b="1" dirty="0" smtClean="0">
                <a:solidFill>
                  <a:schemeClr val="tx2"/>
                </a:solidFill>
              </a:rPr>
              <a:t>Implementation </a:t>
            </a:r>
            <a:r>
              <a:rPr lang="en-US" sz="3000" b="1" dirty="0" smtClean="0">
                <a:solidFill>
                  <a:schemeClr val="tx2"/>
                </a:solidFill>
              </a:rPr>
              <a:t>Considerations</a:t>
            </a:r>
            <a:endParaRPr lang="en-US" sz="2000" dirty="0"/>
          </a:p>
        </p:txBody>
      </p:sp>
      <p:sp>
        <p:nvSpPr>
          <p:cNvPr id="9" name="TextBox 8"/>
          <p:cNvSpPr txBox="1"/>
          <p:nvPr/>
        </p:nvSpPr>
        <p:spPr>
          <a:xfrm>
            <a:off x="533400" y="1295400"/>
            <a:ext cx="7848600"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Policies: updates to bylaws and the Constitution</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Committee Structure/Representation</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Release Time and Workload</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Position descriptions and responsibilities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Budgets (ORGs and access) and P-card authority/signatures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P &amp; T and Annual Evaluation considerations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Branding (signage, letterhead, business cards, web pages)</a:t>
            </a:r>
            <a:endParaRPr lang="en-US" sz="2000" dirty="0"/>
          </a:p>
        </p:txBody>
      </p:sp>
    </p:spTree>
    <p:extLst>
      <p:ext uri="{BB962C8B-B14F-4D97-AF65-F5344CB8AC3E}">
        <p14:creationId xmlns:p14="http://schemas.microsoft.com/office/powerpoint/2010/main" val="1506046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9"/>
          <p:cNvSpPr/>
          <p:nvPr/>
        </p:nvSpPr>
        <p:spPr>
          <a:xfrm>
            <a:off x="7772400" y="5478508"/>
            <a:ext cx="838200" cy="990110"/>
          </a:xfrm>
          <a:prstGeom prst="flowChartDelay">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5478508"/>
            <a:ext cx="8001000" cy="99011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Delay 3"/>
          <p:cNvSpPr/>
          <p:nvPr/>
        </p:nvSpPr>
        <p:spPr>
          <a:xfrm>
            <a:off x="7750629" y="5573513"/>
            <a:ext cx="766027" cy="8001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1771" y="5573513"/>
            <a:ext cx="8001000" cy="8001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7685315" y="5601435"/>
            <a:ext cx="744256" cy="744256"/>
          </a:xfrm>
          <a:prstGeom prst="rect">
            <a:avLst/>
          </a:prstGeom>
        </p:spPr>
      </p:pic>
      <p:sp>
        <p:nvSpPr>
          <p:cNvPr id="2" name="TextBox 1"/>
          <p:cNvSpPr txBox="1"/>
          <p:nvPr/>
        </p:nvSpPr>
        <p:spPr>
          <a:xfrm>
            <a:off x="304800" y="381000"/>
            <a:ext cx="7732668" cy="553998"/>
          </a:xfrm>
          <a:prstGeom prst="rect">
            <a:avLst/>
          </a:prstGeom>
          <a:noFill/>
        </p:spPr>
        <p:txBody>
          <a:bodyPr wrap="square" rtlCol="0">
            <a:spAutoFit/>
          </a:bodyPr>
          <a:lstStyle/>
          <a:p>
            <a:r>
              <a:rPr lang="en-US" sz="3000" b="1" dirty="0" smtClean="0">
                <a:solidFill>
                  <a:schemeClr val="tx2"/>
                </a:solidFill>
              </a:rPr>
              <a:t>Be a part of the process!</a:t>
            </a:r>
            <a:endParaRPr lang="en-US" sz="2000" dirty="0"/>
          </a:p>
        </p:txBody>
      </p:sp>
      <p:sp>
        <p:nvSpPr>
          <p:cNvPr id="9" name="TextBox 8"/>
          <p:cNvSpPr txBox="1"/>
          <p:nvPr/>
        </p:nvSpPr>
        <p:spPr>
          <a:xfrm>
            <a:off x="609600" y="1219200"/>
            <a:ext cx="7848600"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Fill out the </a:t>
            </a:r>
            <a:r>
              <a:rPr lang="en-US" sz="2000" dirty="0" smtClean="0">
                <a:hlinkClick r:id="rId3"/>
              </a:rPr>
              <a:t>survey</a:t>
            </a:r>
            <a:r>
              <a:rPr lang="en-US" sz="2000" dirty="0" smtClean="0"/>
              <a:t>.</a:t>
            </a:r>
            <a:endParaRPr lang="en-US" sz="2000" dirty="0" smtClean="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Support each other as we move through the implementation phase</a:t>
            </a:r>
            <a:r>
              <a:rPr lang="en-US" sz="2000" dirty="0" smtClean="0"/>
              <a:t>. </a:t>
            </a:r>
          </a:p>
          <a:p>
            <a:r>
              <a:rPr lang="en-US" sz="2000" dirty="0" smtClean="0"/>
              <a:t> </a:t>
            </a:r>
          </a:p>
          <a:p>
            <a:pPr marL="285750" indent="-285750">
              <a:buFont typeface="Arial" panose="020B0604020202020204" pitchFamily="34" charset="0"/>
              <a:buChar char="•"/>
            </a:pPr>
            <a:r>
              <a:rPr lang="en-US" sz="2000" dirty="0" smtClean="0"/>
              <a:t>Imagine the possibilities!</a:t>
            </a:r>
            <a:endParaRPr lang="en-US" sz="2000" dirty="0" smtClean="0"/>
          </a:p>
          <a:p>
            <a:endParaRPr lang="en-US" sz="2000" dirty="0" smtClean="0"/>
          </a:p>
          <a:p>
            <a:endParaRPr lang="en-US" sz="2000" dirty="0" smtClean="0"/>
          </a:p>
          <a:p>
            <a:pPr marL="285750" indent="-28575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696414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1805</TotalTime>
  <Words>899</Words>
  <Application>Microsoft Macintosh PowerPoint</Application>
  <PresentationFormat>On-screen Show (4:3)</PresentationFormat>
  <Paragraphs>111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Shepherd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Nelson</dc:creator>
  <cp:lastModifiedBy>Scott Beard</cp:lastModifiedBy>
  <cp:revision>127</cp:revision>
  <cp:lastPrinted>2017-07-25T12:50:22Z</cp:lastPrinted>
  <dcterms:created xsi:type="dcterms:W3CDTF">2017-03-22T13:09:14Z</dcterms:created>
  <dcterms:modified xsi:type="dcterms:W3CDTF">2018-03-26T13:46:09Z</dcterms:modified>
</cp:coreProperties>
</file>