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44" r:id="rId1"/>
  </p:sldMasterIdLst>
  <p:notesMasterIdLst>
    <p:notesMasterId r:id="rId18"/>
  </p:notesMasterIdLst>
  <p:sldIdLst>
    <p:sldId id="256" r:id="rId2"/>
    <p:sldId id="257" r:id="rId3"/>
    <p:sldId id="281" r:id="rId4"/>
    <p:sldId id="282" r:id="rId5"/>
    <p:sldId id="280" r:id="rId6"/>
    <p:sldId id="283" r:id="rId7"/>
    <p:sldId id="276" r:id="rId8"/>
    <p:sldId id="278" r:id="rId9"/>
    <p:sldId id="275" r:id="rId10"/>
    <p:sldId id="271" r:id="rId11"/>
    <p:sldId id="284" r:id="rId12"/>
    <p:sldId id="285" r:id="rId13"/>
    <p:sldId id="286" r:id="rId14"/>
    <p:sldId id="287" r:id="rId15"/>
    <p:sldId id="288" r:id="rId16"/>
    <p:sldId id="28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565" autoAdjust="0"/>
  </p:normalViewPr>
  <p:slideViewPr>
    <p:cSldViewPr>
      <p:cViewPr>
        <p:scale>
          <a:sx n="80" d="100"/>
          <a:sy n="80" d="100"/>
        </p:scale>
        <p:origin x="-1037" y="2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015463-C56F-0844-8EC5-5F816E536D2E}" type="datetimeFigureOut">
              <a:rPr lang="en-US" smtClean="0"/>
              <a:pPr/>
              <a:t>10/9/2018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D2569D-545F-8F40-9FDB-3AD1BAA86152}" type="slidenum">
              <a:rPr lang="en-US" smtClean="0"/>
              <a:pPr/>
              <a:t>‹#›</a:t>
            </a:fld>
            <a:endParaRPr lang="en-US" dirty="0"/>
          </a:p>
        </p:txBody>
      </p:sp>
    </p:spTree>
    <p:extLst>
      <p:ext uri="{BB962C8B-B14F-4D97-AF65-F5344CB8AC3E}">
        <p14:creationId xmlns:p14="http://schemas.microsoft.com/office/powerpoint/2010/main" val="2334318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smtClean="0">
                <a:ea typeface="ＭＳ Ｐゴシック" charset="-128"/>
                <a:cs typeface="ＭＳ Ｐゴシック" charset="-128"/>
              </a:rPr>
              <a:t>Hi class. I hope everyone is well. Are there any questions about anything we have discussed so far? </a:t>
            </a:r>
          </a:p>
          <a:p>
            <a:pPr eaLnBrk="1" hangingPunct="1">
              <a:spcBef>
                <a:spcPct val="0"/>
              </a:spcBef>
            </a:pPr>
            <a:r>
              <a:rPr lang="en-US" dirty="0" smtClean="0">
                <a:ea typeface="ＭＳ Ｐゴシック" charset="-128"/>
                <a:cs typeface="ＭＳ Ｐゴシック" charset="-128"/>
              </a:rPr>
              <a:t> </a:t>
            </a:r>
          </a:p>
          <a:p>
            <a:pPr eaLnBrk="1" hangingPunct="1">
              <a:spcBef>
                <a:spcPct val="0"/>
              </a:spcBef>
            </a:pPr>
            <a:endParaRPr lang="en-US" dirty="0" smtClean="0">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60D2569D-545F-8F40-9FDB-3AD1BAA86152}"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Studying effectively means</a:t>
            </a:r>
            <a:r>
              <a:rPr lang="en-US" baseline="0" dirty="0" smtClean="0"/>
              <a:t> that you need to consider the time of day or night when you study best, where you can study with the least distractions, and how to actually learn while you study. Strategies to get the most benefit from studying include:</a:t>
            </a:r>
          </a:p>
          <a:p>
            <a:pPr marL="171450" indent="-171450">
              <a:buFontTx/>
              <a:buChar char="-"/>
            </a:pPr>
            <a:r>
              <a:rPr lang="en-US" baseline="0" dirty="0" smtClean="0"/>
              <a:t>Find your space. Use the same study area regularly.</a:t>
            </a:r>
          </a:p>
          <a:p>
            <a:pPr marL="171450" indent="-171450">
              <a:buFontTx/>
              <a:buChar char="-"/>
            </a:pPr>
            <a:r>
              <a:rPr lang="en-US" baseline="0" dirty="0" smtClean="0"/>
              <a:t>Stick to a study routine.</a:t>
            </a:r>
          </a:p>
          <a:p>
            <a:pPr marL="171450" indent="-171450">
              <a:buFontTx/>
              <a:buChar char="-"/>
            </a:pPr>
            <a:r>
              <a:rPr lang="en-US" baseline="0" dirty="0" smtClean="0"/>
              <a:t>Break down large tasks.</a:t>
            </a:r>
          </a:p>
          <a:p>
            <a:pPr marL="171450" indent="-171450">
              <a:buFontTx/>
              <a:buChar char="-"/>
            </a:pPr>
            <a:r>
              <a:rPr lang="en-US" baseline="0" dirty="0" smtClean="0"/>
              <a:t>Set realistic goals. Assess how long it takes you to a task, and schedule your time accordingly.</a:t>
            </a:r>
          </a:p>
          <a:p>
            <a:pPr marL="171450" indent="-171450">
              <a:buFontTx/>
              <a:buChar char="-"/>
            </a:pPr>
            <a:r>
              <a:rPr lang="en-US" baseline="0" dirty="0" smtClean="0"/>
              <a:t>Review when the material is fresh.</a:t>
            </a:r>
          </a:p>
          <a:p>
            <a:pPr marL="171450" indent="-171450">
              <a:buFontTx/>
              <a:buChar char="-"/>
            </a:pPr>
            <a:r>
              <a:rPr lang="en-US" baseline="0" dirty="0" smtClean="0"/>
              <a:t>Know your best times to study, and routinely assess your attention level.</a:t>
            </a:r>
          </a:p>
          <a:p>
            <a:pPr marL="171450" indent="-171450">
              <a:buFontTx/>
              <a:buChar char="-"/>
            </a:pPr>
            <a:r>
              <a:rPr lang="en-US" baseline="0" dirty="0" smtClean="0"/>
              <a:t>Study difficult or boring subjects first. The exception to this is if you are having trouble getting started, in which case it might be easier to start with you favorite subject.</a:t>
            </a:r>
          </a:p>
          <a:p>
            <a:pPr marL="171450" indent="-171450">
              <a:buFontTx/>
              <a:buChar char="-"/>
            </a:pPr>
            <a:r>
              <a:rPr lang="en-US" baseline="0" dirty="0" smtClean="0"/>
              <a:t>Divide study time into fifty-minute blocks, and take breaks in between.</a:t>
            </a:r>
          </a:p>
          <a:p>
            <a:pPr marL="171450" indent="-171450">
              <a:buFontTx/>
              <a:buChar char="-"/>
            </a:pPr>
            <a:r>
              <a:rPr lang="en-US" baseline="0" dirty="0" smtClean="0"/>
              <a:t>Script your study sessions. Create a plan for your study time, and follow it.</a:t>
            </a:r>
          </a:p>
          <a:p>
            <a:pPr marL="171450" indent="-171450">
              <a:buFontTx/>
              <a:buChar char="-"/>
            </a:pPr>
            <a:r>
              <a:rPr lang="en-US" baseline="0" dirty="0" smtClean="0"/>
              <a:t>Avoid multitasking. Research has shown that you study more effectively if you focus on one thing at a time.</a:t>
            </a:r>
          </a:p>
          <a:p>
            <a:pPr marL="171450" indent="-171450">
              <a:buFontTx/>
              <a:buChar char="-"/>
            </a:pPr>
            <a:r>
              <a:rPr lang="en-US" baseline="0" dirty="0" smtClean="0"/>
              <a:t>Limit distractions.</a:t>
            </a:r>
          </a:p>
          <a:p>
            <a:pPr marL="171450" indent="-171450">
              <a:buFontTx/>
              <a:buChar char="-"/>
            </a:pPr>
            <a:r>
              <a:rPr lang="en-US" baseline="0" dirty="0" smtClean="0"/>
              <a:t>Let others help. Find an accountability partner to keep you on track.</a:t>
            </a:r>
          </a:p>
          <a:p>
            <a:pPr marL="171450" indent="-171450">
              <a:buFontTx/>
              <a:buChar char="-"/>
            </a:pPr>
            <a:r>
              <a:rPr lang="en-US" baseline="0" dirty="0" smtClean="0"/>
              <a:t>Be flexible. Build in extra time for unexpected interruptions.</a:t>
            </a:r>
          </a:p>
          <a:p>
            <a:pPr marL="171450" indent="-171450">
              <a:buFontTx/>
              <a:buChar char="-"/>
            </a:pPr>
            <a:r>
              <a:rPr lang="en-US" baseline="0" dirty="0" smtClean="0"/>
              <a:t>Reward yourself. Use larger rewards when you finish larger tasks.</a:t>
            </a:r>
            <a:endParaRPr lang="en-US" dirty="0"/>
          </a:p>
        </p:txBody>
      </p:sp>
      <p:sp>
        <p:nvSpPr>
          <p:cNvPr id="4" name="Slide Number Placeholder 3"/>
          <p:cNvSpPr>
            <a:spLocks noGrp="1"/>
          </p:cNvSpPr>
          <p:nvPr>
            <p:ph type="sldNum" sz="quarter" idx="10"/>
          </p:nvPr>
        </p:nvSpPr>
        <p:spPr/>
        <p:txBody>
          <a:bodyPr/>
          <a:lstStyle/>
          <a:p>
            <a:fld id="{60D2569D-545F-8F40-9FDB-3AD1BAA86152}" type="slidenum">
              <a:rPr lang="en-US" smtClean="0"/>
              <a:pPr/>
              <a:t>10</a:t>
            </a:fld>
            <a:endParaRPr lang="en-US" dirty="0"/>
          </a:p>
        </p:txBody>
      </p:sp>
    </p:spTree>
    <p:extLst>
      <p:ext uri="{BB962C8B-B14F-4D97-AF65-F5344CB8AC3E}">
        <p14:creationId xmlns:p14="http://schemas.microsoft.com/office/powerpoint/2010/main" val="4256476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a typeface="ＭＳ Ｐゴシック" charset="-128"/>
                <a:cs typeface="ＭＳ Ｐゴシック" charset="-128"/>
              </a:rPr>
              <a:t>It is important to keep the syllabus for your classes in a safe place.  Once the professor distributes a syllabus, it becomes your responsibility to follow the course requirements with few or no reminders. Each week, do your assigned reading and review notes and summaries.</a:t>
            </a:r>
          </a:p>
          <a:p>
            <a:endParaRPr lang="en-US" dirty="0"/>
          </a:p>
        </p:txBody>
      </p:sp>
      <p:sp>
        <p:nvSpPr>
          <p:cNvPr id="4" name="Slide Number Placeholder 3"/>
          <p:cNvSpPr>
            <a:spLocks noGrp="1"/>
          </p:cNvSpPr>
          <p:nvPr>
            <p:ph type="sldNum" sz="quarter" idx="10"/>
          </p:nvPr>
        </p:nvSpPr>
        <p:spPr/>
        <p:txBody>
          <a:bodyPr/>
          <a:lstStyle/>
          <a:p>
            <a:fld id="{90E4A21B-8837-BF4B-B225-4560E7E12CD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dirty="0" smtClean="0">
                <a:latin typeface="Times New Roman" charset="0"/>
                <a:ea typeface="ＭＳ Ｐゴシック" charset="-128"/>
                <a:cs typeface="ＭＳ Ｐゴシック" charset="-128"/>
              </a:rPr>
              <a:t>Have you noticed that some people are reluctant to sit in the front of the room? Sitting in front can help you hear better, minimize distractions, and see better as well. It is more important to sit where you can get the most out of class for your learning style than to sit with friends. </a:t>
            </a:r>
          </a:p>
          <a:p>
            <a:pPr>
              <a:spcBef>
                <a:spcPct val="0"/>
              </a:spcBef>
            </a:pPr>
            <a:endParaRPr lang="en-US" dirty="0" smtClean="0">
              <a:latin typeface="Times New Roman" charset="0"/>
              <a:ea typeface="ＭＳ Ｐゴシック" charset="-128"/>
              <a:cs typeface="ＭＳ Ｐゴシック" charset="-128"/>
            </a:endParaRPr>
          </a:p>
          <a:p>
            <a:pPr>
              <a:spcBef>
                <a:spcPct val="0"/>
              </a:spcBef>
            </a:pPr>
            <a:r>
              <a:rPr lang="en-US" dirty="0" smtClean="0">
                <a:ea typeface="ＭＳ Ｐゴシック" charset="-128"/>
                <a:cs typeface="ＭＳ Ｐゴシック" charset="-128"/>
              </a:rPr>
              <a:t>Always ask questions;</a:t>
            </a:r>
            <a:r>
              <a:rPr lang="en-US" dirty="0" smtClean="0">
                <a:solidFill>
                  <a:srgbClr val="FF0000"/>
                </a:solidFill>
                <a:ea typeface="ＭＳ Ｐゴシック" charset="-128"/>
                <a:cs typeface="ＭＳ Ｐゴシック" charset="-128"/>
              </a:rPr>
              <a:t> it is very likely </a:t>
            </a:r>
            <a:r>
              <a:rPr lang="en-US" dirty="0" smtClean="0">
                <a:ea typeface="ＭＳ Ｐゴシック" charset="-128"/>
                <a:cs typeface="ＭＳ Ｐゴシック" charset="-128"/>
              </a:rPr>
              <a:t>that if you do not understand something others will also be confused. They will be glad you had the courage to speak up.</a:t>
            </a:r>
          </a:p>
          <a:p>
            <a:pPr>
              <a:spcBef>
                <a:spcPct val="0"/>
              </a:spcBef>
            </a:pPr>
            <a:endParaRPr lang="en-US" dirty="0" smtClean="0">
              <a:ea typeface="ＭＳ Ｐゴシック" charset="-128"/>
              <a:cs typeface="ＭＳ Ｐゴシック" charset="-128"/>
            </a:endParaRPr>
          </a:p>
          <a:p>
            <a:pPr>
              <a:spcBef>
                <a:spcPct val="0"/>
              </a:spcBef>
            </a:pPr>
            <a:r>
              <a:rPr lang="en-US" dirty="0" smtClean="0">
                <a:ea typeface="ＭＳ Ｐゴシック" charset="-128"/>
                <a:cs typeface="ＭＳ Ｐゴシック" charset="-128"/>
              </a:rPr>
              <a:t>When called on to answer a question, answer as best you can. Be honest if you do not know  Do not try to show off and monopolize class time with extra material, neither your classmates nor instructor will appreciate it. </a:t>
            </a:r>
          </a:p>
          <a:p>
            <a:endParaRPr lang="en-US" dirty="0"/>
          </a:p>
        </p:txBody>
      </p:sp>
      <p:sp>
        <p:nvSpPr>
          <p:cNvPr id="4" name="Slide Number Placeholder 3"/>
          <p:cNvSpPr>
            <a:spLocks noGrp="1"/>
          </p:cNvSpPr>
          <p:nvPr>
            <p:ph type="sldNum" sz="quarter" idx="10"/>
          </p:nvPr>
        </p:nvSpPr>
        <p:spPr/>
        <p:txBody>
          <a:bodyPr/>
          <a:lstStyle/>
          <a:p>
            <a:fld id="{90E4A21B-8837-BF4B-B225-4560E7E12CD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dirty="0" smtClean="0">
                <a:ea typeface="ＭＳ Ｐゴシック" charset="-128"/>
                <a:cs typeface="ＭＳ Ｐゴシック" charset="-128"/>
              </a:rPr>
              <a:t>You may have some instructors whose lectures are not well</a:t>
            </a:r>
            <a:r>
              <a:rPr lang="en-US" baseline="0" dirty="0" smtClean="0">
                <a:ea typeface="ＭＳ Ｐゴシック" charset="-128"/>
                <a:cs typeface="ＭＳ Ｐゴシック" charset="-128"/>
              </a:rPr>
              <a:t> </a:t>
            </a:r>
            <a:r>
              <a:rPr lang="en-US" dirty="0" smtClean="0">
                <a:ea typeface="ＭＳ Ｐゴシック" charset="-128"/>
                <a:cs typeface="ＭＳ Ｐゴシック" charset="-128"/>
              </a:rPr>
              <a:t>organized. It will be important for you to develop a system to organize the information later into notes that will help you recall what was said. Reviewing and revising your notes as quickly as possible after a lecture will help you study.</a:t>
            </a:r>
          </a:p>
          <a:p>
            <a:pPr>
              <a:spcBef>
                <a:spcPct val="0"/>
              </a:spcBef>
            </a:pPr>
            <a:endParaRPr lang="en-US" dirty="0" smtClean="0">
              <a:ea typeface="ＭＳ Ｐゴシック" charset="-128"/>
              <a:cs typeface="ＭＳ Ｐゴシック" charset="-128"/>
            </a:endParaRPr>
          </a:p>
          <a:p>
            <a:pPr>
              <a:spcBef>
                <a:spcPct val="0"/>
              </a:spcBef>
            </a:pPr>
            <a:r>
              <a:rPr lang="en-US" dirty="0" smtClean="0">
                <a:ea typeface="ＭＳ Ｐゴシック" charset="-128"/>
                <a:cs typeface="ＭＳ Ｐゴシック" charset="-128"/>
              </a:rPr>
              <a:t>Use your own words to summarize information. Summarizing will facilitate active listening and help illustrate what you do not understand so you can ask questions. </a:t>
            </a:r>
          </a:p>
          <a:p>
            <a:endParaRPr lang="en-US" dirty="0"/>
          </a:p>
        </p:txBody>
      </p:sp>
      <p:sp>
        <p:nvSpPr>
          <p:cNvPr id="4" name="Slide Number Placeholder 3"/>
          <p:cNvSpPr>
            <a:spLocks noGrp="1"/>
          </p:cNvSpPr>
          <p:nvPr>
            <p:ph type="sldNum" sz="quarter" idx="10"/>
          </p:nvPr>
        </p:nvSpPr>
        <p:spPr/>
        <p:txBody>
          <a:bodyPr/>
          <a:lstStyle/>
          <a:p>
            <a:fld id="{90E4A21B-8837-BF4B-B225-4560E7E12CD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dirty="0" smtClean="0">
                <a:ea typeface="ＭＳ Ｐゴシック" charset="-128"/>
                <a:cs typeface="ＭＳ Ｐゴシック" charset="-128"/>
              </a:rPr>
              <a:t>Math and science classes can be particularly challenging for many students. The bullets on this slide are important for your success.</a:t>
            </a:r>
          </a:p>
          <a:p>
            <a:pPr>
              <a:spcBef>
                <a:spcPct val="0"/>
              </a:spcBef>
            </a:pPr>
            <a:endParaRPr lang="en-US" dirty="0" smtClean="0">
              <a:ea typeface="ＭＳ Ｐゴシック" charset="-128"/>
              <a:cs typeface="ＭＳ Ｐゴシック" charset="-128"/>
            </a:endParaRPr>
          </a:p>
          <a:p>
            <a:pPr>
              <a:spcBef>
                <a:spcPct val="0"/>
              </a:spcBef>
            </a:pPr>
            <a:r>
              <a:rPr lang="en-US" dirty="0" smtClean="0">
                <a:ea typeface="ＭＳ Ｐゴシック" charset="-128"/>
                <a:cs typeface="ＭＳ Ｐゴシック" charset="-128"/>
              </a:rPr>
              <a:t>We have not yet discussed organizing your notes and keeping them after the course has ended. If you take many science or math courses keeping previous notes can be critical but keeping notes from social science classes may also be helpful for understanding the relationship between complex concepts.</a:t>
            </a:r>
          </a:p>
          <a:p>
            <a:pPr>
              <a:spcBef>
                <a:spcPct val="0"/>
              </a:spcBef>
            </a:pPr>
            <a:endParaRPr lang="en-US" dirty="0" smtClean="0">
              <a:ea typeface="ＭＳ Ｐゴシック" charset="-128"/>
              <a:cs typeface="ＭＳ Ｐゴシック" charset="-128"/>
            </a:endParaRPr>
          </a:p>
          <a:p>
            <a:pPr>
              <a:spcBef>
                <a:spcPct val="0"/>
              </a:spcBef>
            </a:pPr>
            <a:r>
              <a:rPr lang="en-US" dirty="0" smtClean="0">
                <a:ea typeface="ＭＳ Ｐゴシック" charset="-128"/>
                <a:cs typeface="ＭＳ Ｐゴシック" charset="-128"/>
              </a:rPr>
              <a:t>Your syllabus should have all of the information about the instructor’s website. Be sure to check it out and actively check the Web site information. </a:t>
            </a:r>
          </a:p>
          <a:p>
            <a:pPr>
              <a:spcBef>
                <a:spcPct val="0"/>
              </a:spcBef>
            </a:pPr>
            <a:endParaRPr lang="en-US" dirty="0" smtClean="0">
              <a:ea typeface="ＭＳ Ｐゴシック" charset="-128"/>
              <a:cs typeface="ＭＳ Ｐゴシック" charset="-128"/>
            </a:endParaRPr>
          </a:p>
          <a:p>
            <a:pPr>
              <a:spcBef>
                <a:spcPct val="0"/>
              </a:spcBef>
            </a:pPr>
            <a:r>
              <a:rPr lang="en-US" dirty="0" smtClean="0">
                <a:ea typeface="ＭＳ Ｐゴシック" charset="-128"/>
                <a:cs typeface="ＭＳ Ｐゴシック" charset="-128"/>
              </a:rPr>
              <a:t>Being organized is critically important in math and science classes. </a:t>
            </a:r>
          </a:p>
          <a:p>
            <a:endParaRPr lang="en-US" dirty="0"/>
          </a:p>
        </p:txBody>
      </p:sp>
      <p:sp>
        <p:nvSpPr>
          <p:cNvPr id="4" name="Slide Number Placeholder 3"/>
          <p:cNvSpPr>
            <a:spLocks noGrp="1"/>
          </p:cNvSpPr>
          <p:nvPr>
            <p:ph type="sldNum" sz="quarter" idx="10"/>
          </p:nvPr>
        </p:nvSpPr>
        <p:spPr/>
        <p:txBody>
          <a:bodyPr/>
          <a:lstStyle/>
          <a:p>
            <a:fld id="{90E4A21B-8837-BF4B-B225-4560E7E12CD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dirty="0" smtClean="0">
                <a:ea typeface="ＭＳ Ｐゴシック" charset="-128"/>
                <a:cs typeface="ＭＳ Ｐゴシック" charset="-128"/>
              </a:rPr>
              <a:t>Taking notes in math and science differs in many important ways from non-quantitative courses. Summarizing information will not be helpful in math and science. Math and science terminology is unique to the context and can be confusing because terms have a generic meaning as well as a specialized meaning for a course. For example, vector has many meanings in different contexts. In math, vector is quantity that has both direction and magnitude, such as force or velocity, and is usually represented by an arrow. In computer language a vector has any length but only one dimension. Finally, in biology a vector could be a disease-transmitting organism like a mosquito. It is important to listen carefully to the meaning of terms in specific classes and consider the context.</a:t>
            </a:r>
          </a:p>
          <a:p>
            <a:pPr>
              <a:spcBef>
                <a:spcPct val="0"/>
              </a:spcBef>
            </a:pPr>
            <a:endParaRPr lang="en-US" dirty="0" smtClean="0">
              <a:ea typeface="ＭＳ Ｐゴシック" charset="-128"/>
              <a:cs typeface="ＭＳ Ｐゴシック" charset="-128"/>
            </a:endParaRPr>
          </a:p>
          <a:p>
            <a:pPr>
              <a:spcBef>
                <a:spcPct val="0"/>
              </a:spcBef>
            </a:pPr>
            <a:r>
              <a:rPr lang="en-US" dirty="0" smtClean="0">
                <a:ea typeface="ＭＳ Ｐゴシック" charset="-128"/>
                <a:cs typeface="ＭＳ Ｐゴシック" charset="-128"/>
              </a:rPr>
              <a:t>Also be sure to write down and explain symbols and abbreviations. Check your notes after class to ensure you correctly recorded the information.</a:t>
            </a:r>
          </a:p>
        </p:txBody>
      </p:sp>
      <p:sp>
        <p:nvSpPr>
          <p:cNvPr id="4" name="Slide Number Placeholder 3"/>
          <p:cNvSpPr>
            <a:spLocks noGrp="1"/>
          </p:cNvSpPr>
          <p:nvPr>
            <p:ph type="sldNum" sz="quarter" idx="10"/>
          </p:nvPr>
        </p:nvSpPr>
        <p:spPr/>
        <p:txBody>
          <a:bodyPr/>
          <a:lstStyle/>
          <a:p>
            <a:fld id="{90E4A21B-8837-BF4B-B225-4560E7E12CD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spcBef>
                <a:spcPct val="0"/>
              </a:spcBef>
            </a:pPr>
            <a:r>
              <a:rPr lang="en-US" dirty="0" smtClean="0">
                <a:latin typeface="Times New Roman" charset="0"/>
                <a:ea typeface="ＭＳ Ｐゴシック" charset="-128"/>
                <a:cs typeface="ＭＳ Ｐゴシック" charset="-128"/>
              </a:rPr>
              <a:t>Review and revise your notes as quickly as possible after each class and do not wait until later to review and highlight notes. You will remember information better if you review the material immediately, and waiting until later will likely result in your forgetting information.</a:t>
            </a:r>
          </a:p>
          <a:p>
            <a:pPr>
              <a:spcBef>
                <a:spcPct val="0"/>
              </a:spcBef>
            </a:pPr>
            <a:endParaRPr lang="en-US" dirty="0" smtClean="0">
              <a:latin typeface="Times New Roman" charset="0"/>
              <a:ea typeface="ＭＳ Ｐゴシック" charset="-128"/>
              <a:cs typeface="ＭＳ Ｐゴシック" charset="-128"/>
            </a:endParaRPr>
          </a:p>
          <a:p>
            <a:pPr>
              <a:spcBef>
                <a:spcPct val="0"/>
              </a:spcBef>
            </a:pPr>
            <a:r>
              <a:rPr lang="en-US" dirty="0" smtClean="0">
                <a:ea typeface="ＭＳ Ｐゴシック" charset="-128"/>
                <a:cs typeface="ＭＳ Ｐゴシック" charset="-128"/>
              </a:rPr>
              <a:t>Reflect on how the class meshes with the information you already know.</a:t>
            </a:r>
          </a:p>
          <a:p>
            <a:pPr>
              <a:spcBef>
                <a:spcPct val="0"/>
              </a:spcBef>
            </a:pPr>
            <a:endParaRPr lang="en-US" dirty="0" smtClean="0">
              <a:ea typeface="ＭＳ Ｐゴシック" charset="-128"/>
              <a:cs typeface="ＭＳ Ｐゴシック" charset="-128"/>
            </a:endParaRPr>
          </a:p>
          <a:p>
            <a:pPr>
              <a:spcBef>
                <a:spcPct val="0"/>
              </a:spcBef>
            </a:pPr>
            <a:r>
              <a:rPr lang="en-US" dirty="0" smtClean="0">
                <a:ea typeface="ＭＳ Ｐゴシック" charset="-128"/>
                <a:cs typeface="ＭＳ Ｐゴシック" charset="-128"/>
              </a:rPr>
              <a:t>Revise your notes as needed.</a:t>
            </a:r>
          </a:p>
          <a:p>
            <a:pPr>
              <a:spcBef>
                <a:spcPct val="0"/>
              </a:spcBef>
            </a:pPr>
            <a:endParaRPr lang="en-US" dirty="0" smtClean="0">
              <a:ea typeface="ＭＳ Ｐゴシック" charset="-128"/>
              <a:cs typeface="ＭＳ Ｐゴシック" charset="-128"/>
            </a:endParaRPr>
          </a:p>
          <a:p>
            <a:pPr>
              <a:spcBef>
                <a:spcPct val="0"/>
              </a:spcBef>
            </a:pPr>
            <a:r>
              <a:rPr lang="en-US" dirty="0" smtClean="0">
                <a:ea typeface="ＭＳ Ｐゴシック" charset="-128"/>
                <a:cs typeface="ＭＳ Ｐゴシック" charset="-128"/>
              </a:rPr>
              <a:t>If you are an aural learner, reciting your ideas out loud might be helpful.</a:t>
            </a:r>
            <a:endParaRPr lang="en-US" dirty="0" smtClean="0">
              <a:latin typeface="Times New Roman" charset="0"/>
              <a:ea typeface="ＭＳ Ｐゴシック" charset="-128"/>
              <a:cs typeface="ＭＳ Ｐゴシック" charset="-128"/>
            </a:endParaRPr>
          </a:p>
          <a:p>
            <a:pPr>
              <a:spcBef>
                <a:spcPct val="0"/>
              </a:spcBef>
            </a:pPr>
            <a:endParaRPr lang="en-US" dirty="0" smtClean="0">
              <a:latin typeface="Times New Roman" charset="0"/>
              <a:ea typeface="ＭＳ Ｐゴシック" charset="-128"/>
              <a:cs typeface="ＭＳ Ｐゴシック" charset="-128"/>
            </a:endParaRPr>
          </a:p>
          <a:p>
            <a:pPr>
              <a:spcBef>
                <a:spcPct val="0"/>
              </a:spcBef>
            </a:pPr>
            <a:r>
              <a:rPr lang="en-US" dirty="0" smtClean="0">
                <a:latin typeface="Times New Roman" charset="0"/>
                <a:ea typeface="ＭＳ Ｐゴシック" charset="-128"/>
                <a:cs typeface="ＭＳ Ｐゴシック" charset="-128"/>
              </a:rPr>
              <a:t>Remember that reflection is important for learning. Reflection and identification helps you better understand and remember information.  </a:t>
            </a:r>
          </a:p>
          <a:p>
            <a:pPr>
              <a:spcBef>
                <a:spcPct val="0"/>
              </a:spcBef>
            </a:pPr>
            <a:endParaRPr lang="en-US" dirty="0" smtClean="0">
              <a:latin typeface="Times New Roman" charset="0"/>
              <a:ea typeface="ＭＳ Ｐゴシック" charset="-128"/>
              <a:cs typeface="ＭＳ Ｐゴシック" charset="-128"/>
            </a:endParaRPr>
          </a:p>
          <a:p>
            <a:pPr>
              <a:spcBef>
                <a:spcPct val="0"/>
              </a:spcBef>
            </a:pPr>
            <a:r>
              <a:rPr lang="en-US" dirty="0" smtClean="0">
                <a:latin typeface="Times New Roman" charset="0"/>
                <a:ea typeface="ＭＳ Ｐゴシック" charset="-128"/>
                <a:cs typeface="ＭＳ Ｐゴシック" charset="-128"/>
              </a:rPr>
              <a:t>Consider how classes mesh with each other when setting up your schedule. Perhaps it will help to have an hour or so between classes so you have time to revise your notes from the previous class and review your preparation for the upcoming class.</a:t>
            </a:r>
          </a:p>
          <a:p>
            <a:pPr>
              <a:spcBef>
                <a:spcPct val="0"/>
              </a:spcBef>
            </a:pPr>
            <a:endParaRPr lang="en-US" dirty="0" smtClean="0">
              <a:latin typeface="Times New Roman" charset="0"/>
              <a:ea typeface="ＭＳ Ｐゴシック" charset="-128"/>
              <a:cs typeface="ＭＳ Ｐゴシック" charset="-128"/>
            </a:endParaRPr>
          </a:p>
          <a:p>
            <a:pPr>
              <a:spcBef>
                <a:spcPct val="0"/>
              </a:spcBef>
            </a:pPr>
            <a:r>
              <a:rPr lang="en-US" dirty="0" smtClean="0">
                <a:latin typeface="Times New Roman" charset="0"/>
                <a:ea typeface="ＭＳ Ｐゴシック" charset="-128"/>
                <a:cs typeface="ＭＳ Ｐゴシック" charset="-128"/>
              </a:rPr>
              <a:t>One challenge of college is that in a single day you may have classes with distinctly different content. What strategies could you use for example between an English literature class and a biology lecture?</a:t>
            </a:r>
          </a:p>
          <a:p>
            <a:pPr>
              <a:spcBef>
                <a:spcPct val="0"/>
              </a:spcBef>
            </a:pPr>
            <a:endParaRPr lang="en-US" dirty="0" smtClean="0">
              <a:latin typeface="Times New Roman" charset="0"/>
              <a:ea typeface="ＭＳ Ｐゴシック" charset="-128"/>
              <a:cs typeface="ＭＳ Ｐゴシック" charset="-128"/>
            </a:endParaRPr>
          </a:p>
          <a:p>
            <a:pPr>
              <a:spcBef>
                <a:spcPct val="0"/>
              </a:spcBef>
            </a:pPr>
            <a:r>
              <a:rPr lang="en-US" dirty="0" smtClean="0">
                <a:latin typeface="Times New Roman" charset="0"/>
                <a:ea typeface="ＭＳ Ｐゴシック" charset="-128"/>
                <a:cs typeface="ＭＳ Ｐゴシック" charset="-128"/>
              </a:rPr>
              <a:t>Exercising between classes could help you clear your head. </a:t>
            </a:r>
          </a:p>
          <a:p>
            <a:pPr>
              <a:spcBef>
                <a:spcPct val="0"/>
              </a:spcBef>
            </a:pPr>
            <a:endParaRPr lang="en-US" dirty="0" smtClean="0">
              <a:latin typeface="Times New Roman" charset="0"/>
              <a:ea typeface="ＭＳ Ｐゴシック" charset="-128"/>
              <a:cs typeface="ＭＳ Ｐゴシック" charset="-128"/>
            </a:endParaRPr>
          </a:p>
          <a:p>
            <a:pPr>
              <a:spcBef>
                <a:spcPct val="0"/>
              </a:spcBef>
            </a:pPr>
            <a:r>
              <a:rPr lang="en-US" dirty="0" smtClean="0">
                <a:latin typeface="Times New Roman" charset="0"/>
                <a:ea typeface="ＭＳ Ｐゴシック" charset="-128"/>
                <a:cs typeface="ＭＳ Ｐゴシック" charset="-128"/>
              </a:rPr>
              <a:t>Finally, being organized is incredibly important when you need to review notes before the next class or for a test so using binders can be really helpful. </a:t>
            </a:r>
          </a:p>
          <a:p>
            <a:endParaRPr lang="en-US" dirty="0"/>
          </a:p>
        </p:txBody>
      </p:sp>
      <p:sp>
        <p:nvSpPr>
          <p:cNvPr id="4" name="Slide Number Placeholder 3"/>
          <p:cNvSpPr>
            <a:spLocks noGrp="1"/>
          </p:cNvSpPr>
          <p:nvPr>
            <p:ph type="sldNum" sz="quarter" idx="10"/>
          </p:nvPr>
        </p:nvSpPr>
        <p:spPr/>
        <p:txBody>
          <a:bodyPr/>
          <a:lstStyle/>
          <a:p>
            <a:fld id="{90E4A21B-8837-BF4B-B225-4560E7E12CDE}" type="slidenum">
              <a:rPr lang="en-US" smtClean="0"/>
              <a:pPr/>
              <a:t>16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a typeface="ＭＳ Ｐゴシック" charset="-128"/>
                <a:cs typeface="ＭＳ Ｐゴシック" charset="-128"/>
              </a:rPr>
              <a:t>Today we will discuss time management, a key factor in achieving academic success. </a:t>
            </a:r>
            <a:r>
              <a:rPr lang="en-US" baseline="0" dirty="0" smtClean="0">
                <a:ea typeface="ＭＳ Ｐゴシック" charset="-128"/>
                <a:cs typeface="ＭＳ Ｐゴシック" charset="-128"/>
              </a:rPr>
              <a:t> You have control over how you use your time, so i</a:t>
            </a:r>
            <a:r>
              <a:rPr lang="en-US" dirty="0" smtClean="0">
                <a:ea typeface="ＭＳ Ｐゴシック" charset="-128"/>
                <a:cs typeface="ＭＳ Ｐゴシック" charset="-128"/>
              </a:rPr>
              <a:t>t is important to find a system that works for you.  This will help you stay organized and avoid falling behind throughout the semester. </a:t>
            </a:r>
          </a:p>
          <a:p>
            <a:endParaRPr lang="en-US" dirty="0"/>
          </a:p>
        </p:txBody>
      </p:sp>
      <p:sp>
        <p:nvSpPr>
          <p:cNvPr id="4" name="Slide Number Placeholder 3"/>
          <p:cNvSpPr>
            <a:spLocks noGrp="1"/>
          </p:cNvSpPr>
          <p:nvPr>
            <p:ph type="sldNum" sz="quarter" idx="10"/>
          </p:nvPr>
        </p:nvSpPr>
        <p:spPr/>
        <p:txBody>
          <a:bodyPr/>
          <a:lstStyle/>
          <a:p>
            <a:fld id="{60D2569D-545F-8F40-9FDB-3AD1BAA86152}"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smtClean="0">
                <a:ea typeface="ＭＳ Ｐゴシック" charset="-128"/>
                <a:cs typeface="ＭＳ Ｐゴシック" charset="-128"/>
              </a:rPr>
              <a:t>It shouldn’t come as a surprise that this slide on respecting others starts with being on time to class. Be sure to prepare in advance. Follow your schedule and get your work in on time.</a:t>
            </a:r>
          </a:p>
          <a:p>
            <a:pPr eaLnBrk="1" hangingPunct="1">
              <a:spcBef>
                <a:spcPct val="0"/>
              </a:spcBef>
            </a:pPr>
            <a:endParaRPr lang="en-US" dirty="0" smtClean="0">
              <a:ea typeface="ＭＳ Ｐゴシック" charset="-128"/>
              <a:cs typeface="ＭＳ Ｐゴシック" charset="-128"/>
            </a:endParaRPr>
          </a:p>
          <a:p>
            <a:pPr eaLnBrk="1" hangingPunct="1">
              <a:spcBef>
                <a:spcPct val="0"/>
              </a:spcBef>
            </a:pPr>
            <a:r>
              <a:rPr lang="en-US" dirty="0" smtClean="0">
                <a:ea typeface="ＭＳ Ｐゴシック" charset="-128"/>
                <a:cs typeface="ＭＳ Ｐゴシック" charset="-128"/>
              </a:rPr>
              <a:t>It is important to manage your behavior and not leave the class in the middle of a lecture. Don’t surf the Web in class, either. Focus on the class lecture or discussion.</a:t>
            </a:r>
          </a:p>
          <a:p>
            <a:pPr eaLnBrk="1" hangingPunct="1">
              <a:spcBef>
                <a:spcPct val="0"/>
              </a:spcBef>
            </a:pPr>
            <a:endParaRPr lang="en-US" dirty="0" smtClean="0">
              <a:ea typeface="ＭＳ Ｐゴシック" charset="-128"/>
              <a:cs typeface="ＭＳ Ｐゴシック" charset="-128"/>
            </a:endParaRPr>
          </a:p>
          <a:p>
            <a:pPr eaLnBrk="1" hangingPunct="1">
              <a:spcBef>
                <a:spcPct val="0"/>
              </a:spcBef>
            </a:pPr>
            <a:r>
              <a:rPr lang="en-US" dirty="0" smtClean="0">
                <a:ea typeface="ＭＳ Ｐゴシック" charset="-128"/>
                <a:cs typeface="ＭＳ Ｐゴシック" charset="-128"/>
              </a:rPr>
              <a:t>Give others time to participate in class and ask questions.</a:t>
            </a:r>
          </a:p>
          <a:p>
            <a:endParaRPr lang="en-US" dirty="0" smtClean="0">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60D2569D-545F-8F40-9FDB-3AD1BAA86152}"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Your best plans will not work if you don’t have the energy to make them happen. Energy is an essential resource. Although it is renewable, we each have a limited amount per day. </a:t>
            </a:r>
          </a:p>
          <a:p>
            <a:pPr>
              <a:defRPr/>
            </a:pPr>
            <a:endParaRPr lang="en-US" dirty="0" smtClean="0"/>
          </a:p>
          <a:p>
            <a:pPr>
              <a:defRPr/>
            </a:pPr>
            <a:r>
              <a:rPr lang="en-US" dirty="0" smtClean="0"/>
              <a:t>Each person has a daily pattern of physical, emotional, and mental activity. Some people are early risers and have a lot of energy in the morning, others accomplish tasks most effectively at the end of the day. You can better manage your energy by recognizing your daily pattern and establishing a routine around it. </a:t>
            </a:r>
          </a:p>
          <a:p>
            <a:pPr>
              <a:defRPr/>
            </a:pPr>
            <a:endParaRPr lang="en-US" dirty="0" smtClean="0"/>
          </a:p>
          <a:p>
            <a:pPr>
              <a:defRPr/>
            </a:pPr>
            <a:r>
              <a:rPr lang="en-US" dirty="0" smtClean="0"/>
              <a:t>Your energy also depends on how you take care of yourself. Give yourself a boost by:</a:t>
            </a:r>
          </a:p>
          <a:p>
            <a:pPr marL="171450" indent="-171450">
              <a:buFontTx/>
              <a:buChar char="-"/>
              <a:defRPr/>
            </a:pPr>
            <a:r>
              <a:rPr lang="en-US" dirty="0" smtClean="0"/>
              <a:t>Carrying healthy snacks with you, such as fruit, nuts, or yogurt. This will save your time and money as you avoid trips to vending machines and convenience stores. Eating well will also keep your energy up.</a:t>
            </a:r>
          </a:p>
          <a:p>
            <a:pPr marL="171450" indent="-171450">
              <a:buFontTx/>
              <a:buChar char="-"/>
              <a:defRPr/>
            </a:pPr>
            <a:r>
              <a:rPr lang="en-US" dirty="0" smtClean="0"/>
              <a:t>Drink plenty of water.</a:t>
            </a:r>
          </a:p>
          <a:p>
            <a:pPr marL="171450" indent="-171450">
              <a:buFontTx/>
              <a:buChar char="-"/>
              <a:defRPr/>
            </a:pPr>
            <a:r>
              <a:rPr lang="en-US" dirty="0" smtClean="0"/>
              <a:t>Take brief naps when possible. Research shows that naps are more effective than caffeine.</a:t>
            </a:r>
          </a:p>
          <a:p>
            <a:pPr>
              <a:defRPr/>
            </a:pPr>
            <a:endParaRPr lang="en-US" dirty="0" smtClean="0"/>
          </a:p>
          <a:p>
            <a:pPr>
              <a:defRPr/>
            </a:pPr>
            <a:r>
              <a:rPr lang="en-US" dirty="0" smtClean="0"/>
              <a:t>Being overextended, or having to much to do given your available resources, is a primary source of stress for college students. Avoid overextension by determining what a realistic workload is for you. Take on only what you can handle, and learn to say “no” to requests that prevent you from meeting your academic goals. You may have to let go of one or more commitments.</a:t>
            </a:r>
          </a:p>
        </p:txBody>
      </p:sp>
      <p:sp>
        <p:nvSpPr>
          <p:cNvPr id="4" name="Slide Number Placeholder 3"/>
          <p:cNvSpPr>
            <a:spLocks noGrp="1"/>
          </p:cNvSpPr>
          <p:nvPr>
            <p:ph type="sldNum" sz="quarter" idx="10"/>
          </p:nvPr>
        </p:nvSpPr>
        <p:spPr/>
        <p:txBody>
          <a:bodyPr/>
          <a:lstStyle/>
          <a:p>
            <a:fld id="{60D2569D-545F-8F40-9FDB-3AD1BAA86152}" type="slidenum">
              <a:rPr lang="en-US" smtClean="0"/>
              <a:pPr/>
              <a:t>4</a:t>
            </a:fld>
            <a:endParaRPr lang="en-US" dirty="0"/>
          </a:p>
        </p:txBody>
      </p:sp>
    </p:spTree>
    <p:extLst>
      <p:ext uri="{BB962C8B-B14F-4D97-AF65-F5344CB8AC3E}">
        <p14:creationId xmlns:p14="http://schemas.microsoft.com/office/powerpoint/2010/main" val="1491908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eaLnBrk="1" hangingPunct="1">
              <a:lnSpc>
                <a:spcPct val="90000"/>
              </a:lnSpc>
              <a:spcBef>
                <a:spcPct val="0"/>
              </a:spcBef>
            </a:pPr>
            <a:r>
              <a:rPr lang="en-US" dirty="0" smtClean="0">
                <a:ea typeface="ＭＳ Ｐゴシック" charset="-128"/>
                <a:cs typeface="ＭＳ Ｐゴシック" charset="-128"/>
              </a:rPr>
              <a:t>Consider for a moment what might happen if you give in to procrastination. Depending on the class and instructor, there could be many consequences for failing to meet due dates. Be sure you know the late policies for all of your classes. Late policies should be identified in the class syllabus. If you procrastinate a lot, you might jot down in your planner the consequences for failing to meet due dates. That could help motivate you when you see a due date coming up.</a:t>
            </a:r>
          </a:p>
          <a:p>
            <a:pPr marL="228600" indent="-228600">
              <a:lnSpc>
                <a:spcPct val="90000"/>
              </a:lnSpc>
              <a:spcBef>
                <a:spcPct val="0"/>
              </a:spcBef>
            </a:pPr>
            <a:endParaRPr lang="en-US" dirty="0" smtClean="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60D2569D-545F-8F40-9FDB-3AD1BAA86152}"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If procrastination is a problem for you, work to overcome it by:</a:t>
            </a:r>
          </a:p>
          <a:p>
            <a:pPr marL="171450" indent="-171450">
              <a:buFontTx/>
              <a:buChar char="-"/>
              <a:defRPr/>
            </a:pPr>
            <a:r>
              <a:rPr lang="en-US" dirty="0" smtClean="0"/>
              <a:t>Reminding yourself of the possible consequences if you do not get down to work, and that not enjoying an assignment is not a good reason to put it off – it’s an excuse, not a reason.</a:t>
            </a:r>
          </a:p>
          <a:p>
            <a:pPr marL="171450" indent="-171450">
              <a:buFontTx/>
              <a:buChar char="-"/>
              <a:defRPr/>
            </a:pPr>
            <a:r>
              <a:rPr lang="en-US" dirty="0" smtClean="0"/>
              <a:t>Creating a to-do list. Check off items as you finish – this can be gratifying and motivating in and of itself, as you can visually track what you accomplish. Move things that aren’t getting done to the top of the list.</a:t>
            </a:r>
          </a:p>
          <a:p>
            <a:pPr marL="171450" indent="-171450">
              <a:buFontTx/>
              <a:buChar char="-"/>
              <a:defRPr/>
            </a:pPr>
            <a:r>
              <a:rPr lang="en-US" dirty="0" smtClean="0"/>
              <a:t>Breaking big jobs into smaller steps. Tackle short, easy-to-accomplish tasks first.</a:t>
            </a:r>
          </a:p>
          <a:p>
            <a:pPr marL="171450" indent="-171450">
              <a:buFontTx/>
              <a:buChar char="-"/>
              <a:defRPr/>
            </a:pPr>
            <a:r>
              <a:rPr lang="en-US" dirty="0" smtClean="0"/>
              <a:t>Promising yourself a reward for finishing a task. Use bigger and better rewards for finishing larger tasks.</a:t>
            </a:r>
          </a:p>
          <a:p>
            <a:pPr marL="171450" indent="-171450">
              <a:buFontTx/>
              <a:buChar char="-"/>
              <a:defRPr/>
            </a:pPr>
            <a:r>
              <a:rPr lang="en-US" dirty="0" smtClean="0"/>
              <a:t>Finding a place to study that’s comfortable and doesn’t allow for interactions.</a:t>
            </a:r>
          </a:p>
          <a:p>
            <a:pPr marL="171450" indent="-171450">
              <a:buFontTx/>
              <a:buChar char="-"/>
              <a:defRPr/>
            </a:pPr>
            <a:r>
              <a:rPr lang="en-US" dirty="0" smtClean="0"/>
              <a:t>Saying “no” to people who want your attention. Schedule time with them later.</a:t>
            </a:r>
          </a:p>
          <a:p>
            <a:pPr marL="171450" indent="-171450">
              <a:buFontTx/>
              <a:buChar char="-"/>
              <a:defRPr/>
            </a:pPr>
            <a:r>
              <a:rPr lang="en-US" dirty="0" smtClean="0"/>
              <a:t>Shutting off electronic devices and social media.</a:t>
            </a:r>
          </a:p>
          <a:p>
            <a:pPr marL="171450" indent="-171450">
              <a:buFontTx/>
              <a:buChar char="-"/>
              <a:defRPr/>
            </a:pPr>
            <a:r>
              <a:rPr lang="en-US" dirty="0" smtClean="0"/>
              <a:t>Being aware that it may be more difficult to stay on track in online courses, as there are few or no weekly meetings. Connecting with another student in the course can help you both stay focused.</a:t>
            </a:r>
          </a:p>
          <a:p>
            <a:pPr marL="171450" indent="-171450">
              <a:buFontTx/>
              <a:buChar char="-"/>
              <a:defRPr/>
            </a:pPr>
            <a:r>
              <a:rPr lang="en-US" dirty="0" smtClean="0"/>
              <a:t>Considering asking those you live with the help keep you on track. Have them remind you to study.</a:t>
            </a:r>
          </a:p>
          <a:p>
            <a:pPr>
              <a:defRPr/>
            </a:pPr>
            <a:endParaRPr lang="en-US" dirty="0" smtClean="0"/>
          </a:p>
          <a:p>
            <a:pPr>
              <a:defRPr/>
            </a:pPr>
            <a:r>
              <a:rPr lang="en-US" dirty="0" smtClean="0"/>
              <a:t>If none of these strategies work, consider re-examining your purpose and priorities in terms of college. If you unwilling or unable to stop procrastinating, may you are not ready to commit to academic priorities. </a:t>
            </a:r>
          </a:p>
          <a:p>
            <a:endParaRPr lang="en-US" dirty="0"/>
          </a:p>
        </p:txBody>
      </p:sp>
      <p:sp>
        <p:nvSpPr>
          <p:cNvPr id="4" name="Slide Number Placeholder 3"/>
          <p:cNvSpPr>
            <a:spLocks noGrp="1"/>
          </p:cNvSpPr>
          <p:nvPr>
            <p:ph type="sldNum" sz="quarter" idx="10"/>
          </p:nvPr>
        </p:nvSpPr>
        <p:spPr/>
        <p:txBody>
          <a:bodyPr/>
          <a:lstStyle/>
          <a:p>
            <a:fld id="{60D2569D-545F-8F40-9FDB-3AD1BAA86152}" type="slidenum">
              <a:rPr lang="en-US" smtClean="0"/>
              <a:pPr/>
              <a:t>6</a:t>
            </a:fld>
            <a:endParaRPr lang="en-US" dirty="0"/>
          </a:p>
        </p:txBody>
      </p:sp>
    </p:spTree>
    <p:extLst>
      <p:ext uri="{BB962C8B-B14F-4D97-AF65-F5344CB8AC3E}">
        <p14:creationId xmlns:p14="http://schemas.microsoft.com/office/powerpoint/2010/main" val="1953931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smtClean="0">
                <a:ea typeface="ＭＳ Ｐゴシック" charset="-128"/>
                <a:cs typeface="ＭＳ Ｐゴシック" charset="-128"/>
              </a:rPr>
              <a:t>Be sure to enter details such as locations, phone numbers, etc. to ensure that your planner is complete.</a:t>
            </a:r>
          </a:p>
          <a:p>
            <a:pPr>
              <a:spcBef>
                <a:spcPct val="0"/>
              </a:spcBef>
            </a:pPr>
            <a:endParaRPr lang="en-US" dirty="0" smtClean="0">
              <a:ea typeface="ＭＳ Ｐゴシック" charset="-128"/>
              <a:cs typeface="ＭＳ Ｐゴシック" charset="-128"/>
            </a:endParaRPr>
          </a:p>
          <a:p>
            <a:pPr>
              <a:spcBef>
                <a:spcPct val="0"/>
              </a:spcBef>
            </a:pPr>
            <a:r>
              <a:rPr lang="en-US" dirty="0" smtClean="0">
                <a:ea typeface="ＭＳ Ｐゴシック" charset="-128"/>
                <a:cs typeface="ＭＳ Ｐゴシック" charset="-128"/>
              </a:rPr>
              <a:t>Many people find a backup planner valuable. You might have heard of people who lost their planner and had no idea of their schedule as a result. Part of time</a:t>
            </a:r>
            <a:r>
              <a:rPr lang="en-US" baseline="0" dirty="0" smtClean="0">
                <a:ea typeface="ＭＳ Ｐゴシック" charset="-128"/>
                <a:cs typeface="ＭＳ Ｐゴシック" charset="-128"/>
              </a:rPr>
              <a:t> </a:t>
            </a:r>
            <a:r>
              <a:rPr lang="en-US" dirty="0" smtClean="0">
                <a:ea typeface="ＭＳ Ｐゴシック" charset="-128"/>
                <a:cs typeface="ＭＳ Ｐゴシック" charset="-128"/>
              </a:rPr>
              <a:t>management is developing a backup system. However, there are some challenges to using two planning devices. You can put information on one and forget to do so on another. One trick is to use two electronic planners linked to one another. I suggest you make it a habit to back up one planner daily to the other. That way, any changes you make in your primary planner will be reflected in your backup at least daily.</a:t>
            </a:r>
          </a:p>
          <a:p>
            <a:pPr>
              <a:spcBef>
                <a:spcPct val="0"/>
              </a:spcBef>
            </a:pPr>
            <a:endParaRPr lang="en-US" dirty="0" smtClean="0">
              <a:ea typeface="ＭＳ Ｐゴシック" charset="-128"/>
              <a:cs typeface="ＭＳ Ｐゴシック" charset="-128"/>
            </a:endParaRPr>
          </a:p>
          <a:p>
            <a:pPr>
              <a:spcBef>
                <a:spcPct val="0"/>
              </a:spcBef>
            </a:pPr>
            <a:r>
              <a:rPr lang="en-US" dirty="0" smtClean="0">
                <a:ea typeface="ＭＳ Ｐゴシック" charset="-128"/>
                <a:cs typeface="ＭＳ Ｐゴシック" charset="-128"/>
              </a:rPr>
              <a:t>No matter how thorough you are in your planning, there are many reasons to revise a schedule. You may need to change your plan because some tasks were not completed, and of course, emergencies can happen. Flexibility is important in college, as in life. As you practice skills, you will find that you will need less time for many tasks as you become more proficient in them. You will also get better at estimating the time you need for specific types of tasks.</a:t>
            </a:r>
          </a:p>
        </p:txBody>
      </p:sp>
      <p:sp>
        <p:nvSpPr>
          <p:cNvPr id="4" name="Slide Number Placeholder 3"/>
          <p:cNvSpPr>
            <a:spLocks noGrp="1"/>
          </p:cNvSpPr>
          <p:nvPr>
            <p:ph type="sldNum" sz="quarter" idx="10"/>
          </p:nvPr>
        </p:nvSpPr>
        <p:spPr/>
        <p:txBody>
          <a:bodyPr/>
          <a:lstStyle/>
          <a:p>
            <a:fld id="{60D2569D-545F-8F40-9FDB-3AD1BAA86152}"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smtClean="0">
                <a:ea typeface="ＭＳ Ｐゴシック" charset="-128"/>
                <a:cs typeface="ＭＳ Ｐゴシック" charset="-128"/>
              </a:rPr>
              <a:t>After you consider the big picture, you need to focus on daily tasks. </a:t>
            </a:r>
          </a:p>
          <a:p>
            <a:pPr eaLnBrk="1" hangingPunct="1">
              <a:spcBef>
                <a:spcPct val="0"/>
              </a:spcBef>
            </a:pPr>
            <a:endParaRPr lang="en-US" dirty="0" smtClean="0">
              <a:ea typeface="ＭＳ Ｐゴシック" charset="-128"/>
              <a:cs typeface="ＭＳ Ｐゴシック" charset="-128"/>
            </a:endParaRPr>
          </a:p>
          <a:p>
            <a:pPr eaLnBrk="1" hangingPunct="1">
              <a:spcBef>
                <a:spcPct val="0"/>
              </a:spcBef>
            </a:pPr>
            <a:r>
              <a:rPr lang="en-US" dirty="0" smtClean="0">
                <a:ea typeface="ＭＳ Ｐゴシック" charset="-128"/>
                <a:cs typeface="ＭＳ Ｐゴシック" charset="-128"/>
              </a:rPr>
              <a:t>Remember, college often requires more self discipline to ensure due dates are met.</a:t>
            </a:r>
          </a:p>
          <a:p>
            <a:pPr eaLnBrk="1" hangingPunct="1">
              <a:spcBef>
                <a:spcPct val="0"/>
              </a:spcBef>
            </a:pPr>
            <a:endParaRPr lang="en-US" dirty="0" smtClean="0">
              <a:ea typeface="ＭＳ Ｐゴシック" charset="-128"/>
              <a:cs typeface="ＭＳ Ｐゴシック" charset="-128"/>
            </a:endParaRPr>
          </a:p>
          <a:p>
            <a:pPr eaLnBrk="1" hangingPunct="1">
              <a:spcBef>
                <a:spcPct val="0"/>
              </a:spcBef>
            </a:pPr>
            <a:r>
              <a:rPr lang="en-US" dirty="0" smtClean="0">
                <a:ea typeface="ＭＳ Ｐゴシック" charset="-128"/>
                <a:cs typeface="ＭＳ Ｐゴシック" charset="-128"/>
              </a:rPr>
              <a:t>Long-term goals and priorities CAN drive your schedule if you take charge, but remember to be realistic and flexible.</a:t>
            </a:r>
          </a:p>
          <a:p>
            <a:pPr eaLnBrk="1" hangingPunct="1">
              <a:spcBef>
                <a:spcPct val="0"/>
              </a:spcBef>
            </a:pPr>
            <a:endParaRPr lang="en-US" dirty="0" smtClean="0">
              <a:ea typeface="ＭＳ Ｐゴシック" charset="-128"/>
              <a:cs typeface="ＭＳ Ｐゴシック" charset="-128"/>
            </a:endParaRPr>
          </a:p>
          <a:p>
            <a:pPr eaLnBrk="1" hangingPunct="1">
              <a:spcBef>
                <a:spcPct val="0"/>
              </a:spcBef>
            </a:pPr>
            <a:r>
              <a:rPr lang="en-US" dirty="0" smtClean="0">
                <a:ea typeface="ＭＳ Ｐゴシック" charset="-128"/>
                <a:cs typeface="ＭＳ Ｐゴシック" charset="-128"/>
              </a:rPr>
              <a:t>While you are a whole person and have to balance multiple needs and responsibilities, you cannot do everything at the same time. Planning is the key to success.</a:t>
            </a:r>
          </a:p>
          <a:p>
            <a:pPr eaLnBrk="1" hangingPunct="1">
              <a:spcBef>
                <a:spcPct val="0"/>
              </a:spcBef>
            </a:pPr>
            <a:endParaRPr lang="en-US" dirty="0" smtClean="0">
              <a:ea typeface="ＭＳ Ｐゴシック" charset="-128"/>
              <a:cs typeface="ＭＳ Ｐゴシック" charset="-128"/>
            </a:endParaRPr>
          </a:p>
          <a:p>
            <a:pPr eaLnBrk="1" hangingPunct="1">
              <a:spcBef>
                <a:spcPct val="0"/>
              </a:spcBef>
            </a:pPr>
            <a:r>
              <a:rPr lang="en-US" dirty="0" smtClean="0">
                <a:ea typeface="ＭＳ Ｐゴシック" charset="-128"/>
                <a:cs typeface="ＭＳ Ｐゴシック" charset="-128"/>
              </a:rPr>
              <a:t>Practice and flexibility will help you learn to manage your time effectively. And ask for help when needed.</a:t>
            </a:r>
          </a:p>
          <a:p>
            <a:pPr eaLnBrk="1" hangingPunct="1">
              <a:spcBef>
                <a:spcPct val="0"/>
              </a:spcBef>
            </a:pPr>
            <a:endParaRPr lang="en-US" dirty="0" smtClean="0">
              <a:ea typeface="ＭＳ Ｐゴシック" charset="-128"/>
              <a:cs typeface="ＭＳ Ｐゴシック" charset="-128"/>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ea typeface="ＭＳ Ｐゴシック" charset="-128"/>
                <a:cs typeface="ＭＳ Ｐゴシック" charset="-128"/>
              </a:rPr>
              <a:t>Create one of your own. As you do, keep in mind the suggestions we’ve discussed. Do you want your back-to-back or with breaks in between? How early in the morning are you willing to start classes? Do you prefer—or do work or family commitments require you—to take evening classes? Are there times of day when you are more alert? Less alert? </a:t>
            </a:r>
          </a:p>
          <a:p>
            <a:pPr eaLnBrk="1" hangingPunct="1">
              <a:spcBef>
                <a:spcPct val="0"/>
              </a:spcBef>
            </a:pPr>
            <a:endParaRPr lang="en-US" dirty="0" smtClean="0">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60D2569D-545F-8F40-9FDB-3AD1BAA86152}"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defRPr/>
            </a:pPr>
            <a:r>
              <a:rPr lang="en-US" dirty="0" smtClean="0"/>
              <a:t>Almost all successful people maintain a daily to-do list. The list may be in paper or electronic form. Get in the habit of creating and maintaining your own daily list of appointments, obligations, and activities. </a:t>
            </a:r>
          </a:p>
          <a:p>
            <a:pPr marL="228600" indent="-228600">
              <a:lnSpc>
                <a:spcPct val="90000"/>
              </a:lnSpc>
              <a:spcBef>
                <a:spcPct val="0"/>
              </a:spcBef>
              <a:defRPr/>
            </a:pPr>
            <a:endParaRPr lang="en-US" dirty="0" smtClean="0"/>
          </a:p>
          <a:p>
            <a:pPr marL="228600" indent="-228600">
              <a:lnSpc>
                <a:spcPct val="90000"/>
              </a:lnSpc>
              <a:spcBef>
                <a:spcPct val="0"/>
              </a:spcBef>
              <a:defRPr/>
            </a:pPr>
            <a:r>
              <a:rPr lang="en-US" dirty="0" smtClean="0"/>
              <a:t>Let’s take a poll. Do you use a to-do list? Yes, sometimes, or no? I encourage you to use a to-do list if you do not do so already. It will help you focus on the immediate tasks, and checking off items on a to-do list is incredibly satisfying. </a:t>
            </a:r>
          </a:p>
          <a:p>
            <a:pPr marL="228600" indent="-228600">
              <a:lnSpc>
                <a:spcPct val="90000"/>
              </a:lnSpc>
              <a:spcBef>
                <a:spcPct val="0"/>
              </a:spcBef>
              <a:defRPr/>
            </a:pPr>
            <a:endParaRPr lang="en-US" dirty="0" smtClean="0"/>
          </a:p>
          <a:p>
            <a:pPr marL="228600" indent="-228600">
              <a:lnSpc>
                <a:spcPct val="90000"/>
              </a:lnSpc>
              <a:spcBef>
                <a:spcPct val="0"/>
              </a:spcBef>
              <a:defRPr/>
            </a:pPr>
            <a:r>
              <a:rPr lang="en-US" dirty="0" smtClean="0"/>
              <a:t>If you find some tasks overwhelming, break them up and put the items individually on your to-do list and schedule. That way you will see progress toward the whole project as you complete individual items.</a:t>
            </a:r>
          </a:p>
          <a:p>
            <a:pPr marL="228600" indent="-228600">
              <a:lnSpc>
                <a:spcPct val="90000"/>
              </a:lnSpc>
              <a:spcBef>
                <a:spcPct val="0"/>
              </a:spcBef>
              <a:defRPr/>
            </a:pPr>
            <a:endParaRPr lang="en-US" dirty="0" smtClean="0"/>
          </a:p>
          <a:p>
            <a:pPr marL="228600" indent="-228600">
              <a:lnSpc>
                <a:spcPct val="90000"/>
              </a:lnSpc>
              <a:spcBef>
                <a:spcPct val="0"/>
              </a:spcBef>
              <a:defRPr/>
            </a:pPr>
            <a:r>
              <a:rPr lang="en-US" dirty="0" smtClean="0"/>
              <a:t>Sometimes having a to-do list with everything on it can become overwhelming and discouraging. You might create two separate lists, a long-term list and a daily (or weekly) list to help you identify immediate priorities and increase a sense of accomplishment when short-term goals are completed.</a:t>
            </a:r>
          </a:p>
          <a:p>
            <a:pPr eaLnBrk="1" hangingPunct="1">
              <a:spcBef>
                <a:spcPct val="0"/>
              </a:spcBef>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0D2569D-545F-8F40-9FDB-3AD1BAA86152}"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3DAD3C12-1571-460E-AB7D-B577ACC010BB}" type="datetimeFigureOut">
              <a:rPr lang="en-US" smtClean="0"/>
              <a:pPr/>
              <a:t>10/9/2018</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C78199BD-C4AF-43DD-A6FD-0AA413315EC0}"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AD3C12-1571-460E-AB7D-B577ACC010BB}" type="datetimeFigureOut">
              <a:rPr lang="en-US" smtClean="0"/>
              <a:pPr/>
              <a:t>10/9/2018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8199BD-C4AF-43DD-A6FD-0AA413315EC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AD3C12-1571-460E-AB7D-B577ACC010BB}" type="datetimeFigureOut">
              <a:rPr lang="en-US" smtClean="0"/>
              <a:pPr/>
              <a:t>10/9/2018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8199BD-C4AF-43DD-A6FD-0AA413315EC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3DAD3C12-1571-460E-AB7D-B577ACC010BB}" type="datetimeFigureOut">
              <a:rPr lang="en-US" smtClean="0"/>
              <a:pPr/>
              <a:t>10/9/2018</a:t>
            </a:fld>
            <a:endParaRPr lang="en-US" dirty="0"/>
          </a:p>
        </p:txBody>
      </p:sp>
      <p:sp>
        <p:nvSpPr>
          <p:cNvPr id="9" name="Slide Number Placeholder 8"/>
          <p:cNvSpPr>
            <a:spLocks noGrp="1"/>
          </p:cNvSpPr>
          <p:nvPr>
            <p:ph type="sldNum" sz="quarter" idx="15"/>
          </p:nvPr>
        </p:nvSpPr>
        <p:spPr/>
        <p:txBody>
          <a:bodyPr rtlCol="0"/>
          <a:lstStyle/>
          <a:p>
            <a:fld id="{C78199BD-C4AF-43DD-A6FD-0AA413315EC0}"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3DAD3C12-1571-460E-AB7D-B577ACC010BB}" type="datetimeFigureOut">
              <a:rPr lang="en-US" smtClean="0"/>
              <a:pPr/>
              <a:t>10/9/2018</a:t>
            </a:fld>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C78199BD-C4AF-43DD-A6FD-0AA413315EC0}"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DAD3C12-1571-460E-AB7D-B577ACC010BB}" type="datetimeFigureOut">
              <a:rPr lang="en-US" smtClean="0"/>
              <a:pPr/>
              <a:t>10/9/2018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8199BD-C4AF-43DD-A6FD-0AA413315EC0}" type="slidenum">
              <a:rPr lang="en-US" smtClean="0"/>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3DAD3C12-1571-460E-AB7D-B577ACC010BB}" type="datetimeFigureOut">
              <a:rPr lang="en-US" smtClean="0"/>
              <a:pPr/>
              <a:t>10/9/2018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78199BD-C4AF-43DD-A6FD-0AA413315EC0}" type="slidenum">
              <a:rPr lang="en-US" smtClean="0"/>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3DAD3C12-1571-460E-AB7D-B577ACC010BB}" type="datetimeFigureOut">
              <a:rPr lang="en-US" smtClean="0"/>
              <a:pPr/>
              <a:t>10/9/2018</a:t>
            </a:fld>
            <a:endParaRPr lang="en-US" dirty="0"/>
          </a:p>
        </p:txBody>
      </p:sp>
      <p:sp>
        <p:nvSpPr>
          <p:cNvPr id="7" name="Slide Number Placeholder 6"/>
          <p:cNvSpPr>
            <a:spLocks noGrp="1"/>
          </p:cNvSpPr>
          <p:nvPr>
            <p:ph type="sldNum" sz="quarter" idx="11"/>
          </p:nvPr>
        </p:nvSpPr>
        <p:spPr/>
        <p:txBody>
          <a:bodyPr rtlCol="0"/>
          <a:lstStyle/>
          <a:p>
            <a:fld id="{C78199BD-C4AF-43DD-A6FD-0AA413315EC0}"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AD3C12-1571-460E-AB7D-B577ACC010BB}" type="datetimeFigureOut">
              <a:rPr lang="en-US" smtClean="0"/>
              <a:pPr/>
              <a:t>10/9/2018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78199BD-C4AF-43DD-A6FD-0AA413315EC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3DAD3C12-1571-460E-AB7D-B577ACC010BB}" type="datetimeFigureOut">
              <a:rPr lang="en-US" smtClean="0"/>
              <a:pPr/>
              <a:t>10/9/2018</a:t>
            </a:fld>
            <a:endParaRPr lang="en-US" dirty="0"/>
          </a:p>
        </p:txBody>
      </p:sp>
      <p:sp>
        <p:nvSpPr>
          <p:cNvPr id="22" name="Slide Number Placeholder 21"/>
          <p:cNvSpPr>
            <a:spLocks noGrp="1"/>
          </p:cNvSpPr>
          <p:nvPr>
            <p:ph type="sldNum" sz="quarter" idx="15"/>
          </p:nvPr>
        </p:nvSpPr>
        <p:spPr/>
        <p:txBody>
          <a:bodyPr rtlCol="0"/>
          <a:lstStyle/>
          <a:p>
            <a:fld id="{C78199BD-C4AF-43DD-A6FD-0AA413315EC0}"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3DAD3C12-1571-460E-AB7D-B577ACC010BB}" type="datetimeFigureOut">
              <a:rPr lang="en-US" smtClean="0"/>
              <a:pPr/>
              <a:t>10/9/2018</a:t>
            </a:fld>
            <a:endParaRPr lang="en-US" dirty="0"/>
          </a:p>
        </p:txBody>
      </p:sp>
      <p:sp>
        <p:nvSpPr>
          <p:cNvPr id="18" name="Slide Number Placeholder 17"/>
          <p:cNvSpPr>
            <a:spLocks noGrp="1"/>
          </p:cNvSpPr>
          <p:nvPr>
            <p:ph type="sldNum" sz="quarter" idx="11"/>
          </p:nvPr>
        </p:nvSpPr>
        <p:spPr/>
        <p:txBody>
          <a:bodyPr rtlCol="0"/>
          <a:lstStyle/>
          <a:p>
            <a:fld id="{C78199BD-C4AF-43DD-A6FD-0AA413315EC0}"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DAD3C12-1571-460E-AB7D-B577ACC010BB}" type="datetimeFigureOut">
              <a:rPr lang="en-US" smtClean="0"/>
              <a:pPr/>
              <a:t>10/9/2018</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78199BD-C4AF-43DD-A6FD-0AA413315EC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645" r:id="rId1"/>
    <p:sldLayoutId id="2147484646" r:id="rId2"/>
    <p:sldLayoutId id="2147484647" r:id="rId3"/>
    <p:sldLayoutId id="2147484648" r:id="rId4"/>
    <p:sldLayoutId id="2147484649" r:id="rId5"/>
    <p:sldLayoutId id="2147484650" r:id="rId6"/>
    <p:sldLayoutId id="2147484651" r:id="rId7"/>
    <p:sldLayoutId id="2147484652" r:id="rId8"/>
    <p:sldLayoutId id="2147484653" r:id="rId9"/>
    <p:sldLayoutId id="2147484654" r:id="rId10"/>
    <p:sldLayoutId id="214748465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L52dVwMJTEc"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FYEX 101</a:t>
            </a:r>
            <a:br>
              <a:rPr lang="en-US" dirty="0" smtClean="0"/>
            </a:br>
            <a:endParaRPr lang="en-US" dirty="0"/>
          </a:p>
        </p:txBody>
      </p:sp>
      <p:sp>
        <p:nvSpPr>
          <p:cNvPr id="3" name="Subtitle 2"/>
          <p:cNvSpPr>
            <a:spLocks noGrp="1"/>
          </p:cNvSpPr>
          <p:nvPr>
            <p:ph type="subTitle" idx="1"/>
          </p:nvPr>
        </p:nvSpPr>
        <p:spPr/>
        <p:txBody>
          <a:bodyPr/>
          <a:lstStyle/>
          <a:p>
            <a:endParaRPr lang="en-US" dirty="0"/>
          </a:p>
          <a:p>
            <a:r>
              <a:rPr lang="en-US" dirty="0" smtClean="0"/>
              <a:t>TIME MANAGEMENT &amp; STUDY SKILLS</a:t>
            </a:r>
            <a:endParaRPr lang="en-US" dirty="0"/>
          </a:p>
        </p:txBody>
      </p:sp>
    </p:spTree>
    <p:extLst>
      <p:ext uri="{BB962C8B-B14F-4D97-AF65-F5344CB8AC3E}">
        <p14:creationId xmlns:p14="http://schemas.microsoft.com/office/powerpoint/2010/main" val="2595347364"/>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mp:transition xmlns:mp="http://schemas.microsoft.com/office/mac/powerpoint/2008/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Maximizing Study and Review Time</a:t>
            </a:r>
            <a:endParaRPr lang="en-US" dirty="0"/>
          </a:p>
        </p:txBody>
      </p:sp>
      <p:sp>
        <p:nvSpPr>
          <p:cNvPr id="3" name="Content Placeholder 2"/>
          <p:cNvSpPr>
            <a:spLocks noGrp="1"/>
          </p:cNvSpPr>
          <p:nvPr>
            <p:ph sz="quarter" idx="1"/>
          </p:nvPr>
        </p:nvSpPr>
        <p:spPr/>
        <p:txBody>
          <a:bodyPr>
            <a:normAutofit/>
          </a:bodyPr>
          <a:lstStyle/>
          <a:p>
            <a:r>
              <a:rPr lang="en-US" dirty="0" smtClean="0"/>
              <a:t>Find your space.</a:t>
            </a:r>
          </a:p>
          <a:p>
            <a:r>
              <a:rPr lang="en-US" dirty="0" smtClean="0"/>
              <a:t>Stick to a routine.</a:t>
            </a:r>
          </a:p>
          <a:p>
            <a:r>
              <a:rPr lang="en-US" dirty="0" smtClean="0"/>
              <a:t>Break down large tasks.</a:t>
            </a:r>
          </a:p>
          <a:p>
            <a:r>
              <a:rPr lang="en-US" dirty="0" smtClean="0"/>
              <a:t>Set realistic goals.</a:t>
            </a:r>
          </a:p>
          <a:p>
            <a:r>
              <a:rPr lang="en-US" dirty="0" smtClean="0"/>
              <a:t>Review when the material is fresh.</a:t>
            </a:r>
          </a:p>
          <a:p>
            <a:r>
              <a:rPr lang="en-US" dirty="0" smtClean="0"/>
              <a:t>Study difficult or boring subjects first.</a:t>
            </a:r>
          </a:p>
          <a:p>
            <a:r>
              <a:rPr lang="en-US" dirty="0" smtClean="0"/>
              <a:t>Divide study time into 50-minute blocks.</a:t>
            </a:r>
            <a:endParaRPr lang="en-US" dirty="0"/>
          </a:p>
        </p:txBody>
      </p:sp>
      <p:sp>
        <p:nvSpPr>
          <p:cNvPr id="4" name="Content Placeholder 3"/>
          <p:cNvSpPr>
            <a:spLocks noGrp="1"/>
          </p:cNvSpPr>
          <p:nvPr>
            <p:ph sz="quarter" idx="2"/>
          </p:nvPr>
        </p:nvSpPr>
        <p:spPr/>
        <p:txBody>
          <a:bodyPr>
            <a:normAutofit/>
          </a:bodyPr>
          <a:lstStyle/>
          <a:p>
            <a:r>
              <a:rPr lang="en-US" dirty="0" smtClean="0"/>
              <a:t>Avoid multitasking.</a:t>
            </a:r>
            <a:endParaRPr lang="en-US" dirty="0"/>
          </a:p>
          <a:p>
            <a:r>
              <a:rPr lang="en-US" dirty="0"/>
              <a:t>Overcome </a:t>
            </a:r>
            <a:r>
              <a:rPr lang="en-US" dirty="0" smtClean="0"/>
              <a:t>distractions.</a:t>
            </a:r>
            <a:endParaRPr lang="en-US" dirty="0"/>
          </a:p>
          <a:p>
            <a:r>
              <a:rPr lang="en-US" dirty="0"/>
              <a:t>Let others </a:t>
            </a:r>
            <a:r>
              <a:rPr lang="en-US" dirty="0" smtClean="0"/>
              <a:t>help.</a:t>
            </a:r>
            <a:endParaRPr lang="en-US" dirty="0"/>
          </a:p>
          <a:p>
            <a:r>
              <a:rPr lang="en-US" dirty="0"/>
              <a:t>Be </a:t>
            </a:r>
            <a:r>
              <a:rPr lang="en-US" dirty="0" smtClean="0"/>
              <a:t>flexible.</a:t>
            </a:r>
            <a:endParaRPr lang="en-US" dirty="0"/>
          </a:p>
          <a:p>
            <a:r>
              <a:rPr lang="en-US" dirty="0"/>
              <a:t>Reward </a:t>
            </a:r>
            <a:r>
              <a:rPr lang="en-US" dirty="0" smtClean="0"/>
              <a:t>yourself.</a:t>
            </a:r>
            <a:endParaRPr lang="en-US" dirty="0"/>
          </a:p>
          <a:p>
            <a:r>
              <a:rPr lang="en-US" dirty="0"/>
              <a:t>Use travel time </a:t>
            </a:r>
            <a:r>
              <a:rPr lang="en-US" dirty="0" smtClean="0"/>
              <a:t>wisely.</a:t>
            </a:r>
            <a:endParaRPr lang="en-US" dirty="0"/>
          </a:p>
          <a:p>
            <a:pPr marL="0" indent="0">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500"/>
                                        <p:tgtEl>
                                          <p:spTgt spid="4">
                                            <p:txEl>
                                              <p:pRg st="0" end="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fade">
                                      <p:cBhvr>
                                        <p:cTn id="35" dur="500"/>
                                        <p:tgtEl>
                                          <p:spTgt spid="4">
                                            <p:txEl>
                                              <p:pRg st="1" end="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Effect transition="in" filter="fade">
                                      <p:cBhvr>
                                        <p:cTn id="38" dur="500"/>
                                        <p:tgtEl>
                                          <p:spTgt spid="4">
                                            <p:txEl>
                                              <p:pRg st="2" end="2"/>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animEffect transition="in" filter="fade">
                                      <p:cBhvr>
                                        <p:cTn id="41" dur="500"/>
                                        <p:tgtEl>
                                          <p:spTgt spid="4">
                                            <p:txEl>
                                              <p:pRg st="3" end="3"/>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fade">
                                      <p:cBhvr>
                                        <p:cTn id="44" dur="500"/>
                                        <p:tgtEl>
                                          <p:spTgt spid="4">
                                            <p:txEl>
                                              <p:pRg st="4" end="4"/>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Effect transition="in" filter="fade">
                                      <p:cBhvr>
                                        <p:cTn id="4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a:t>
            </a:r>
            <a:r>
              <a:rPr lang="en-US" dirty="0" smtClean="0"/>
              <a:t>the Most out of Class</a:t>
            </a:r>
            <a:br>
              <a:rPr lang="en-US" dirty="0" smtClean="0"/>
            </a:br>
            <a:endParaRPr lang="en-US" dirty="0"/>
          </a:p>
        </p:txBody>
      </p:sp>
      <p:sp>
        <p:nvSpPr>
          <p:cNvPr id="3" name="Content Placeholder 2"/>
          <p:cNvSpPr>
            <a:spLocks noGrp="1"/>
          </p:cNvSpPr>
          <p:nvPr>
            <p:ph sz="quarter" idx="1"/>
          </p:nvPr>
        </p:nvSpPr>
        <p:spPr>
          <a:xfrm>
            <a:off x="457200" y="914400"/>
            <a:ext cx="7467600" cy="5410200"/>
          </a:xfrm>
        </p:spPr>
        <p:txBody>
          <a:bodyPr>
            <a:normAutofit/>
          </a:bodyPr>
          <a:lstStyle/>
          <a:p>
            <a:endParaRPr lang="en-US" dirty="0" smtClean="0"/>
          </a:p>
          <a:p>
            <a:r>
              <a:rPr lang="en-US" dirty="0" smtClean="0"/>
              <a:t>Pay </a:t>
            </a:r>
            <a:r>
              <a:rPr lang="en-US" dirty="0" smtClean="0"/>
              <a:t>attention to the syllabus.</a:t>
            </a:r>
          </a:p>
          <a:p>
            <a:r>
              <a:rPr lang="en-US" dirty="0" smtClean="0"/>
              <a:t>Do assigned reading.</a:t>
            </a:r>
          </a:p>
          <a:p>
            <a:r>
              <a:rPr lang="en-US" dirty="0" smtClean="0"/>
              <a:t>Use additional materials provided by instructor.</a:t>
            </a:r>
          </a:p>
          <a:p>
            <a:r>
              <a:rPr lang="en-US" dirty="0" smtClean="0"/>
              <a:t>Be organized.</a:t>
            </a:r>
          </a:p>
          <a:p>
            <a:pPr marL="0" indent="0">
              <a:buNone/>
            </a:pPr>
            <a:endParaRPr lang="en-US" dirty="0"/>
          </a:p>
          <a:p>
            <a:r>
              <a:rPr lang="en-US" dirty="0" smtClean="0"/>
              <a:t>Listen for main concepts &amp; new ideas</a:t>
            </a:r>
          </a:p>
          <a:p>
            <a:r>
              <a:rPr lang="en-US" dirty="0" smtClean="0"/>
              <a:t>Know your </a:t>
            </a:r>
            <a:r>
              <a:rPr lang="en-US" dirty="0" smtClean="0"/>
              <a:t>Learning Style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191000"/>
            <a:ext cx="3943710" cy="2786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5519086"/>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a:t>
            </a:r>
            <a:r>
              <a:rPr lang="en-US" dirty="0" smtClean="0"/>
              <a:t>an </a:t>
            </a:r>
            <a:r>
              <a:rPr lang="en-US" dirty="0" smtClean="0"/>
              <a:t>Active </a:t>
            </a:r>
            <a:r>
              <a:rPr lang="en-US" dirty="0" smtClean="0"/>
              <a:t>Participant</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Sit close to front.</a:t>
            </a:r>
          </a:p>
          <a:p>
            <a:r>
              <a:rPr lang="en-US" dirty="0" smtClean="0"/>
              <a:t>Keep eyes on teacher</a:t>
            </a:r>
            <a:r>
              <a:rPr lang="en-US" dirty="0" smtClean="0"/>
              <a:t>. </a:t>
            </a:r>
            <a:endParaRPr lang="en-US" dirty="0" smtClean="0"/>
          </a:p>
          <a:p>
            <a:r>
              <a:rPr lang="en-US" dirty="0" smtClean="0"/>
              <a:t>Focus on </a:t>
            </a:r>
            <a:r>
              <a:rPr lang="en-US" dirty="0" smtClean="0"/>
              <a:t>the lecture.</a:t>
            </a:r>
          </a:p>
          <a:p>
            <a:pPr marL="0" indent="0">
              <a:buNone/>
            </a:pPr>
            <a:endParaRPr lang="en-US" dirty="0" smtClean="0"/>
          </a:p>
          <a:p>
            <a:r>
              <a:rPr lang="en-US" dirty="0" smtClean="0"/>
              <a:t>Raise your hand when you don’t understand.</a:t>
            </a:r>
          </a:p>
          <a:p>
            <a:r>
              <a:rPr lang="en-US" dirty="0" smtClean="0"/>
              <a:t>Speak up in class.</a:t>
            </a:r>
          </a:p>
          <a:p>
            <a:r>
              <a:rPr lang="en-US" dirty="0" smtClean="0"/>
              <a:t>Never feel your questions are “stupid</a:t>
            </a:r>
            <a:r>
              <a:rPr lang="en-US" dirty="0" smtClean="0"/>
              <a:t>.”</a:t>
            </a:r>
          </a:p>
          <a:p>
            <a:pPr marL="0" indent="0">
              <a:buNone/>
            </a:pPr>
            <a:endParaRPr lang="en-US" dirty="0" smtClean="0"/>
          </a:p>
          <a:p>
            <a:r>
              <a:rPr lang="en-US" dirty="0" smtClean="0"/>
              <a:t>When called on to speak, don’t bluff</a:t>
            </a:r>
            <a:r>
              <a:rPr lang="en-US" dirty="0" smtClean="0"/>
              <a:t>.</a:t>
            </a:r>
          </a:p>
          <a:p>
            <a:r>
              <a:rPr lang="en-US" dirty="0" smtClean="0"/>
              <a:t>Listen carefully to other students.</a:t>
            </a:r>
            <a:endParaRPr lang="en-US" dirty="0" smtClean="0"/>
          </a:p>
          <a:p>
            <a:r>
              <a:rPr lang="en-US" dirty="0" smtClean="0"/>
              <a:t>Bring in relevant outside materials.</a:t>
            </a:r>
            <a:endParaRPr lang="en-US" dirty="0"/>
          </a:p>
        </p:txBody>
      </p:sp>
    </p:spTree>
    <p:extLst>
      <p:ext uri="{BB962C8B-B14F-4D97-AF65-F5344CB8AC3E}">
        <p14:creationId xmlns:p14="http://schemas.microsoft.com/office/powerpoint/2010/main" val="1595006486"/>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a:t>
            </a:r>
            <a:r>
              <a:rPr lang="en-US" dirty="0" smtClean="0"/>
              <a:t>Notes in Class</a:t>
            </a:r>
            <a:endParaRPr lang="en-US" dirty="0"/>
          </a:p>
        </p:txBody>
      </p:sp>
      <p:sp>
        <p:nvSpPr>
          <p:cNvPr id="3" name="Content Placeholder 2"/>
          <p:cNvSpPr>
            <a:spLocks noGrp="1"/>
          </p:cNvSpPr>
          <p:nvPr>
            <p:ph sz="quarter" idx="1"/>
          </p:nvPr>
        </p:nvSpPr>
        <p:spPr/>
        <p:txBody>
          <a:bodyPr/>
          <a:lstStyle/>
          <a:p>
            <a:r>
              <a:rPr lang="en-US" dirty="0" smtClean="0"/>
              <a:t>Identify main ideas.</a:t>
            </a:r>
          </a:p>
          <a:p>
            <a:r>
              <a:rPr lang="en-US" dirty="0" smtClean="0"/>
              <a:t>Don’t try to write down everything.</a:t>
            </a:r>
          </a:p>
          <a:p>
            <a:r>
              <a:rPr lang="en-US" dirty="0" smtClean="0"/>
              <a:t>Prepare to use your notes as a study tool.</a:t>
            </a:r>
          </a:p>
          <a:p>
            <a:r>
              <a:rPr lang="en-US" dirty="0" smtClean="0"/>
              <a:t>Make adjustments for different classes.</a:t>
            </a:r>
          </a:p>
          <a:p>
            <a:r>
              <a:rPr lang="en-US" dirty="0" smtClean="0"/>
              <a:t>Summarize in your own words </a:t>
            </a:r>
          </a:p>
          <a:p>
            <a:r>
              <a:rPr lang="en-US" dirty="0" smtClean="0"/>
              <a:t>Highlight, use color coding, or visual breaks</a:t>
            </a:r>
            <a:endParaRPr lang="en-US" dirty="0"/>
          </a:p>
        </p:txBody>
      </p:sp>
    </p:spTree>
    <p:extLst>
      <p:ext uri="{BB962C8B-B14F-4D97-AF65-F5344CB8AC3E}">
        <p14:creationId xmlns:p14="http://schemas.microsoft.com/office/powerpoint/2010/main" val="2915324121"/>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Use Specific </a:t>
            </a:r>
            <a:r>
              <a:rPr lang="en-US" dirty="0" smtClean="0"/>
              <a:t>Strategies</a:t>
            </a:r>
            <a:endParaRPr lang="en-US" dirty="0"/>
          </a:p>
        </p:txBody>
      </p:sp>
      <p:sp>
        <p:nvSpPr>
          <p:cNvPr id="3" name="Content Placeholder 2"/>
          <p:cNvSpPr>
            <a:spLocks noGrp="1"/>
          </p:cNvSpPr>
          <p:nvPr>
            <p:ph sz="quarter" idx="1"/>
          </p:nvPr>
        </p:nvSpPr>
        <p:spPr/>
        <p:txBody>
          <a:bodyPr>
            <a:normAutofit/>
          </a:bodyPr>
          <a:lstStyle/>
          <a:p>
            <a:r>
              <a:rPr lang="en-US" dirty="0" smtClean="0"/>
              <a:t>Create separate binders for each course.</a:t>
            </a:r>
          </a:p>
          <a:p>
            <a:r>
              <a:rPr lang="en-US" dirty="0" smtClean="0"/>
              <a:t>Download materials before class.</a:t>
            </a:r>
          </a:p>
          <a:p>
            <a:r>
              <a:rPr lang="en-US" dirty="0" smtClean="0"/>
              <a:t>Use only the front of each page.</a:t>
            </a:r>
          </a:p>
          <a:p>
            <a:r>
              <a:rPr lang="en-US" dirty="0" smtClean="0"/>
              <a:t>Listen carefully to questions and answers.</a:t>
            </a:r>
          </a:p>
          <a:p>
            <a:r>
              <a:rPr lang="en-US" dirty="0" smtClean="0"/>
              <a:t>Use asterisks and other symbols.</a:t>
            </a:r>
          </a:p>
          <a:p>
            <a:r>
              <a:rPr lang="en-US" dirty="0" smtClean="0"/>
              <a:t>Consider using pencil.</a:t>
            </a:r>
          </a:p>
          <a:p>
            <a:r>
              <a:rPr lang="en-US" dirty="0" smtClean="0"/>
              <a:t>Write down diagrams, equations, graphs, etc</a:t>
            </a:r>
            <a:r>
              <a:rPr lang="en-US" dirty="0" smtClean="0"/>
              <a:t>.</a:t>
            </a:r>
          </a:p>
          <a:p>
            <a:r>
              <a:rPr lang="en-US" dirty="0"/>
              <a:t>Write down worked problems step by step</a:t>
            </a:r>
            <a:r>
              <a:rPr lang="en-US" dirty="0" smtClean="0"/>
              <a:t>.</a:t>
            </a:r>
          </a:p>
          <a:p>
            <a:r>
              <a:rPr lang="en-US" dirty="0"/>
              <a:t>Refer to the textbook after class.</a:t>
            </a:r>
          </a:p>
          <a:p>
            <a:endParaRPr lang="en-US" dirty="0"/>
          </a:p>
          <a:p>
            <a:endParaRPr lang="en-US" dirty="0" smtClean="0"/>
          </a:p>
          <a:p>
            <a:endParaRPr lang="en-US" dirty="0"/>
          </a:p>
        </p:txBody>
      </p:sp>
    </p:spTree>
    <p:extLst>
      <p:ext uri="{BB962C8B-B14F-4D97-AF65-F5344CB8AC3E}">
        <p14:creationId xmlns:p14="http://schemas.microsoft.com/office/powerpoint/2010/main" val="1694741498"/>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19050" y="152400"/>
            <a:ext cx="9601200" cy="6894195"/>
          </a:xfrm>
          <a:prstGeom prst="rect">
            <a:avLst/>
          </a:prstGeom>
        </p:spPr>
        <p:txBody>
          <a:bodyPr wrap="square">
            <a:spAutoFit/>
          </a:bodyPr>
          <a:lstStyle/>
          <a:p>
            <a:r>
              <a:rPr lang="en-US" sz="3200" b="1" dirty="0">
                <a:solidFill>
                  <a:srgbClr val="FF0000"/>
                </a:solidFill>
              </a:rPr>
              <a:t>Prepare For The </a:t>
            </a:r>
            <a:r>
              <a:rPr lang="en-US" sz="3200" b="1" dirty="0" smtClean="0">
                <a:solidFill>
                  <a:srgbClr val="FF0000"/>
                </a:solidFill>
              </a:rPr>
              <a:t>Lecture</a:t>
            </a:r>
          </a:p>
          <a:p>
            <a:endParaRPr lang="en-US" sz="3200" b="1" dirty="0" smtClean="0">
              <a:solidFill>
                <a:srgbClr val="FF0000"/>
              </a:solidFill>
            </a:endParaRPr>
          </a:p>
          <a:p>
            <a:endParaRPr lang="en-US" dirty="0" smtClean="0"/>
          </a:p>
          <a:p>
            <a:endParaRPr lang="en-US" dirty="0"/>
          </a:p>
          <a:p>
            <a:pPr lvl="0"/>
            <a:r>
              <a:rPr lang="en-US" dirty="0" smtClean="0"/>
              <a:t>Read </a:t>
            </a:r>
            <a:r>
              <a:rPr lang="en-US" dirty="0"/>
              <a:t>all textbook material relevant to the topic being covered prior </a:t>
            </a:r>
            <a:r>
              <a:rPr lang="en-US" dirty="0" smtClean="0"/>
              <a:t>to </a:t>
            </a:r>
            <a:r>
              <a:rPr lang="en-US" dirty="0"/>
              <a:t>class</a:t>
            </a:r>
            <a:r>
              <a:rPr lang="en-US" dirty="0" smtClean="0"/>
              <a:t>.</a:t>
            </a:r>
          </a:p>
          <a:p>
            <a:pPr lvl="0"/>
            <a:r>
              <a:rPr lang="en-US" dirty="0" smtClean="0"/>
              <a:t>Attend Class</a:t>
            </a:r>
          </a:p>
          <a:p>
            <a:pPr lvl="0"/>
            <a:r>
              <a:rPr lang="en-US" dirty="0" smtClean="0"/>
              <a:t>Take Notes</a:t>
            </a:r>
          </a:p>
          <a:p>
            <a:endParaRPr lang="en-US" dirty="0"/>
          </a:p>
          <a:p>
            <a:endParaRPr lang="en-US" dirty="0" smtClean="0"/>
          </a:p>
          <a:p>
            <a:endParaRPr lang="en-US" dirty="0"/>
          </a:p>
          <a:p>
            <a:endParaRPr lang="en-US" dirty="0" smtClean="0"/>
          </a:p>
          <a:p>
            <a:r>
              <a:rPr lang="en-US" dirty="0" smtClean="0"/>
              <a:t>You </a:t>
            </a:r>
            <a:r>
              <a:rPr lang="en-US" dirty="0"/>
              <a:t>are familiar with the </a:t>
            </a:r>
            <a:r>
              <a:rPr lang="en-US" dirty="0" smtClean="0"/>
              <a:t>subject &amp; you </a:t>
            </a:r>
            <a:r>
              <a:rPr lang="en-US" dirty="0"/>
              <a:t>know what to ask.</a:t>
            </a:r>
          </a:p>
          <a:p>
            <a:pPr lvl="0"/>
            <a:endParaRPr lang="en-US" dirty="0" smtClean="0"/>
          </a:p>
          <a:p>
            <a:pPr lvl="0"/>
            <a:r>
              <a:rPr lang="en-US" dirty="0" smtClean="0"/>
              <a:t>You don’t waste time by </a:t>
            </a:r>
            <a:r>
              <a:rPr lang="en-US" dirty="0"/>
              <a:t>writing down stuff that is </a:t>
            </a:r>
            <a:r>
              <a:rPr lang="en-US" dirty="0" smtClean="0"/>
              <a:t>already </a:t>
            </a:r>
            <a:r>
              <a:rPr lang="en-US" dirty="0"/>
              <a:t>in your study </a:t>
            </a:r>
            <a:r>
              <a:rPr lang="en-US" dirty="0" smtClean="0"/>
              <a:t>materials.</a:t>
            </a:r>
          </a:p>
          <a:p>
            <a:pPr lvl="0"/>
            <a:endParaRPr lang="en-US" dirty="0"/>
          </a:p>
          <a:p>
            <a:pPr lvl="0"/>
            <a:r>
              <a:rPr lang="en-US" dirty="0"/>
              <a:t>Y</a:t>
            </a:r>
            <a:r>
              <a:rPr lang="en-US" dirty="0" smtClean="0"/>
              <a:t>ou </a:t>
            </a:r>
            <a:r>
              <a:rPr lang="en-US" dirty="0"/>
              <a:t>know what to write, </a:t>
            </a:r>
            <a:r>
              <a:rPr lang="en-US" dirty="0" smtClean="0"/>
              <a:t>concepts are clearer, you’re one step ahead of the game.</a:t>
            </a:r>
          </a:p>
          <a:p>
            <a:pPr lvl="0"/>
            <a:endParaRPr lang="en-US" dirty="0"/>
          </a:p>
          <a:p>
            <a:r>
              <a:rPr lang="en-US" dirty="0" smtClean="0"/>
              <a:t>	By </a:t>
            </a:r>
            <a:r>
              <a:rPr lang="en-US" dirty="0"/>
              <a:t>the time the lecture is over, you are in a much clearer state of mind. </a:t>
            </a:r>
            <a:r>
              <a:rPr lang="en-US" dirty="0" smtClean="0"/>
              <a:t/>
            </a:r>
            <a:br>
              <a:rPr lang="en-US" dirty="0" smtClean="0"/>
            </a:br>
            <a:endParaRPr lang="en-US" dirty="0" smtClean="0"/>
          </a:p>
          <a:p>
            <a:r>
              <a:rPr lang="en-US" dirty="0" smtClean="0"/>
              <a:t>	This </a:t>
            </a:r>
            <a:r>
              <a:rPr lang="en-US" dirty="0"/>
              <a:t>way, </a:t>
            </a:r>
            <a:r>
              <a:rPr lang="en-US" dirty="0" smtClean="0"/>
              <a:t>taking </a:t>
            </a:r>
            <a:r>
              <a:rPr lang="en-US" dirty="0"/>
              <a:t>notes becomes more meaningful </a:t>
            </a:r>
            <a:r>
              <a:rPr lang="en-US" dirty="0" smtClean="0"/>
              <a:t>and helpful.</a:t>
            </a:r>
            <a:endParaRPr lang="en-US" dirty="0"/>
          </a:p>
          <a:p>
            <a:pPr lvl="0"/>
            <a:endParaRPr lang="en-US" dirty="0" smtClean="0"/>
          </a:p>
          <a:p>
            <a:pPr lvl="0"/>
            <a:r>
              <a:rPr lang="en-US" dirty="0"/>
              <a:t> </a:t>
            </a:r>
            <a:r>
              <a:rPr lang="en-US" dirty="0" smtClean="0"/>
              <a:t>	Ask </a:t>
            </a:r>
            <a:r>
              <a:rPr lang="en-US" dirty="0"/>
              <a:t>professors who lecture too fast if you can tape their lecture. </a:t>
            </a:r>
          </a:p>
          <a:p>
            <a:endParaRPr lang="en-US" dirty="0"/>
          </a:p>
        </p:txBody>
      </p:sp>
    </p:spTree>
    <p:extLst>
      <p:ext uri="{BB962C8B-B14F-4D97-AF65-F5344CB8AC3E}">
        <p14:creationId xmlns:p14="http://schemas.microsoft.com/office/powerpoint/2010/main" val="36521939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7" end="1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8" end="1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Reviewing Your Notes</a:t>
            </a:r>
            <a:endParaRPr lang="en-US" dirty="0"/>
          </a:p>
        </p:txBody>
      </p:sp>
      <p:sp>
        <p:nvSpPr>
          <p:cNvPr id="3" name="Content Placeholder 2"/>
          <p:cNvSpPr>
            <a:spLocks noGrp="1"/>
          </p:cNvSpPr>
          <p:nvPr>
            <p:ph sz="quarter" idx="1"/>
          </p:nvPr>
        </p:nvSpPr>
        <p:spPr>
          <a:xfrm>
            <a:off x="457200" y="1600200"/>
            <a:ext cx="7467600" cy="2209800"/>
          </a:xfrm>
        </p:spPr>
        <p:txBody>
          <a:bodyPr>
            <a:normAutofit fontScale="92500" lnSpcReduction="10000"/>
          </a:bodyPr>
          <a:lstStyle/>
          <a:p>
            <a:r>
              <a:rPr lang="en-US" dirty="0" smtClean="0"/>
              <a:t>Forgetting curve: most forgetting happens in 1</a:t>
            </a:r>
            <a:r>
              <a:rPr lang="en-US" baseline="30000" dirty="0" smtClean="0"/>
              <a:t>st</a:t>
            </a:r>
            <a:r>
              <a:rPr lang="en-US" dirty="0" smtClean="0"/>
              <a:t> twenty-four hours</a:t>
            </a:r>
          </a:p>
          <a:p>
            <a:r>
              <a:rPr lang="en-US" dirty="0" smtClean="0"/>
              <a:t>Write down the main </a:t>
            </a:r>
            <a:r>
              <a:rPr lang="en-US" dirty="0" smtClean="0"/>
              <a:t>ideas a second or third time.</a:t>
            </a:r>
            <a:endParaRPr lang="en-US" dirty="0" smtClean="0"/>
          </a:p>
          <a:p>
            <a:r>
              <a:rPr lang="en-US" dirty="0" smtClean="0"/>
              <a:t>Recite ideas out loud.</a:t>
            </a:r>
          </a:p>
          <a:p>
            <a:r>
              <a:rPr lang="en-US" dirty="0" smtClean="0"/>
              <a:t>Preview your notes again before the next class.</a:t>
            </a:r>
          </a:p>
          <a:p>
            <a:r>
              <a:rPr lang="en-US" dirty="0" smtClean="0"/>
              <a:t>Compare notes.</a:t>
            </a:r>
          </a:p>
          <a:p>
            <a:pPr marL="0" indent="0">
              <a:buNone/>
            </a:pPr>
            <a:endParaRPr lang="en-US" dirty="0" smtClean="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7475" y="3856037"/>
            <a:ext cx="3695700" cy="2925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8327846"/>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533400" y="228600"/>
            <a:ext cx="7467600" cy="685800"/>
          </a:xfrm>
        </p:spPr>
        <p:txBody>
          <a:bodyPr>
            <a:normAutofit/>
          </a:bodyPr>
          <a:lstStyle/>
          <a:p>
            <a:r>
              <a:rPr lang="en-US" sz="2800" dirty="0" smtClean="0"/>
              <a:t>TIME </a:t>
            </a:r>
            <a:r>
              <a:rPr lang="en-US" sz="2800" dirty="0" smtClean="0"/>
              <a:t>MANAGEMENT</a:t>
            </a:r>
            <a:endParaRPr lang="en-US" sz="2800" dirty="0"/>
          </a:p>
        </p:txBody>
      </p:sp>
      <p:sp>
        <p:nvSpPr>
          <p:cNvPr id="3" name="Content Placeholder 2"/>
          <p:cNvSpPr>
            <a:spLocks noGrp="1"/>
          </p:cNvSpPr>
          <p:nvPr>
            <p:ph sz="quarter" idx="1"/>
          </p:nvPr>
        </p:nvSpPr>
        <p:spPr>
          <a:xfrm>
            <a:off x="457200" y="1066800"/>
            <a:ext cx="7467600" cy="5407152"/>
          </a:xfrm>
        </p:spPr>
        <p:txBody>
          <a:bodyPr>
            <a:normAutofit/>
          </a:bodyPr>
          <a:lstStyle/>
          <a:p>
            <a:r>
              <a:rPr lang="en-US" dirty="0" smtClean="0"/>
              <a:t>Time </a:t>
            </a:r>
            <a:r>
              <a:rPr lang="en-US" dirty="0" smtClean="0"/>
              <a:t>Is </a:t>
            </a:r>
            <a:r>
              <a:rPr lang="en-US" dirty="0" smtClean="0"/>
              <a:t>Your </a:t>
            </a:r>
            <a:r>
              <a:rPr lang="en-US" dirty="0" smtClean="0"/>
              <a:t>Most Valuable Resource</a:t>
            </a:r>
          </a:p>
          <a:p>
            <a:r>
              <a:rPr lang="en-US" dirty="0"/>
              <a:t>Maximize Study and Review Time</a:t>
            </a:r>
          </a:p>
          <a:p>
            <a:r>
              <a:rPr lang="en-US" dirty="0"/>
              <a:t>Organize your Environment </a:t>
            </a:r>
          </a:p>
          <a:p>
            <a:r>
              <a:rPr lang="en-US" dirty="0" smtClean="0"/>
              <a:t>Avoid </a:t>
            </a:r>
            <a:r>
              <a:rPr lang="en-US" dirty="0" smtClean="0"/>
              <a:t>Pitfalls</a:t>
            </a:r>
          </a:p>
          <a:p>
            <a:endParaRPr lang="en-US" dirty="0"/>
          </a:p>
          <a:p>
            <a:pPr marL="0" indent="0">
              <a:buNone/>
            </a:pPr>
            <a:endParaRPr lang="en-US" dirty="0" smtClean="0"/>
          </a:p>
          <a:p>
            <a:pPr marL="0" indent="0">
              <a:buNone/>
            </a:pPr>
            <a:r>
              <a:rPr lang="en-US" dirty="0" smtClean="0"/>
              <a:t>Remember</a:t>
            </a:r>
            <a:r>
              <a:rPr lang="en-US" dirty="0" smtClean="0"/>
              <a:t>…</a:t>
            </a:r>
          </a:p>
          <a:p>
            <a:pPr marL="0" indent="0">
              <a:buNone/>
            </a:pPr>
            <a:r>
              <a:rPr lang="en-US" dirty="0">
                <a:ea typeface="ＭＳ Ｐゴシック" charset="-128"/>
                <a:cs typeface="ＭＳ Ｐゴシック" charset="-128"/>
              </a:rPr>
              <a:t>You </a:t>
            </a:r>
            <a:r>
              <a:rPr lang="en-US" dirty="0" smtClean="0">
                <a:ea typeface="ＭＳ Ｐゴシック" charset="-128"/>
                <a:cs typeface="ＭＳ Ｐゴシック" charset="-128"/>
              </a:rPr>
              <a:t>control </a:t>
            </a:r>
            <a:r>
              <a:rPr lang="en-US" dirty="0">
                <a:ea typeface="ＭＳ Ｐゴシック" charset="-128"/>
                <a:cs typeface="ＭＳ Ｐゴシック" charset="-128"/>
              </a:rPr>
              <a:t>how you use your </a:t>
            </a:r>
            <a:r>
              <a:rPr lang="en-US" dirty="0" smtClean="0">
                <a:ea typeface="ＭＳ Ｐゴシック" charset="-128"/>
                <a:cs typeface="ＭＳ Ｐゴシック" charset="-128"/>
              </a:rPr>
              <a:t>time </a:t>
            </a:r>
            <a:r>
              <a:rPr lang="en-US" dirty="0">
                <a:ea typeface="ＭＳ Ｐゴシック" charset="-128"/>
                <a:cs typeface="ＭＳ Ｐゴシック" charset="-128"/>
              </a:rPr>
              <a:t>so </a:t>
            </a:r>
            <a:r>
              <a:rPr lang="en-US" dirty="0" smtClean="0">
                <a:ea typeface="ＭＳ Ｐゴシック" charset="-128"/>
                <a:cs typeface="ＭＳ Ｐゴシック" charset="-128"/>
              </a:rPr>
              <a:t>find </a:t>
            </a:r>
            <a:r>
              <a:rPr lang="en-US" dirty="0">
                <a:ea typeface="ＭＳ Ｐゴシック" charset="-128"/>
                <a:cs typeface="ＭＳ Ｐゴシック" charset="-128"/>
              </a:rPr>
              <a:t>a system that works for you.  </a:t>
            </a:r>
            <a:endParaRPr lang="en-US" dirty="0" smtClean="0">
              <a:ea typeface="ＭＳ Ｐゴシック" charset="-128"/>
              <a:cs typeface="ＭＳ Ｐゴシック" charset="-128"/>
            </a:endParaRPr>
          </a:p>
          <a:p>
            <a:pPr marL="0" indent="0">
              <a:buNone/>
            </a:pPr>
            <a:r>
              <a:rPr lang="en-US" dirty="0" smtClean="0">
                <a:ea typeface="ＭＳ Ｐゴシック" charset="-128"/>
                <a:cs typeface="ＭＳ Ｐゴシック" charset="-128"/>
              </a:rPr>
              <a:t>This </a:t>
            </a:r>
            <a:r>
              <a:rPr lang="en-US" dirty="0">
                <a:ea typeface="ＭＳ Ｐゴシック" charset="-128"/>
                <a:cs typeface="ＭＳ Ｐゴシック" charset="-128"/>
              </a:rPr>
              <a:t>will help you stay organized and avoid falling behind throughout the semester. </a:t>
            </a:r>
          </a:p>
          <a:p>
            <a:endParaRPr lang="en-US" dirty="0"/>
          </a:p>
        </p:txBody>
      </p:sp>
    </p:spTree>
    <p:extLst>
      <p:ext uri="{BB962C8B-B14F-4D97-AF65-F5344CB8AC3E}">
        <p14:creationId xmlns:p14="http://schemas.microsoft.com/office/powerpoint/2010/main" val="191818353"/>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1000"/>
                                        <p:tgtEl>
                                          <p:spTgt spid="3">
                                            <p:txEl>
                                              <p:pRg st="7" end="7"/>
                                            </p:txEl>
                                          </p:spTgt>
                                        </p:tgtEl>
                                      </p:cBhvr>
                                    </p:animEffect>
                                    <p:anim calcmode="lin" valueType="num">
                                      <p:cBhvr>
                                        <p:cTn id="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1000"/>
                                  </p:stCondLst>
                                  <p:childTnLst>
                                    <p:set>
                                      <p:cBhvr>
                                        <p:cTn id="13" dur="1" fill="hold">
                                          <p:stCondLst>
                                            <p:cond delay="0"/>
                                          </p:stCondLst>
                                        </p:cTn>
                                        <p:tgtEl>
                                          <p:spTgt spid="3">
                                            <p:txEl>
                                              <p:pRg st="8" end="8"/>
                                            </p:txEl>
                                          </p:spTgt>
                                        </p:tgtEl>
                                        <p:attrNameLst>
                                          <p:attrName>style.visibility</p:attrName>
                                        </p:attrNameLst>
                                      </p:cBhvr>
                                      <p:to>
                                        <p:strVal val="visible"/>
                                      </p:to>
                                    </p:set>
                                    <p:animEffect transition="in" filter="fade">
                                      <p:cBhvr>
                                        <p:cTn id="14" dur="1000"/>
                                        <p:tgtEl>
                                          <p:spTgt spid="3">
                                            <p:txEl>
                                              <p:pRg st="8" end="8"/>
                                            </p:txEl>
                                          </p:spTgt>
                                        </p:tgtEl>
                                      </p:cBhvr>
                                    </p:animEffect>
                                    <p:anim calcmode="lin" valueType="num">
                                      <p:cBhvr>
                                        <p:cTn id="1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R-E-S-P-E-C-T</a:t>
            </a:r>
            <a:endParaRPr lang="en-US" dirty="0"/>
          </a:p>
        </p:txBody>
      </p:sp>
      <p:sp>
        <p:nvSpPr>
          <p:cNvPr id="3" name="Content Placeholder 2"/>
          <p:cNvSpPr>
            <a:spLocks noGrp="1"/>
          </p:cNvSpPr>
          <p:nvPr>
            <p:ph sz="quarter" idx="1"/>
          </p:nvPr>
        </p:nvSpPr>
        <p:spPr>
          <a:xfrm>
            <a:off x="457200" y="1600200"/>
            <a:ext cx="7467600" cy="4873752"/>
          </a:xfrm>
        </p:spPr>
        <p:txBody>
          <a:bodyPr/>
          <a:lstStyle/>
          <a:p>
            <a:r>
              <a:rPr lang="en-US" sz="2600" dirty="0" smtClean="0"/>
              <a:t>Your time is valuable. So is your instructors’</a:t>
            </a:r>
          </a:p>
          <a:p>
            <a:pPr lvl="1"/>
            <a:r>
              <a:rPr lang="en-US" sz="2400" dirty="0" smtClean="0"/>
              <a:t>Be on time to class.</a:t>
            </a:r>
          </a:p>
          <a:p>
            <a:pPr lvl="1"/>
            <a:r>
              <a:rPr lang="en-US" sz="2400" dirty="0" smtClean="0"/>
              <a:t>Know and m</a:t>
            </a:r>
            <a:r>
              <a:rPr lang="en-US" sz="2400" dirty="0" smtClean="0"/>
              <a:t>eet due </a:t>
            </a:r>
            <a:r>
              <a:rPr lang="en-US" sz="2400" dirty="0" smtClean="0"/>
              <a:t>dates for assignments.</a:t>
            </a:r>
          </a:p>
          <a:p>
            <a:pPr lvl="1"/>
            <a:r>
              <a:rPr lang="en-US" sz="2400" dirty="0" smtClean="0"/>
              <a:t>Avoid disrespectful behavior in class.</a:t>
            </a:r>
          </a:p>
          <a:p>
            <a:pPr lvl="1"/>
            <a:r>
              <a:rPr lang="en-US" sz="2400" dirty="0" smtClean="0"/>
              <a:t>Don’t </a:t>
            </a:r>
            <a:r>
              <a:rPr lang="en-US" sz="2400" dirty="0" smtClean="0"/>
              <a:t>dominate</a:t>
            </a:r>
            <a:r>
              <a:rPr lang="en-US" sz="2400" dirty="0" smtClean="0"/>
              <a:t> </a:t>
            </a:r>
            <a:r>
              <a:rPr lang="en-US" sz="2400" dirty="0" smtClean="0"/>
              <a:t>the discussion.</a:t>
            </a:r>
          </a:p>
          <a:p>
            <a:pPr lvl="1"/>
            <a:r>
              <a:rPr lang="en-US" sz="2400" dirty="0" smtClean="0"/>
              <a:t>Keep appointment times with instructors.</a:t>
            </a:r>
            <a:endParaRPr lang="en-US" sz="2400" dirty="0"/>
          </a:p>
        </p:txBody>
      </p:sp>
      <p:sp>
        <p:nvSpPr>
          <p:cNvPr id="4" name="AutoShape 2" descr="Image result for respec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ttp://richarddocwra.com/app/uploads/2016/08/respec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4436231"/>
            <a:ext cx="4267200" cy="2271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18353"/>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mp:transition xmlns:mp="http://schemas.microsoft.com/office/mac/powerpoint/2008/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Your Energy</a:t>
            </a:r>
            <a:endParaRPr lang="en-US" dirty="0"/>
          </a:p>
        </p:txBody>
      </p:sp>
      <p:sp>
        <p:nvSpPr>
          <p:cNvPr id="3" name="Content Placeholder 2"/>
          <p:cNvSpPr>
            <a:spLocks noGrp="1"/>
          </p:cNvSpPr>
          <p:nvPr>
            <p:ph sz="quarter" idx="1"/>
          </p:nvPr>
        </p:nvSpPr>
        <p:spPr>
          <a:xfrm>
            <a:off x="304800" y="1600200"/>
            <a:ext cx="7620000" cy="4873752"/>
          </a:xfrm>
        </p:spPr>
        <p:txBody>
          <a:bodyPr>
            <a:normAutofit lnSpcReduction="10000"/>
          </a:bodyPr>
          <a:lstStyle/>
          <a:p>
            <a:r>
              <a:rPr lang="en-US" dirty="0" smtClean="0"/>
              <a:t>Recognize your daily energy pattern.</a:t>
            </a:r>
          </a:p>
          <a:p>
            <a:pPr lvl="1"/>
            <a:r>
              <a:rPr lang="en-US" sz="2000" dirty="0" smtClean="0"/>
              <a:t>When are you most energized? Early morning? At night</a:t>
            </a:r>
            <a:r>
              <a:rPr lang="en-US" sz="2000" dirty="0" smtClean="0"/>
              <a:t>?</a:t>
            </a:r>
          </a:p>
          <a:p>
            <a:pPr marL="365760" lvl="1" indent="0">
              <a:buNone/>
            </a:pPr>
            <a:endParaRPr lang="en-US" sz="2000" dirty="0" smtClean="0"/>
          </a:p>
          <a:p>
            <a:r>
              <a:rPr lang="en-US" dirty="0" smtClean="0"/>
              <a:t>Strategies to re-energize:</a:t>
            </a:r>
          </a:p>
          <a:p>
            <a:pPr lvl="1"/>
            <a:r>
              <a:rPr lang="en-US" dirty="0" smtClean="0">
                <a:hlinkClick r:id="rId3"/>
              </a:rPr>
              <a:t>Carry healthy </a:t>
            </a:r>
            <a:r>
              <a:rPr lang="en-US" dirty="0" smtClean="0">
                <a:hlinkClick r:id="rId3"/>
              </a:rPr>
              <a:t>snacks</a:t>
            </a:r>
            <a:endParaRPr lang="en-US" dirty="0" smtClean="0"/>
          </a:p>
          <a:p>
            <a:pPr lvl="1"/>
            <a:r>
              <a:rPr lang="en-US" dirty="0" smtClean="0"/>
              <a:t>Drink </a:t>
            </a:r>
            <a:r>
              <a:rPr lang="en-US" dirty="0" smtClean="0"/>
              <a:t>water</a:t>
            </a:r>
            <a:endParaRPr lang="en-US" dirty="0" smtClean="0"/>
          </a:p>
          <a:p>
            <a:pPr lvl="1"/>
            <a:r>
              <a:rPr lang="en-US" dirty="0" smtClean="0"/>
              <a:t>Take </a:t>
            </a:r>
            <a:r>
              <a:rPr lang="en-US" dirty="0" smtClean="0"/>
              <a:t>breaks</a:t>
            </a:r>
          </a:p>
          <a:p>
            <a:pPr lvl="1"/>
            <a:r>
              <a:rPr lang="en-US" dirty="0" smtClean="0"/>
              <a:t>Walk it out</a:t>
            </a:r>
            <a:endParaRPr lang="en-US" dirty="0" smtClean="0"/>
          </a:p>
          <a:p>
            <a:pPr lvl="1"/>
            <a:r>
              <a:rPr lang="en-US" dirty="0" smtClean="0"/>
              <a:t>Stretch &amp; Breathe</a:t>
            </a:r>
            <a:endParaRPr lang="en-US" dirty="0" smtClean="0"/>
          </a:p>
          <a:p>
            <a:pPr lvl="1"/>
            <a:r>
              <a:rPr lang="en-US" dirty="0" smtClean="0"/>
              <a:t>Short Nap (10-15 min)</a:t>
            </a:r>
            <a:endParaRPr lang="en-US" dirty="0" smtClean="0"/>
          </a:p>
          <a:p>
            <a:pPr marL="365760" lvl="1" indent="0">
              <a:buNone/>
            </a:pPr>
            <a:endParaRPr lang="en-US" dirty="0"/>
          </a:p>
          <a:p>
            <a:pPr marL="365760" lvl="1" indent="0">
              <a:buNone/>
            </a:pPr>
            <a:endParaRPr lang="en-US" dirty="0" smtClean="0"/>
          </a:p>
          <a:p>
            <a:pPr marL="365760" lvl="1" indent="0">
              <a:buNone/>
            </a:pPr>
            <a:r>
              <a:rPr lang="en-US" dirty="0" smtClean="0"/>
              <a:t>Don’t </a:t>
            </a:r>
            <a:r>
              <a:rPr lang="en-US" dirty="0" smtClean="0"/>
              <a:t>overextend </a:t>
            </a:r>
            <a:r>
              <a:rPr lang="en-US" dirty="0" smtClean="0"/>
              <a:t>yourself</a:t>
            </a:r>
            <a:r>
              <a:rPr lang="en-US" dirty="0" smtClean="0"/>
              <a:t>!</a:t>
            </a:r>
          </a:p>
        </p:txBody>
      </p:sp>
      <p:pic>
        <p:nvPicPr>
          <p:cNvPr id="2050" name="Picture 2" descr="A student is seen asleep on the study table surrounded by books. The spectacles can also be seen lying on the ta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7622" y="3429000"/>
            <a:ext cx="4508678" cy="2983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62175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Pitfalls: </a:t>
            </a:r>
            <a:r>
              <a:rPr lang="en-US" dirty="0" smtClean="0"/>
              <a:t/>
            </a:r>
            <a:br>
              <a:rPr lang="en-US" dirty="0" smtClean="0"/>
            </a:br>
            <a:r>
              <a:rPr lang="en-US" dirty="0" smtClean="0"/>
              <a:t>Procrastination </a:t>
            </a:r>
            <a:r>
              <a:rPr lang="en-US" dirty="0" smtClean="0"/>
              <a:t>and Distractions</a:t>
            </a:r>
            <a:endParaRPr lang="en-US" dirty="0"/>
          </a:p>
        </p:txBody>
      </p:sp>
      <p:sp>
        <p:nvSpPr>
          <p:cNvPr id="3" name="Content Placeholder 2"/>
          <p:cNvSpPr>
            <a:spLocks noGrp="1"/>
          </p:cNvSpPr>
          <p:nvPr>
            <p:ph sz="quarter" idx="1"/>
          </p:nvPr>
        </p:nvSpPr>
        <p:spPr/>
        <p:txBody>
          <a:bodyPr>
            <a:normAutofit/>
          </a:bodyPr>
          <a:lstStyle/>
          <a:p>
            <a:r>
              <a:rPr lang="en-US" dirty="0" smtClean="0"/>
              <a:t>Procrastination: putting off necessary tasks</a:t>
            </a:r>
          </a:p>
          <a:p>
            <a:r>
              <a:rPr lang="en-US" dirty="0" smtClean="0"/>
              <a:t>Reasons for procrastination:</a:t>
            </a:r>
          </a:p>
          <a:p>
            <a:pPr lvl="1"/>
            <a:r>
              <a:rPr lang="en-US" dirty="0" smtClean="0"/>
              <a:t>Fear of failure or success</a:t>
            </a:r>
          </a:p>
          <a:p>
            <a:pPr lvl="1"/>
            <a:r>
              <a:rPr lang="en-US" dirty="0" smtClean="0"/>
              <a:t>Perfectionism</a:t>
            </a:r>
          </a:p>
          <a:p>
            <a:pPr lvl="1"/>
            <a:r>
              <a:rPr lang="en-US" dirty="0" smtClean="0"/>
              <a:t>Easily distracted</a:t>
            </a:r>
          </a:p>
          <a:p>
            <a:pPr lvl="1"/>
            <a:r>
              <a:rPr lang="en-US" dirty="0" smtClean="0"/>
              <a:t>Find task </a:t>
            </a:r>
            <a:r>
              <a:rPr lang="en-US" dirty="0" smtClean="0"/>
              <a:t>irrelevant</a:t>
            </a:r>
          </a:p>
          <a:p>
            <a:pPr marL="365760" lvl="1" indent="0">
              <a:buNone/>
            </a:pPr>
            <a:endParaRPr lang="en-US" dirty="0" smtClean="0"/>
          </a:p>
          <a:p>
            <a:r>
              <a:rPr lang="en-US" dirty="0" smtClean="0"/>
              <a:t>Distractions:</a:t>
            </a:r>
            <a:endParaRPr lang="en-US" dirty="0"/>
          </a:p>
          <a:p>
            <a:pPr lvl="1"/>
            <a:r>
              <a:rPr lang="en-US" dirty="0" smtClean="0"/>
              <a:t>Find places to study where you can </a:t>
            </a:r>
            <a:r>
              <a:rPr lang="en-US" dirty="0" smtClean="0"/>
              <a:t>concentrate</a:t>
            </a:r>
          </a:p>
          <a:p>
            <a:pPr lvl="1"/>
            <a:r>
              <a:rPr lang="en-US" dirty="0" smtClean="0"/>
              <a:t>Turn off your phone and other distractions</a:t>
            </a:r>
          </a:p>
          <a:p>
            <a:pPr lvl="1"/>
            <a:r>
              <a:rPr lang="en-US" dirty="0" smtClean="0"/>
              <a:t>Organize your space</a:t>
            </a:r>
            <a:endParaRPr lang="en-US" dirty="0" smtClean="0"/>
          </a:p>
          <a:p>
            <a:pPr lvl="1"/>
            <a:r>
              <a:rPr lang="en-US" dirty="0" smtClean="0"/>
              <a:t>Don’t overcommit!</a:t>
            </a:r>
          </a:p>
          <a:p>
            <a:pPr marL="365760" lvl="1" indent="0">
              <a:buNone/>
            </a:pPr>
            <a:endParaRPr lang="en-US" dirty="0" smtClean="0"/>
          </a:p>
        </p:txBody>
      </p:sp>
    </p:spTree>
    <p:extLst>
      <p:ext uri="{BB962C8B-B14F-4D97-AF65-F5344CB8AC3E}">
        <p14:creationId xmlns:p14="http://schemas.microsoft.com/office/powerpoint/2010/main" val="191818353"/>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mp:transition xmlns:mp="http://schemas.microsoft.com/office/mac/powerpoint/2008/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Overcoming Procrastination: Ask Yourself the Tough Questions</a:t>
            </a:r>
            <a:endParaRPr lang="en-US" dirty="0"/>
          </a:p>
        </p:txBody>
      </p:sp>
      <p:sp>
        <p:nvSpPr>
          <p:cNvPr id="3" name="Content Placeholder 2"/>
          <p:cNvSpPr>
            <a:spLocks noGrp="1"/>
          </p:cNvSpPr>
          <p:nvPr>
            <p:ph sz="quarter" idx="1"/>
          </p:nvPr>
        </p:nvSpPr>
        <p:spPr>
          <a:xfrm>
            <a:off x="457200" y="2057400"/>
            <a:ext cx="7467600" cy="4416552"/>
          </a:xfrm>
        </p:spPr>
        <p:txBody>
          <a:bodyPr/>
          <a:lstStyle/>
          <a:p>
            <a:r>
              <a:rPr lang="en-US" dirty="0"/>
              <a:t>Make tasks relevant to </a:t>
            </a:r>
            <a:r>
              <a:rPr lang="en-US" dirty="0" smtClean="0"/>
              <a:t>interests.</a:t>
            </a:r>
            <a:endParaRPr lang="en-US" dirty="0"/>
          </a:p>
          <a:p>
            <a:r>
              <a:rPr lang="en-US" dirty="0"/>
              <a:t>Consider </a:t>
            </a:r>
            <a:r>
              <a:rPr lang="en-US" dirty="0" smtClean="0"/>
              <a:t>consequences.</a:t>
            </a:r>
            <a:endParaRPr lang="en-US" dirty="0"/>
          </a:p>
          <a:p>
            <a:r>
              <a:rPr lang="en-US" dirty="0"/>
              <a:t>Create to-do </a:t>
            </a:r>
            <a:r>
              <a:rPr lang="en-US" dirty="0" smtClean="0"/>
              <a:t>lists.</a:t>
            </a:r>
            <a:endParaRPr lang="en-US" dirty="0"/>
          </a:p>
          <a:p>
            <a:r>
              <a:rPr lang="en-US" dirty="0"/>
              <a:t>Break big jobs into </a:t>
            </a:r>
            <a:r>
              <a:rPr lang="en-US" dirty="0" smtClean="0"/>
              <a:t>manageable tasks</a:t>
            </a:r>
            <a:endParaRPr lang="en-US" dirty="0"/>
          </a:p>
          <a:p>
            <a:r>
              <a:rPr lang="en-US" dirty="0"/>
              <a:t>Reward </a:t>
            </a:r>
            <a:r>
              <a:rPr lang="en-US" dirty="0" smtClean="0"/>
              <a:t>yourself.</a:t>
            </a:r>
            <a:endParaRPr lang="en-US" dirty="0"/>
          </a:p>
          <a:p>
            <a:r>
              <a:rPr lang="en-US" dirty="0"/>
              <a:t>Find the right place to </a:t>
            </a:r>
            <a:r>
              <a:rPr lang="en-US" dirty="0" smtClean="0"/>
              <a:t>study.</a:t>
            </a:r>
            <a:endParaRPr lang="en-US" dirty="0"/>
          </a:p>
          <a:p>
            <a:r>
              <a:rPr lang="en-US" dirty="0"/>
              <a:t>Limit </a:t>
            </a:r>
            <a:r>
              <a:rPr lang="en-US" dirty="0" smtClean="0"/>
              <a:t>distractions.</a:t>
            </a:r>
            <a:endParaRPr lang="en-US" dirty="0"/>
          </a:p>
          <a:p>
            <a:endParaRPr lang="en-US" dirty="0"/>
          </a:p>
        </p:txBody>
      </p:sp>
      <p:pic>
        <p:nvPicPr>
          <p:cNvPr id="3074" name="Picture 2" descr="https://rndr.juniqe.com/media/catalog/product/cache/x800/269/10/269-10-202P-Bl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2872" y="3124200"/>
            <a:ext cx="2461037" cy="3693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16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90"/>
                                          </p:val>
                                        </p:tav>
                                        <p:tav tm="100000">
                                          <p:val>
                                            <p:fltVal val="0"/>
                                          </p:val>
                                        </p:tav>
                                      </p:tavLst>
                                    </p:anim>
                                    <p:animEffect transition="in" filter="fade">
                                      <p:cBhvr>
                                        <p:cTn id="10"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914400"/>
            <a:ext cx="7848600" cy="5222564"/>
          </a:xfrm>
          <a:prstGeom prst="rect">
            <a:avLst/>
          </a:prstGeom>
        </p:spPr>
      </p:pic>
      <p:sp>
        <p:nvSpPr>
          <p:cNvPr id="2" name="Title 1"/>
          <p:cNvSpPr>
            <a:spLocks noGrp="1"/>
          </p:cNvSpPr>
          <p:nvPr>
            <p:ph type="title"/>
          </p:nvPr>
        </p:nvSpPr>
        <p:spPr>
          <a:xfrm>
            <a:off x="457200" y="274638"/>
            <a:ext cx="7467600" cy="639762"/>
          </a:xfrm>
        </p:spPr>
        <p:txBody>
          <a:bodyPr/>
          <a:lstStyle/>
          <a:p>
            <a:r>
              <a:rPr lang="en-US" dirty="0" smtClean="0"/>
              <a:t>Using a Daily or Weekly Planner</a:t>
            </a:r>
            <a:endParaRPr lang="en-US" dirty="0"/>
          </a:p>
        </p:txBody>
      </p:sp>
      <p:sp>
        <p:nvSpPr>
          <p:cNvPr id="3" name="Content Placeholder 2"/>
          <p:cNvSpPr>
            <a:spLocks noGrp="1"/>
          </p:cNvSpPr>
          <p:nvPr>
            <p:ph sz="quarter" idx="1"/>
          </p:nvPr>
        </p:nvSpPr>
        <p:spPr>
          <a:xfrm>
            <a:off x="247650" y="3393764"/>
            <a:ext cx="7467600" cy="2743200"/>
          </a:xfrm>
        </p:spPr>
        <p:txBody>
          <a:bodyPr/>
          <a:lstStyle/>
          <a:p>
            <a:r>
              <a:rPr lang="en-US" dirty="0" smtClean="0"/>
              <a:t>Carry your planner at all times.</a:t>
            </a:r>
          </a:p>
          <a:p>
            <a:r>
              <a:rPr lang="en-US" dirty="0" smtClean="0"/>
              <a:t>Use a planner that is convenient for your lifestyle.</a:t>
            </a:r>
          </a:p>
          <a:p>
            <a:r>
              <a:rPr lang="en-US" dirty="0" smtClean="0"/>
              <a:t>Add contact information.</a:t>
            </a:r>
          </a:p>
          <a:p>
            <a:r>
              <a:rPr lang="en-US" dirty="0" smtClean="0"/>
              <a:t>Back up your planner.</a:t>
            </a:r>
          </a:p>
          <a:p>
            <a:r>
              <a:rPr lang="en-US" dirty="0" smtClean="0"/>
              <a:t>Revise </a:t>
            </a:r>
            <a:r>
              <a:rPr lang="en-US" dirty="0" smtClean="0"/>
              <a:t>your schedule </a:t>
            </a:r>
            <a:r>
              <a:rPr lang="en-US" dirty="0" smtClean="0"/>
              <a:t>as needed.</a:t>
            </a:r>
            <a:endParaRPr lang="en-US" dirty="0"/>
          </a:p>
        </p:txBody>
      </p:sp>
    </p:spTree>
    <p:extLst>
      <p:ext uri="{BB962C8B-B14F-4D97-AF65-F5344CB8AC3E}">
        <p14:creationId xmlns:p14="http://schemas.microsoft.com/office/powerpoint/2010/main" val="191818353"/>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mp:transition xmlns:mp="http://schemas.microsoft.com/office/mac/powerpoint/2008/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Scheduling Your Time Week by Week</a:t>
            </a:r>
            <a:endParaRPr lang="en-US" dirty="0"/>
          </a:p>
        </p:txBody>
      </p:sp>
      <p:sp>
        <p:nvSpPr>
          <p:cNvPr id="3" name="Content Placeholder 2"/>
          <p:cNvSpPr>
            <a:spLocks noGrp="1"/>
          </p:cNvSpPr>
          <p:nvPr>
            <p:ph sz="quarter" idx="1"/>
          </p:nvPr>
        </p:nvSpPr>
        <p:spPr>
          <a:xfrm>
            <a:off x="457200" y="1447800"/>
            <a:ext cx="7467600" cy="5026152"/>
          </a:xfrm>
        </p:spPr>
        <p:txBody>
          <a:bodyPr>
            <a:normAutofit/>
          </a:bodyPr>
          <a:lstStyle/>
          <a:p>
            <a:r>
              <a:rPr lang="en-US" dirty="0" smtClean="0"/>
              <a:t>Enter commitments into a planner</a:t>
            </a:r>
            <a:r>
              <a:rPr lang="en-US" dirty="0" smtClean="0"/>
              <a:t>.</a:t>
            </a:r>
          </a:p>
          <a:p>
            <a:r>
              <a:rPr lang="en-US" dirty="0" smtClean="0"/>
              <a:t>Review syllabus for each class constantly</a:t>
            </a:r>
            <a:endParaRPr lang="en-US" dirty="0" smtClean="0"/>
          </a:p>
          <a:p>
            <a:r>
              <a:rPr lang="en-US" dirty="0" smtClean="0"/>
              <a:t>Reserve adequate study time.</a:t>
            </a:r>
          </a:p>
          <a:p>
            <a:pPr lvl="1"/>
            <a:r>
              <a:rPr lang="en-US" dirty="0" smtClean="0"/>
              <a:t>Follow the 2-for-1 rule.</a:t>
            </a:r>
          </a:p>
          <a:p>
            <a:r>
              <a:rPr lang="en-US" dirty="0" smtClean="0"/>
              <a:t>Consider your body clock.</a:t>
            </a:r>
          </a:p>
          <a:p>
            <a:r>
              <a:rPr lang="en-US" dirty="0" smtClean="0"/>
              <a:t>Estimate time needed for assignments</a:t>
            </a:r>
            <a:r>
              <a:rPr lang="en-US" dirty="0" smtClean="0"/>
              <a:t>.</a:t>
            </a:r>
          </a:p>
          <a:p>
            <a:pPr lvl="1"/>
            <a:r>
              <a:rPr lang="en-US" dirty="0" smtClean="0"/>
              <a:t>Don’t forget to add research &amp; editing/revision time</a:t>
            </a:r>
            <a:endParaRPr lang="en-US" dirty="0" smtClean="0"/>
          </a:p>
          <a:p>
            <a:r>
              <a:rPr lang="en-US" dirty="0" smtClean="0"/>
              <a:t>Schedule </a:t>
            </a:r>
            <a:r>
              <a:rPr lang="en-US" dirty="0" smtClean="0"/>
              <a:t>exercise &amp; time for workouts.</a:t>
            </a:r>
          </a:p>
          <a:p>
            <a:r>
              <a:rPr lang="en-US" dirty="0">
                <a:ea typeface="ＭＳ Ｐゴシック" charset="-128"/>
                <a:cs typeface="ＭＳ Ｐゴシック" charset="-128"/>
              </a:rPr>
              <a:t>C</a:t>
            </a:r>
            <a:r>
              <a:rPr lang="en-US" dirty="0" smtClean="0">
                <a:ea typeface="ＭＳ Ｐゴシック" charset="-128"/>
                <a:cs typeface="ＭＳ Ｐゴシック" charset="-128"/>
              </a:rPr>
              <a:t>ollege </a:t>
            </a:r>
            <a:r>
              <a:rPr lang="en-US" dirty="0">
                <a:ea typeface="ＭＳ Ｐゴシック" charset="-128"/>
                <a:cs typeface="ＭＳ Ｐゴシック" charset="-128"/>
              </a:rPr>
              <a:t>often requires more self discipline to ensure due dates are met</a:t>
            </a:r>
            <a:r>
              <a:rPr lang="en-US" dirty="0" smtClean="0">
                <a:ea typeface="ＭＳ Ｐゴシック" charset="-128"/>
                <a:cs typeface="ＭＳ Ｐゴシック" charset="-128"/>
              </a:rPr>
              <a:t>.</a:t>
            </a:r>
          </a:p>
          <a:p>
            <a:r>
              <a:rPr lang="en-US" dirty="0" smtClean="0">
                <a:ea typeface="ＭＳ Ｐゴシック" charset="-128"/>
                <a:cs typeface="ＭＳ Ｐゴシック" charset="-128"/>
              </a:rPr>
              <a:t>Get help early on </a:t>
            </a:r>
          </a:p>
          <a:p>
            <a:pPr marL="0" indent="0">
              <a:buNone/>
            </a:pPr>
            <a:endParaRPr lang="en-US" dirty="0">
              <a:ea typeface="ＭＳ Ｐゴシック" charset="-128"/>
              <a:cs typeface="ＭＳ Ｐゴシック" charset="-128"/>
            </a:endParaRPr>
          </a:p>
          <a:p>
            <a:pPr marL="0" indent="0">
              <a:buNone/>
            </a:pPr>
            <a:endParaRPr lang="en-US" dirty="0"/>
          </a:p>
        </p:txBody>
      </p:sp>
    </p:spTree>
    <p:extLst>
      <p:ext uri="{BB962C8B-B14F-4D97-AF65-F5344CB8AC3E}">
        <p14:creationId xmlns:p14="http://schemas.microsoft.com/office/powerpoint/2010/main" val="191818353"/>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5" dur="500"/>
                                        <p:tgtEl>
                                          <p:spTgt spid="3">
                                            <p:txEl>
                                              <p:pRg st="5" end="5"/>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3" dur="5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8" dur="500"/>
                                        <p:tgtEl>
                                          <p:spTgt spid="3">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randombar(horizontal)">
                                      <p:cBhvr>
                                        <p:cTn id="4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Maintain a To-Do List</a:t>
            </a:r>
            <a:endParaRPr lang="en-US" dirty="0"/>
          </a:p>
        </p:txBody>
      </p:sp>
      <p:sp>
        <p:nvSpPr>
          <p:cNvPr id="3" name="Content Placeholder 2"/>
          <p:cNvSpPr>
            <a:spLocks noGrp="1"/>
          </p:cNvSpPr>
          <p:nvPr>
            <p:ph sz="quarter" idx="1"/>
          </p:nvPr>
        </p:nvSpPr>
        <p:spPr>
          <a:xfrm>
            <a:off x="3810000" y="1600200"/>
            <a:ext cx="4114800" cy="4873752"/>
          </a:xfrm>
        </p:spPr>
        <p:txBody>
          <a:bodyPr/>
          <a:lstStyle/>
          <a:p>
            <a:r>
              <a:rPr lang="en-US" dirty="0" smtClean="0"/>
              <a:t>Prioritize </a:t>
            </a:r>
            <a:r>
              <a:rPr lang="en-US" dirty="0" smtClean="0"/>
              <a:t>your list</a:t>
            </a:r>
            <a:endParaRPr lang="en-US" dirty="0"/>
          </a:p>
          <a:p>
            <a:pPr marL="0" indent="0">
              <a:buNone/>
            </a:pPr>
            <a:endParaRPr lang="en-US" dirty="0" smtClean="0"/>
          </a:p>
          <a:p>
            <a:r>
              <a:rPr lang="en-US" dirty="0" smtClean="0"/>
              <a:t>Use in conjunction with your </a:t>
            </a:r>
            <a:r>
              <a:rPr lang="en-US" dirty="0" smtClean="0"/>
              <a:t>planner</a:t>
            </a:r>
          </a:p>
          <a:p>
            <a:pPr marL="0" indent="0">
              <a:buNone/>
            </a:pPr>
            <a:endParaRPr lang="en-US" dirty="0" smtClean="0"/>
          </a:p>
          <a:p>
            <a:r>
              <a:rPr lang="en-US" dirty="0" smtClean="0"/>
              <a:t>Add Reminders or Alerts</a:t>
            </a:r>
          </a:p>
          <a:p>
            <a:endParaRPr lang="en-US" dirty="0" smtClean="0"/>
          </a:p>
          <a:p>
            <a:r>
              <a:rPr lang="en-US" dirty="0" smtClean="0"/>
              <a:t>Note when things are done for a sense of </a:t>
            </a:r>
            <a:r>
              <a:rPr lang="en-US" dirty="0" smtClean="0"/>
              <a:t>accomplishment</a:t>
            </a:r>
            <a:endParaRPr lang="en-US"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3048000" cy="5029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818353"/>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mp:transition xmlns:mp="http://schemas.microsoft.com/office/mac/powerpoint/2008/mai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Oriel</Template>
  <TotalTime>442</TotalTime>
  <Words>3127</Words>
  <Application>Microsoft Office PowerPoint</Application>
  <PresentationFormat>On-screen Show (4:3)</PresentationFormat>
  <Paragraphs>281</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Oriel</vt:lpstr>
      <vt:lpstr>FYEX 101 </vt:lpstr>
      <vt:lpstr>TIME MANAGEMENT</vt:lpstr>
      <vt:lpstr>R-E-S-P-E-C-T</vt:lpstr>
      <vt:lpstr>Managing Your Energy</vt:lpstr>
      <vt:lpstr>Pitfalls:  Procrastination and Distractions</vt:lpstr>
      <vt:lpstr>Overcoming Procrastination: Ask Yourself the Tough Questions</vt:lpstr>
      <vt:lpstr>Using a Daily or Weekly Planner</vt:lpstr>
      <vt:lpstr>Scheduling Your Time Week by Week</vt:lpstr>
      <vt:lpstr>Maintain a To-Do List</vt:lpstr>
      <vt:lpstr>Maximizing Study and Review Time</vt:lpstr>
      <vt:lpstr>Get the Most out of Class </vt:lpstr>
      <vt:lpstr>Be an Active Participant</vt:lpstr>
      <vt:lpstr>Take Notes in Class</vt:lpstr>
      <vt:lpstr>Use Specific Strategies</vt:lpstr>
      <vt:lpstr>PowerPoint Presentation</vt:lpstr>
      <vt:lpstr>Reviewing Your Notes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Bethany Gordon</dc:creator>
  <cp:lastModifiedBy>shollida</cp:lastModifiedBy>
  <cp:revision>77</cp:revision>
  <dcterms:created xsi:type="dcterms:W3CDTF">2014-11-03T22:20:53Z</dcterms:created>
  <dcterms:modified xsi:type="dcterms:W3CDTF">2018-10-09T18:26:34Z</dcterms:modified>
</cp:coreProperties>
</file>