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81" r:id="rId3"/>
    <p:sldId id="257" r:id="rId4"/>
    <p:sldId id="260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9" r:id="rId19"/>
    <p:sldId id="280" r:id="rId20"/>
  </p:sldIdLst>
  <p:sldSz cx="9144000" cy="5143500" type="screen16x9"/>
  <p:notesSz cx="6858000" cy="9144000"/>
  <p:embeddedFontLst>
    <p:embeddedFont>
      <p:font typeface="Roboto" panose="020B0604020202020204" charset="0"/>
      <p:regular r:id="rId22"/>
      <p:bold r:id="rId23"/>
      <p:italic r:id="rId24"/>
      <p:boldItalic r:id="rId25"/>
    </p:embeddedFont>
    <p:embeddedFont>
      <p:font typeface="Roboto Slab" panose="020B0604020202020204" charset="0"/>
      <p:regular r:id="rId26"/>
      <p:bold r:id="rId27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77" y="-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89821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286363"/>
              </a:lnSpc>
              <a:spcBef>
                <a:spcPts val="0"/>
              </a:spcBef>
              <a:spcAft>
                <a:spcPts val="5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Do it for self, family, something to prove. Positive attitude; potential; worth; internal locus of control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establish graduation goal; use academic resources; adapt learning techniques; ability to work hard; self awareness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parents, peers, staff, spirituality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/>
              <a:t>cocurriculuar; leadership skills, social capital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1524800" y="67260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" name="Shape 10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1" name="Shape 11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000"/>
            </a:lvl1pPr>
            <a:lvl2pPr algn="ctr">
              <a:spcBef>
                <a:spcPts val="0"/>
              </a:spcBef>
              <a:buSzPct val="100000"/>
              <a:defRPr sz="4000"/>
            </a:lvl2pPr>
            <a:lvl3pPr algn="ctr">
              <a:spcBef>
                <a:spcPts val="0"/>
              </a:spcBef>
              <a:buSzPct val="100000"/>
              <a:defRPr sz="4000"/>
            </a:lvl3pPr>
            <a:lvl4pPr algn="ctr">
              <a:spcBef>
                <a:spcPts val="0"/>
              </a:spcBef>
              <a:buSzPct val="100000"/>
              <a:defRPr sz="4000"/>
            </a:lvl4pPr>
            <a:lvl5pPr algn="ctr">
              <a:spcBef>
                <a:spcPts val="0"/>
              </a:spcBef>
              <a:buSzPct val="100000"/>
              <a:defRPr sz="4000"/>
            </a:lvl5pPr>
            <a:lvl6pPr algn="ctr">
              <a:spcBef>
                <a:spcPts val="0"/>
              </a:spcBef>
              <a:buSzPct val="100000"/>
              <a:defRPr sz="4000"/>
            </a:lvl6pPr>
            <a:lvl7pPr algn="ctr">
              <a:spcBef>
                <a:spcPts val="0"/>
              </a:spcBef>
              <a:buSzPct val="100000"/>
              <a:defRPr sz="4000"/>
            </a:lvl7pPr>
            <a:lvl8pPr algn="ctr">
              <a:spcBef>
                <a:spcPts val="0"/>
              </a:spcBef>
              <a:buSzPct val="100000"/>
              <a:defRPr sz="4000"/>
            </a:lvl8pPr>
            <a:lvl9pPr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150" y="5076825"/>
            <a:ext cx="9143699" cy="66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7999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3"/>
            <a:ext cx="540899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199" cy="1506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3800"/>
            </a:lvl1pPr>
            <a:lvl2pPr algn="ctr">
              <a:spcBef>
                <a:spcPts val="0"/>
              </a:spcBef>
              <a:buSzPct val="100000"/>
              <a:defRPr sz="3800"/>
            </a:lvl2pPr>
            <a:lvl3pPr algn="ctr">
              <a:spcBef>
                <a:spcPts val="0"/>
              </a:spcBef>
              <a:buSzPct val="100000"/>
              <a:defRPr sz="3800"/>
            </a:lvl3pPr>
            <a:lvl4pPr algn="ctr">
              <a:spcBef>
                <a:spcPts val="0"/>
              </a:spcBef>
              <a:buSzPct val="100000"/>
              <a:defRPr sz="3800"/>
            </a:lvl4pPr>
            <a:lvl5pPr algn="ctr">
              <a:spcBef>
                <a:spcPts val="0"/>
              </a:spcBef>
              <a:buSzPct val="100000"/>
              <a:defRPr sz="3800"/>
            </a:lvl5pPr>
            <a:lvl6pPr algn="ctr">
              <a:spcBef>
                <a:spcPts val="0"/>
              </a:spcBef>
              <a:buSzPct val="100000"/>
              <a:defRPr sz="3800"/>
            </a:lvl6pPr>
            <a:lvl7pPr algn="ctr">
              <a:spcBef>
                <a:spcPts val="0"/>
              </a:spcBef>
              <a:buSzPct val="100000"/>
              <a:defRPr sz="3800"/>
            </a:lvl7pPr>
            <a:lvl8pPr algn="ctr">
              <a:spcBef>
                <a:spcPts val="0"/>
              </a:spcBef>
              <a:buSzPct val="100000"/>
              <a:defRPr sz="3800"/>
            </a:lvl8pPr>
            <a:lvl9pPr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siliency.com/free-articles-resources/the-resiliency-quiz/" TargetMode="External"/><Relationship Id="rId3" Type="http://schemas.openxmlformats.org/officeDocument/2006/relationships/hyperlink" Target="http://pgbovine.net/OET-Draft-Grit-Report-2-17-13.pdf" TargetMode="External"/><Relationship Id="rId7" Type="http://schemas.openxmlformats.org/officeDocument/2006/relationships/hyperlink" Target="https://www.youtube.com/watch?v=403i7IWrv7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fearbuster.com/" TargetMode="External"/><Relationship Id="rId5" Type="http://schemas.openxmlformats.org/officeDocument/2006/relationships/hyperlink" Target="https://undergrad.stanford.edu/resilience" TargetMode="External"/><Relationship Id="rId4" Type="http://schemas.openxmlformats.org/officeDocument/2006/relationships/hyperlink" Target="https://sites.sas.upenn.edu/?q=duckworth/pages/character-lab-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pOavxrvIZV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H14bBuluwB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en"/>
              <a:t>Building </a:t>
            </a:r>
          </a:p>
          <a:p>
            <a:pPr algn="l">
              <a:spcBef>
                <a:spcPts val="0"/>
              </a:spcBef>
              <a:buNone/>
            </a:pPr>
            <a:r>
              <a:rPr lang="en"/>
              <a:t>GRIT &amp; RESILIENCE 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1680301" y="3250025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First-Year Experience 101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Tips for Success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MINDSETS to INFLUENCE GRIT           </a:t>
            </a:r>
            <a:r>
              <a:rPr lang="en" sz="1200"/>
              <a:t>(Dept. of Ed., 2013)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51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I can succeed at this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 txBox="1"/>
          <p:nvPr/>
        </p:nvSpPr>
        <p:spPr>
          <a:xfrm>
            <a:off x="589925" y="2064775"/>
            <a:ext cx="6737099" cy="46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2. My ability and competence grow with effort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920325" y="2666450"/>
            <a:ext cx="5687099" cy="46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3. Challenge is inevitable for success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1221300" y="3268125"/>
            <a:ext cx="7727999" cy="5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4. This work is in line with my interests, values, or goals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1581000" y="3895925"/>
            <a:ext cx="6796199" cy="5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rPr>
              <a:t>5. I belong in this academic community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FAMOUS FAILURES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87900" y="3912850"/>
            <a:ext cx="8368200" cy="111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Things don’t always work out the way we want.</a:t>
            </a:r>
          </a:p>
          <a:p>
            <a:pPr marL="3200400" indent="45720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What matters is what you do when you FAIL.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6000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GUESS WHO?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87900" y="1447749"/>
            <a:ext cx="8368200" cy="117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After being cut from his high school basketball team, this famous failure went home, locked himself in his room and cried. 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1000125"/>
            <a:ext cx="7232073" cy="41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2076575" y="3834575"/>
            <a:ext cx="1934999" cy="22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Michael Jordan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GUESS WHO?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1672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Before she wrote this book series, she was nearly penniless, divorced, severely depressed, and trying to raise a child on her own while attending school and writing a novel.  The first nine publishers rejected her book before a small business man accepted it. 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1200" y="50750"/>
            <a:ext cx="4876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6737075" y="4648700"/>
            <a:ext cx="2290799" cy="27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JK Rowling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GUESS WHO? 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5204699" cy="114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Was once fired from a newspaper for “lacking imagination” and having “no original ideas”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1688" y="0"/>
            <a:ext cx="5672321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3763800" y="235975"/>
            <a:ext cx="2784600" cy="54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b="1"/>
              <a:t>Walt Disney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GUESS WHO? 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186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She was demoted from her job as a news anchor because she “wasn’t fit for television”. 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0166" y="0"/>
            <a:ext cx="342900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Example Exercise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600" dirty="0"/>
              <a:t>Think of something that you are good at doing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600" dirty="0"/>
              <a:t>How did you first learn to do it?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600" dirty="0"/>
              <a:t>What made you keep doing it even though it was hard?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600" dirty="0"/>
              <a:t>What helped you get better at it?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600" dirty="0"/>
              <a:t>Once you started to get good at it, what made you want to get even better?</a:t>
            </a:r>
          </a:p>
          <a:p>
            <a:pPr rtl="0">
              <a:spcBef>
                <a:spcPts val="0"/>
              </a:spcBef>
              <a:buNone/>
            </a:pPr>
            <a:endParaRPr sz="1600" dirty="0"/>
          </a:p>
          <a:p>
            <a:pPr lvl="0">
              <a:spcBef>
                <a:spcPts val="0"/>
              </a:spcBef>
              <a:buNone/>
            </a:pPr>
            <a:r>
              <a:rPr lang="en" sz="1600" dirty="0"/>
              <a:t>(Cushman, 2008)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Exercise, continued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000" dirty="0"/>
              <a:t>In pairs, share with one another the thing that you are good at. 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000" dirty="0"/>
              <a:t>What was similar about your experiences?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000" dirty="0"/>
              <a:t>What was different</a:t>
            </a:r>
            <a:r>
              <a:rPr lang="en" sz="2000" dirty="0" smtClean="0"/>
              <a:t>?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endParaRPr lang="en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642" y="0"/>
            <a:ext cx="779471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5F06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Additional Resources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2013 US Dept. of Ed Report Promoting GRIT, Tenacity, and Perseverance:  </a:t>
            </a:r>
            <a:r>
              <a:rPr lang="en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http://pgbovine.net/OET-Draft-Grit-Report-2-17-13.pdf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Duckworth Lab at Univ. of Pennsylvania: </a:t>
            </a:r>
            <a:r>
              <a:rPr lang="en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https://sites.sas.upenn.edu/?q=duckworth/pages/character-lab-0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Resilience Project @ Stanford: </a:t>
            </a:r>
            <a:r>
              <a:rPr lang="en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https://undergrad.stanford.edu/resilience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Jia Jiang’s 100 Days of Rejection: </a:t>
            </a:r>
            <a:r>
              <a:rPr lang="en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http://fearbuster.com/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Science of Resiliency: </a:t>
            </a:r>
            <a:r>
              <a:rPr lang="en" sz="12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https://www.youtube.com/watch?v=403i7IWrv78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Resiliency quiz: </a:t>
            </a:r>
            <a:r>
              <a:rPr lang="en" sz="12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http://www.resiliency.com/free-articles-resources/the-resiliency-quiz/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TedTalks: Scott Gellar, Carrie Green, and Eduardo Briceno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0"/>
            <a:ext cx="5378604" cy="540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78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B47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457200" indent="457200">
              <a:spcBef>
                <a:spcPts val="0"/>
              </a:spcBef>
              <a:buNone/>
            </a:pPr>
            <a:r>
              <a:rPr lang="en"/>
              <a:t>THRIVING = 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269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 dirty="0">
                <a:latin typeface="Roboto Slab"/>
                <a:ea typeface="Roboto Slab"/>
                <a:cs typeface="Roboto Slab"/>
                <a:sym typeface="Roboto Slab"/>
              </a:rPr>
              <a:t>ENGAGED LEARNING </a:t>
            </a:r>
          </a:p>
          <a:p>
            <a:pPr marL="1828800" indent="0" rtl="0">
              <a:spcBef>
                <a:spcPts val="0"/>
              </a:spcBef>
              <a:buNone/>
            </a:pPr>
            <a:r>
              <a:rPr lang="en" sz="3000" dirty="0">
                <a:latin typeface="Roboto Slab"/>
                <a:ea typeface="Roboto Slab"/>
                <a:cs typeface="Roboto Slab"/>
                <a:sym typeface="Roboto Slab"/>
              </a:rPr>
              <a:t>+ </a:t>
            </a:r>
          </a:p>
          <a:p>
            <a:pPr rtl="0">
              <a:spcBef>
                <a:spcPts val="0"/>
              </a:spcBef>
              <a:buNone/>
            </a:pPr>
            <a:r>
              <a:rPr lang="en" sz="3000" dirty="0">
                <a:latin typeface="Roboto Slab"/>
                <a:ea typeface="Roboto Slab"/>
                <a:cs typeface="Roboto Slab"/>
                <a:sym typeface="Roboto Slab"/>
              </a:rPr>
              <a:t>ACADEMIC DETERMINATION </a:t>
            </a:r>
          </a:p>
          <a:p>
            <a:pPr rtl="0">
              <a:spcBef>
                <a:spcPts val="0"/>
              </a:spcBef>
              <a:buNone/>
            </a:pPr>
            <a:r>
              <a:rPr lang="en" sz="1400" dirty="0">
                <a:latin typeface="Roboto Slab"/>
                <a:ea typeface="Roboto Slab"/>
                <a:cs typeface="Roboto Slab"/>
                <a:sym typeface="Roboto Slab"/>
              </a:rPr>
              <a:t>(how a student PERCEIVES their ABILITY to learn)            </a:t>
            </a:r>
          </a:p>
          <a:p>
            <a:pPr rtl="0">
              <a:spcBef>
                <a:spcPts val="0"/>
              </a:spcBef>
              <a:buNone/>
            </a:pPr>
            <a:r>
              <a:rPr lang="en" sz="1400" dirty="0">
                <a:latin typeface="Roboto Slab"/>
                <a:ea typeface="Roboto Slab"/>
                <a:cs typeface="Roboto Slab"/>
                <a:sym typeface="Roboto Slab"/>
              </a:rPr>
              <a:t>Grit &amp; resilience are factors 	</a:t>
            </a:r>
            <a:r>
              <a:rPr lang="en" dirty="0">
                <a:latin typeface="Roboto Slab"/>
                <a:ea typeface="Roboto Slab"/>
                <a:cs typeface="Roboto Slab"/>
                <a:sym typeface="Roboto Slab"/>
              </a:rPr>
              <a:t>				</a:t>
            </a:r>
          </a:p>
          <a:p>
            <a:pPr marL="4114800" indent="457200">
              <a:spcBef>
                <a:spcPts val="0"/>
              </a:spcBef>
              <a:buNone/>
            </a:pPr>
            <a:r>
              <a:rPr lang="en" sz="1000" dirty="0">
                <a:latin typeface="Roboto Slab"/>
                <a:ea typeface="Roboto Slab"/>
                <a:cs typeface="Roboto Slab"/>
                <a:sym typeface="Roboto Slab"/>
              </a:rPr>
              <a:t>(</a:t>
            </a:r>
            <a:r>
              <a:rPr lang="en" sz="1000" i="1" dirty="0">
                <a:latin typeface="Roboto Slab"/>
                <a:ea typeface="Roboto Slab"/>
                <a:cs typeface="Roboto Slab"/>
                <a:sym typeface="Roboto Slab"/>
              </a:rPr>
              <a:t>Thriving in Transitions.</a:t>
            </a:r>
            <a:r>
              <a:rPr lang="en" sz="1000" dirty="0">
                <a:latin typeface="Roboto Slab"/>
                <a:ea typeface="Roboto Slab"/>
                <a:cs typeface="Roboto Slab"/>
                <a:sym typeface="Roboto Slab"/>
              </a:rPr>
              <a:t> Schreiner, Louis, Nelson.  2012)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025" y="0"/>
            <a:ext cx="3810975" cy="304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Transitioning to Success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85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Look at successful seniors who were considered high-risk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What behaviors, resources, &amp; strategies did they employ to help them succeed?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/>
          <p:nvPr/>
        </p:nvSpPr>
        <p:spPr>
          <a:xfrm>
            <a:off x="825900" y="2642900"/>
            <a:ext cx="4235700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4 Themes Emerged: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1168075" y="3103037"/>
            <a:ext cx="4129500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3F3F3"/>
              </a:buClr>
              <a:buAutoNum type="arabicPeriod"/>
            </a:pPr>
            <a:r>
              <a:rPr lang="en">
                <a:solidFill>
                  <a:srgbClr val="F3F3F3"/>
                </a:solidFill>
              </a:rPr>
              <a:t>SUCCESS MINDSET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1604625" y="3834550"/>
            <a:ext cx="3976199" cy="38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3. SUPPORTIVE RELATIONSHIPS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1451225" y="3445250"/>
            <a:ext cx="2536800" cy="50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2. ACADEMIC STRATEGIES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1840625" y="4223975"/>
            <a:ext cx="3091200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4. MEANINGFUL INVOLVEMENT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5675175" y="4507100"/>
            <a:ext cx="3350999" cy="50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i="1"/>
              <a:t>Thriving in Transitions</a:t>
            </a:r>
            <a:r>
              <a:rPr lang="en"/>
              <a:t>, 2012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82600" y="1297850"/>
            <a:ext cx="8988000" cy="369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600" dirty="0" smtClean="0"/>
              <a:t>Understand that setbacks are normal &amp; are part of a rigorous education.</a:t>
            </a:r>
          </a:p>
          <a:p>
            <a:pPr rtl="0">
              <a:spcBef>
                <a:spcPts val="0"/>
              </a:spcBef>
              <a:buNone/>
            </a:pPr>
            <a:r>
              <a:rPr lang="en" sz="1600" dirty="0" smtClean="0"/>
              <a:t>Use Goal </a:t>
            </a:r>
            <a:r>
              <a:rPr lang="en" sz="1600" dirty="0"/>
              <a:t>Setting with Obstacle Planning.  </a:t>
            </a:r>
            <a:endParaRPr lang="en" sz="1600" dirty="0" smtClean="0"/>
          </a:p>
          <a:p>
            <a:pPr rtl="0">
              <a:spcBef>
                <a:spcPts val="0"/>
              </a:spcBef>
              <a:buNone/>
            </a:pPr>
            <a:r>
              <a:rPr lang="en" sz="1600" dirty="0" smtClean="0"/>
              <a:t>Failure is an important part of </a:t>
            </a:r>
            <a:r>
              <a:rPr lang="en" sz="1600" dirty="0"/>
              <a:t>the learning process. </a:t>
            </a:r>
            <a:endParaRPr lang="en" sz="1600" dirty="0" smtClean="0"/>
          </a:p>
          <a:p>
            <a:pPr rtl="0">
              <a:spcBef>
                <a:spcPts val="0"/>
              </a:spcBef>
              <a:buNone/>
            </a:pPr>
            <a:r>
              <a:rPr lang="en" sz="1600" dirty="0" smtClean="0"/>
              <a:t>Reflect on what you did wrong/right? How would you do it differently/same next time? </a:t>
            </a:r>
            <a:endParaRPr lang="en" sz="1600" dirty="0"/>
          </a:p>
          <a:p>
            <a:pPr lvl="0" rtl="0">
              <a:spcBef>
                <a:spcPts val="0"/>
              </a:spcBef>
              <a:buNone/>
            </a:pPr>
            <a:r>
              <a:rPr lang="en" sz="1600" dirty="0" smtClean="0"/>
              <a:t>Take Risks. Be Brave.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 smtClean="0"/>
              <a:t>You belong.</a:t>
            </a:r>
            <a:endParaRPr lang="en" sz="1600" dirty="0"/>
          </a:p>
          <a:p>
            <a:pPr rtl="0">
              <a:spcBef>
                <a:spcPts val="0"/>
              </a:spcBef>
              <a:buNone/>
            </a:pPr>
            <a:r>
              <a:rPr lang="en" sz="1600" dirty="0" smtClean="0"/>
              <a:t>Don’t look at failure as something </a:t>
            </a:r>
            <a:r>
              <a:rPr lang="en" sz="1600" dirty="0"/>
              <a:t>that should be avoided at all </a:t>
            </a:r>
            <a:r>
              <a:rPr lang="en" sz="1600" dirty="0" smtClean="0"/>
              <a:t>costs; see it as something </a:t>
            </a:r>
            <a:r>
              <a:rPr lang="en" sz="1600" dirty="0"/>
              <a:t>essential to a meaningful education.</a:t>
            </a:r>
          </a:p>
          <a:p>
            <a:pPr lvl="0" rtl="0">
              <a:spcBef>
                <a:spcPts val="0"/>
              </a:spcBef>
              <a:buNone/>
            </a:pPr>
            <a:endParaRPr sz="1400" dirty="0"/>
          </a:p>
        </p:txBody>
      </p:sp>
      <p:sp>
        <p:nvSpPr>
          <p:cNvPr id="107" name="Shape 107"/>
          <p:cNvSpPr txBox="1"/>
          <p:nvPr/>
        </p:nvSpPr>
        <p:spPr>
          <a:xfrm>
            <a:off x="424750" y="259575"/>
            <a:ext cx="8259000" cy="80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dirty="0" smtClean="0">
                <a:solidFill>
                  <a:srgbClr val="F3F3F3"/>
                </a:solidFill>
              </a:rPr>
              <a:t>What can you do?</a:t>
            </a:r>
            <a:endParaRPr lang="en" sz="3000" dirty="0">
              <a:solidFill>
                <a:srgbClr val="F3F3F3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Personal Resiliency Builders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200" dirty="0"/>
              <a:t>Relationships			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200" dirty="0"/>
              <a:t>Service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200" dirty="0"/>
              <a:t>Humor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200" dirty="0"/>
              <a:t>Inner Direction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200" dirty="0"/>
              <a:t>Perceptiveness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200" dirty="0"/>
              <a:t>Independence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200" dirty="0"/>
              <a:t>Optimism for the future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200" dirty="0"/>
              <a:t>Flexibility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200" dirty="0"/>
              <a:t>Love of Learning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dirty="0"/>
              <a:t>Self Motivation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dirty="0"/>
              <a:t>Competence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dirty="0"/>
              <a:t>Self Worth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dirty="0"/>
              <a:t>Spirituality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dirty="0"/>
              <a:t>Perseverance 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dirty="0"/>
              <a:t>Creativity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dirty="0"/>
              <a:t>Focus on Strengths, not Weaknesses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dirty="0"/>
              <a:t>Patience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>
            <a:hlinkClick r:id="rId3"/>
          </p:cNvPr>
          <p:cNvSpPr/>
          <p:nvPr/>
        </p:nvSpPr>
        <p:spPr>
          <a:xfrm>
            <a:off x="1391950" y="546975"/>
            <a:ext cx="5715000" cy="42862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50" y="0"/>
            <a:ext cx="81293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1C00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Grit?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87900" y="1321549"/>
            <a:ext cx="8368200" cy="44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Passion coupled with the tenacity to overcome obstacles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>
            <a:hlinkClick r:id="rId3"/>
          </p:cNvPr>
          <p:cNvSpPr/>
          <p:nvPr/>
        </p:nvSpPr>
        <p:spPr>
          <a:xfrm>
            <a:off x="2117725" y="171450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630</Words>
  <Application>Microsoft Office PowerPoint</Application>
  <PresentationFormat>On-screen Show (16:9)</PresentationFormat>
  <Paragraphs>98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Roboto</vt:lpstr>
      <vt:lpstr>Roboto Slab</vt:lpstr>
      <vt:lpstr>marina</vt:lpstr>
      <vt:lpstr>Building  GRIT &amp; RESILIENCE </vt:lpstr>
      <vt:lpstr>PowerPoint Presentation</vt:lpstr>
      <vt:lpstr>THRIVING = </vt:lpstr>
      <vt:lpstr>Transitioning to Success</vt:lpstr>
      <vt:lpstr>PowerPoint Presentation</vt:lpstr>
      <vt:lpstr>Personal Resiliency Builders</vt:lpstr>
      <vt:lpstr>PowerPoint Presentation</vt:lpstr>
      <vt:lpstr>PowerPoint Presentation</vt:lpstr>
      <vt:lpstr>What is Grit?</vt:lpstr>
      <vt:lpstr>MINDSETS to INFLUENCE GRIT           (Dept. of Ed., 2013)</vt:lpstr>
      <vt:lpstr>FAMOUS FAILURES</vt:lpstr>
      <vt:lpstr>GUESS WHO?</vt:lpstr>
      <vt:lpstr>GUESS WHO?</vt:lpstr>
      <vt:lpstr>GUESS WHO? </vt:lpstr>
      <vt:lpstr>GUESS WHO? </vt:lpstr>
      <vt:lpstr>Example Exercise</vt:lpstr>
      <vt:lpstr>Exercise, continued</vt:lpstr>
      <vt:lpstr>PowerPoint Presentation</vt:lpstr>
      <vt:lpstr>Additional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 GRIT &amp; RESILIENCE</dc:title>
  <dc:creator>Shannon Holliday</dc:creator>
  <cp:lastModifiedBy>shollida</cp:lastModifiedBy>
  <cp:revision>5</cp:revision>
  <dcterms:modified xsi:type="dcterms:W3CDTF">2016-01-20T13:28:15Z</dcterms:modified>
</cp:coreProperties>
</file>